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72" r:id="rId3"/>
    <p:sldId id="273" r:id="rId4"/>
    <p:sldId id="278" r:id="rId5"/>
    <p:sldId id="274" r:id="rId6"/>
    <p:sldId id="256" r:id="rId7"/>
    <p:sldId id="270" r:id="rId8"/>
    <p:sldId id="257" r:id="rId9"/>
    <p:sldId id="258" r:id="rId10"/>
    <p:sldId id="259" r:id="rId11"/>
    <p:sldId id="260" r:id="rId12"/>
    <p:sldId id="276" r:id="rId13"/>
    <p:sldId id="262" r:id="rId14"/>
    <p:sldId id="269" r:id="rId15"/>
    <p:sldId id="277" r:id="rId16"/>
    <p:sldId id="263" r:id="rId17"/>
    <p:sldId id="264" r:id="rId18"/>
    <p:sldId id="265" r:id="rId19"/>
    <p:sldId id="266" r:id="rId20"/>
    <p:sldId id="267" r:id="rId21"/>
    <p:sldId id="268"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C8E8"/>
    <a:srgbClr val="96B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3429" autoAdjust="0"/>
  </p:normalViewPr>
  <p:slideViewPr>
    <p:cSldViewPr snapToGrid="0">
      <p:cViewPr varScale="1">
        <p:scale>
          <a:sx n="52" d="100"/>
          <a:sy n="52" d="100"/>
        </p:scale>
        <p:origin x="6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6537354-0DB7-4B62-9BCD-4F850E705753}" type="datetimeFigureOut">
              <a:rPr lang="en-US" smtClean="0"/>
              <a:t>1/17/2019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3A62245-A538-43BC-A31B-D69EDA2117E1}" type="slidenum">
              <a:rPr lang="en-US" smtClean="0"/>
              <a:t>‹#›</a:t>
            </a:fld>
            <a:endParaRPr lang="en-US"/>
          </a:p>
        </p:txBody>
      </p:sp>
    </p:spTree>
    <p:extLst>
      <p:ext uri="{BB962C8B-B14F-4D97-AF65-F5344CB8AC3E}">
        <p14:creationId xmlns:p14="http://schemas.microsoft.com/office/powerpoint/2010/main" val="383356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62245-A538-43BC-A31B-D69EDA2117E1}" type="slidenum">
              <a:rPr lang="en-US" smtClean="0"/>
              <a:t>12</a:t>
            </a:fld>
            <a:endParaRPr lang="en-US"/>
          </a:p>
        </p:txBody>
      </p:sp>
    </p:spTree>
    <p:extLst>
      <p:ext uri="{BB962C8B-B14F-4D97-AF65-F5344CB8AC3E}">
        <p14:creationId xmlns:p14="http://schemas.microsoft.com/office/powerpoint/2010/main" val="284998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62245-A538-43BC-A31B-D69EDA2117E1}" type="slidenum">
              <a:rPr lang="en-US" smtClean="0"/>
              <a:t>17</a:t>
            </a:fld>
            <a:endParaRPr lang="en-US"/>
          </a:p>
        </p:txBody>
      </p:sp>
    </p:spTree>
    <p:extLst>
      <p:ext uri="{BB962C8B-B14F-4D97-AF65-F5344CB8AC3E}">
        <p14:creationId xmlns:p14="http://schemas.microsoft.com/office/powerpoint/2010/main" val="270996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62245-A538-43BC-A31B-D69EDA2117E1}" type="slidenum">
              <a:rPr lang="en-US" smtClean="0"/>
              <a:t>20</a:t>
            </a:fld>
            <a:endParaRPr lang="en-US"/>
          </a:p>
        </p:txBody>
      </p:sp>
    </p:spTree>
    <p:extLst>
      <p:ext uri="{BB962C8B-B14F-4D97-AF65-F5344CB8AC3E}">
        <p14:creationId xmlns:p14="http://schemas.microsoft.com/office/powerpoint/2010/main" val="246246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62245-A538-43BC-A31B-D69EDA2117E1}" type="slidenum">
              <a:rPr lang="en-US" smtClean="0"/>
              <a:t>21</a:t>
            </a:fld>
            <a:endParaRPr lang="en-US"/>
          </a:p>
        </p:txBody>
      </p:sp>
    </p:spTree>
    <p:extLst>
      <p:ext uri="{BB962C8B-B14F-4D97-AF65-F5344CB8AC3E}">
        <p14:creationId xmlns:p14="http://schemas.microsoft.com/office/powerpoint/2010/main" val="163655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3985-32A9-4A3F-BEC7-99519D7E8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508B7C-F216-45D3-80F0-573D1BCDDB91}"/>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DBE893-2428-4C92-9B0F-689AE607731C}"/>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5" name="Footer Placeholder 4">
            <a:extLst>
              <a:ext uri="{FF2B5EF4-FFF2-40B4-BE49-F238E27FC236}">
                <a16:creationId xmlns:a16="http://schemas.microsoft.com/office/drawing/2014/main" id="{DA188876-9811-4A25-9971-20FE12085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AAA69-D9F5-4F83-99B7-EEDD35300FD2}"/>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193126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7E7E-87EA-4063-8BE3-3DA6F4ADBC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738906-530C-4338-BA2D-B6400EBF8D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2A292-6DCC-45FC-8DCD-1F51DFCD3260}"/>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5" name="Footer Placeholder 4">
            <a:extLst>
              <a:ext uri="{FF2B5EF4-FFF2-40B4-BE49-F238E27FC236}">
                <a16:creationId xmlns:a16="http://schemas.microsoft.com/office/drawing/2014/main" id="{E142AF40-28ED-4823-862E-9F0DA2B75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4EC25-2C6E-4D51-AFD6-8C3729F28429}"/>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312137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12D939-24DF-4D40-88E7-E49129159571}"/>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90BAFE-5A04-4254-AFE2-8ED6AED164A2}"/>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0C475-DA82-4781-82FD-B993EAF25AF7}"/>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5" name="Footer Placeholder 4">
            <a:extLst>
              <a:ext uri="{FF2B5EF4-FFF2-40B4-BE49-F238E27FC236}">
                <a16:creationId xmlns:a16="http://schemas.microsoft.com/office/drawing/2014/main" id="{74CADFE0-623A-4DEE-A1A2-00BE95FEB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1A553-582D-422F-9099-7F78BB394EEB}"/>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383676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C98B-39ED-4366-9F31-B77726971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074F6-3D9A-4DF9-ADA4-C578BE468C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CC4CA-931B-4B72-B3BB-EDD512D29F17}"/>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5" name="Footer Placeholder 4">
            <a:extLst>
              <a:ext uri="{FF2B5EF4-FFF2-40B4-BE49-F238E27FC236}">
                <a16:creationId xmlns:a16="http://schemas.microsoft.com/office/drawing/2014/main" id="{F469336D-8ED3-433D-9972-8F9ACB8B2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F2AE8-7EEE-4111-8CE3-903A61C82386}"/>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30182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280C-B99C-444F-9FF4-DC0D05ACFC81}"/>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50FC-7B76-41DD-9F67-37606F168D70}"/>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A4C70E-C1DE-4A83-A0C0-E43AD7A9EB4E}"/>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5" name="Footer Placeholder 4">
            <a:extLst>
              <a:ext uri="{FF2B5EF4-FFF2-40B4-BE49-F238E27FC236}">
                <a16:creationId xmlns:a16="http://schemas.microsoft.com/office/drawing/2014/main" id="{DDD74F1D-B686-4946-BE85-A80E66177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5A249-4098-4C41-91EB-112A681E7B25}"/>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73315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3E36-9508-4222-83B8-D5D82E4CD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967A3-3B9A-4683-9FB9-0904CCFDAA82}"/>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36C62-0B68-45BE-ADD3-C8024EC9551A}"/>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E41D07-6B62-4846-A8F8-C036866EDEF7}"/>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6" name="Footer Placeholder 5">
            <a:extLst>
              <a:ext uri="{FF2B5EF4-FFF2-40B4-BE49-F238E27FC236}">
                <a16:creationId xmlns:a16="http://schemas.microsoft.com/office/drawing/2014/main" id="{A143DE5A-0676-456D-A20B-ECFA4C1EC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D0247-FC7D-428F-9F69-C8BF3BE80FE0}"/>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303948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2CDB-FB41-49D5-AE1E-AD41776AF7B1}"/>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4C73A8-E8DB-4087-97C4-3C35BBE45DCF}"/>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37F5FE-F542-4EB2-A4F4-7EB9516909AA}"/>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B2F146-1A7E-45A0-A348-9B14B387F1D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9D4AF1-2A17-458E-A38F-400607ABECB1}"/>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E62F9D-17CA-456C-8AA0-11607E9EA9E3}"/>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8" name="Footer Placeholder 7">
            <a:extLst>
              <a:ext uri="{FF2B5EF4-FFF2-40B4-BE49-F238E27FC236}">
                <a16:creationId xmlns:a16="http://schemas.microsoft.com/office/drawing/2014/main" id="{AB863726-3EA5-497A-9E90-F3B31FCFD4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3398EF-DD3F-40F9-B605-3B59F38FC45E}"/>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36204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1E29-CB02-47E3-9EDA-94D20FF176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0454DF-8A45-43FE-9528-2455AC8F2F88}"/>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4" name="Footer Placeholder 3">
            <a:extLst>
              <a:ext uri="{FF2B5EF4-FFF2-40B4-BE49-F238E27FC236}">
                <a16:creationId xmlns:a16="http://schemas.microsoft.com/office/drawing/2014/main" id="{BDDF5D9B-92C7-4EF4-81F2-8B46187B55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5369EE-C00E-4787-9E04-16229C57A68E}"/>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404768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84525-4B35-4DC8-ABAD-E33CB73EFEA9}"/>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3" name="Footer Placeholder 2">
            <a:extLst>
              <a:ext uri="{FF2B5EF4-FFF2-40B4-BE49-F238E27FC236}">
                <a16:creationId xmlns:a16="http://schemas.microsoft.com/office/drawing/2014/main" id="{704C940B-5C5E-401F-A5AE-8C70DA574E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047637-D302-4AD2-B880-684610C32BAE}"/>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254664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A0D8-F76F-4FCD-B10A-8F17C3DCF60A}"/>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CB82A-C77B-4774-AD39-F009A3DFDD1F}"/>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19FB-2537-4964-8AD1-F32E7125C3E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FD07DB-1C67-4455-B594-253F6CD93BAC}"/>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6" name="Footer Placeholder 5">
            <a:extLst>
              <a:ext uri="{FF2B5EF4-FFF2-40B4-BE49-F238E27FC236}">
                <a16:creationId xmlns:a16="http://schemas.microsoft.com/office/drawing/2014/main" id="{A36AAB33-1CFB-48D3-A43B-AD30E8CC4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B5A15-87DD-4DBB-95F6-72FE80E5754C}"/>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130054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63A8-396E-4FF1-8CD7-34DC9F4B28A8}"/>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9D21E-DD0A-49DD-9EE1-F675F130982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0E68D304-7AF9-4BBF-B876-8C6D72114CAA}"/>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306DA9-1E5F-4A09-BF42-54AD34E8CDE9}"/>
              </a:ext>
            </a:extLst>
          </p:cNvPr>
          <p:cNvSpPr>
            <a:spLocks noGrp="1"/>
          </p:cNvSpPr>
          <p:nvPr>
            <p:ph type="dt" sz="half" idx="10"/>
          </p:nvPr>
        </p:nvSpPr>
        <p:spPr/>
        <p:txBody>
          <a:bodyPr/>
          <a:lstStyle/>
          <a:p>
            <a:fld id="{9BAE8C71-0240-463B-9AE8-177EABF83B68}" type="datetimeFigureOut">
              <a:rPr lang="en-US" smtClean="0"/>
              <a:t>1/17/2019</a:t>
            </a:fld>
            <a:endParaRPr lang="en-US"/>
          </a:p>
        </p:txBody>
      </p:sp>
      <p:sp>
        <p:nvSpPr>
          <p:cNvPr id="6" name="Footer Placeholder 5">
            <a:extLst>
              <a:ext uri="{FF2B5EF4-FFF2-40B4-BE49-F238E27FC236}">
                <a16:creationId xmlns:a16="http://schemas.microsoft.com/office/drawing/2014/main" id="{45342681-7508-4E97-ABB7-AF1876E24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0439A-2FA2-46BF-92F1-4062D53054FB}"/>
              </a:ext>
            </a:extLst>
          </p:cNvPr>
          <p:cNvSpPr>
            <a:spLocks noGrp="1"/>
          </p:cNvSpPr>
          <p:nvPr>
            <p:ph type="sldNum" sz="quarter" idx="12"/>
          </p:nvPr>
        </p:nvSpPr>
        <p:spPr/>
        <p:txBody>
          <a:bodyPr/>
          <a:lstStyle/>
          <a:p>
            <a:fld id="{6267848D-1A7E-436C-9C56-0DFC237C4844}" type="slidenum">
              <a:rPr lang="en-US" smtClean="0"/>
              <a:t>‹#›</a:t>
            </a:fld>
            <a:endParaRPr lang="en-US"/>
          </a:p>
        </p:txBody>
      </p:sp>
    </p:spTree>
    <p:extLst>
      <p:ext uri="{BB962C8B-B14F-4D97-AF65-F5344CB8AC3E}">
        <p14:creationId xmlns:p14="http://schemas.microsoft.com/office/powerpoint/2010/main" val="250497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7166D-AB96-454F-8ACE-9F5C7BDF0EA6}"/>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65E131-66FF-439A-8333-B2D36213091B}"/>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0B97E-E1BB-4A90-8C0F-2BD14FCA2090}"/>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E8C71-0240-463B-9AE8-177EABF83B68}" type="datetimeFigureOut">
              <a:rPr lang="en-US" smtClean="0"/>
              <a:t>1/17/2019</a:t>
            </a:fld>
            <a:endParaRPr lang="en-US"/>
          </a:p>
        </p:txBody>
      </p:sp>
      <p:sp>
        <p:nvSpPr>
          <p:cNvPr id="5" name="Footer Placeholder 4">
            <a:extLst>
              <a:ext uri="{FF2B5EF4-FFF2-40B4-BE49-F238E27FC236}">
                <a16:creationId xmlns:a16="http://schemas.microsoft.com/office/drawing/2014/main" id="{DF7ECB5F-AA6D-4984-BD54-636F79F9B46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FE98A4-5DC4-468E-A060-FAD7F6DAC59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7848D-1A7E-436C-9C56-0DFC237C4844}" type="slidenum">
              <a:rPr lang="en-US" smtClean="0"/>
              <a:t>‹#›</a:t>
            </a:fld>
            <a:endParaRPr lang="en-US"/>
          </a:p>
        </p:txBody>
      </p:sp>
    </p:spTree>
    <p:extLst>
      <p:ext uri="{BB962C8B-B14F-4D97-AF65-F5344CB8AC3E}">
        <p14:creationId xmlns:p14="http://schemas.microsoft.com/office/powerpoint/2010/main" val="76390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adine.Shiroma@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ncbi.nlm.nih.gov/core/lw/2.0/html/tileshop_pmc/tileshop_pmc_inline.html?title=Click%20on%20image%20to%20zoom&amp;p=PMC3&amp;id=3233539_pone.0027717.g003.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immunize.org/vis/vis_hepatitis_b.as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hyperlink" Target="http://www.immunize.org/vis/hepatitis_b.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doh.wa.gov/Portals/1/Documents/Pubs/150-028-ChronicHepatitisBandCSurveillanceRepor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ho.int/news-room/fact-sheets/detail/hepatitis-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epb.org/research-and-programs/patient-story-telling-project/bunmis-story/" TargetMode="External"/><Relationship Id="rId2" Type="http://schemas.openxmlformats.org/officeDocument/2006/relationships/hyperlink" Target="http://www.hepb.org/research-and-programs/patient-story-telling-project/alans-story/" TargetMode="External"/><Relationship Id="rId1" Type="http://schemas.openxmlformats.org/officeDocument/2006/relationships/slideLayout" Target="../slideLayouts/slideLayout1.xml"/><Relationship Id="rId6" Type="http://schemas.openxmlformats.org/officeDocument/2006/relationships/hyperlink" Target="mailto:nadine.shiroma@gmail.com" TargetMode="External"/><Relationship Id="rId5" Type="http://schemas.openxmlformats.org/officeDocument/2006/relationships/hyperlink" Target="http://www.hepb.org/assets/Uploads/JustBDiscussionGuide-2018-12-2.pdf" TargetMode="External"/><Relationship Id="rId4" Type="http://schemas.openxmlformats.org/officeDocument/2006/relationships/hyperlink" Target="http://www.hepb.org/research-and-programs/patient-story-telling-project/randys-sto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kingcounty.gov/independent/forecasting/King%20County%20Economic%20Indicators/Foreign-Born%20Pop.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kingcounty.gov/independent/forecasting/King%20County%20Economic%20Indicators/US%20Origins.aspx" TargetMode="External"/><Relationship Id="rId2" Type="http://schemas.openxmlformats.org/officeDocument/2006/relationships/hyperlink" Target="https://www.kingcounty.gov/independent/forecasting/King%20County%20Economic%20Indicators/KC%20Origins.aspx"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4147-CF17-477C-A730-4CD026E053F1}"/>
              </a:ext>
            </a:extLst>
          </p:cNvPr>
          <p:cNvSpPr>
            <a:spLocks noGrp="1"/>
          </p:cNvSpPr>
          <p:nvPr>
            <p:ph type="title"/>
          </p:nvPr>
        </p:nvSpPr>
        <p:spPr>
          <a:xfrm>
            <a:off x="838200" y="2028824"/>
            <a:ext cx="10515600" cy="638175"/>
          </a:xfrm>
          <a:solidFill>
            <a:srgbClr val="B6C8E8"/>
          </a:solidFill>
        </p:spPr>
        <p:txBody>
          <a:bodyPr>
            <a:normAutofit fontScale="90000"/>
            <a:scene3d>
              <a:camera prst="orthographicFront"/>
              <a:lightRig rig="threePt" dir="t"/>
            </a:scene3d>
            <a:sp3d extrusionH="57150">
              <a:extrusionClr>
                <a:schemeClr val="bg1"/>
              </a:extrusionClr>
            </a:sp3d>
          </a:bodyPr>
          <a:lstStyle/>
          <a:p>
            <a:pPr algn="ctr"/>
            <a:r>
              <a:rPr lang="en-US" b="1" dirty="0">
                <a:latin typeface="Aldhabi" panose="01000000000000000000" pitchFamily="2" charset="-78"/>
                <a:cs typeface="Aldhabi" panose="01000000000000000000" pitchFamily="2" charset="-78"/>
              </a:rPr>
              <a:t> </a:t>
            </a:r>
            <a:br>
              <a:rPr lang="en-US" b="1" dirty="0">
                <a:latin typeface="Aldhabi" panose="01000000000000000000" pitchFamily="2" charset="-78"/>
                <a:cs typeface="Aldhabi" panose="01000000000000000000" pitchFamily="2" charset="-78"/>
              </a:rPr>
            </a:br>
            <a:r>
              <a:rPr lang="en-US" b="1" dirty="0">
                <a:latin typeface="Aldhabi" panose="01000000000000000000" pitchFamily="2" charset="-78"/>
                <a:cs typeface="Aldhabi" panose="01000000000000000000" pitchFamily="2" charset="-78"/>
              </a:rPr>
              <a:t>ELIMINATE  CHRONIC HEPATITIS B IN WASHINGTON STATE</a:t>
            </a:r>
            <a:br>
              <a:rPr lang="en-US" dirty="0"/>
            </a:br>
            <a:endParaRPr lang="en-US" dirty="0"/>
          </a:p>
        </p:txBody>
      </p:sp>
      <p:sp>
        <p:nvSpPr>
          <p:cNvPr id="5" name="TextBox 4">
            <a:extLst>
              <a:ext uri="{FF2B5EF4-FFF2-40B4-BE49-F238E27FC236}">
                <a16:creationId xmlns:a16="http://schemas.microsoft.com/office/drawing/2014/main" id="{9770E287-1A8A-4D50-99DD-5BB6D5BA7D45}"/>
              </a:ext>
            </a:extLst>
          </p:cNvPr>
          <p:cNvSpPr txBox="1"/>
          <p:nvPr/>
        </p:nvSpPr>
        <p:spPr>
          <a:xfrm>
            <a:off x="2741433" y="3993985"/>
            <a:ext cx="6512560" cy="1200329"/>
          </a:xfrm>
          <a:prstGeom prst="rect">
            <a:avLst/>
          </a:prstGeom>
          <a:noFill/>
        </p:spPr>
        <p:txBody>
          <a:bodyPr wrap="square" rtlCol="0">
            <a:spAutoFit/>
          </a:bodyPr>
          <a:lstStyle/>
          <a:p>
            <a:pPr algn="ctr"/>
            <a:r>
              <a:rPr lang="en-US" dirty="0"/>
              <a:t>Nadine Shiroma</a:t>
            </a:r>
          </a:p>
          <a:p>
            <a:pPr algn="ctr"/>
            <a:r>
              <a:rPr lang="en-US" dirty="0"/>
              <a:t>HBV Civil Rights Advocate &amp;</a:t>
            </a:r>
          </a:p>
          <a:p>
            <a:pPr algn="ctr"/>
            <a:r>
              <a:rPr lang="en-US" dirty="0"/>
              <a:t>Policy Advisor to the Hepatitis B Foundation</a:t>
            </a:r>
          </a:p>
          <a:p>
            <a:pPr algn="ctr"/>
            <a:r>
              <a:rPr lang="en-US" dirty="0">
                <a:hlinkClick r:id="rId2"/>
              </a:rPr>
              <a:t>Nadine.Shiroma@gmail.com</a:t>
            </a:r>
            <a:r>
              <a:rPr lang="en-US" dirty="0"/>
              <a:t>       Ph:  425-753-1257</a:t>
            </a:r>
          </a:p>
        </p:txBody>
      </p:sp>
    </p:spTree>
    <p:extLst>
      <p:ext uri="{BB962C8B-B14F-4D97-AF65-F5344CB8AC3E}">
        <p14:creationId xmlns:p14="http://schemas.microsoft.com/office/powerpoint/2010/main" val="173616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8E1EE595-26ED-45B3-956F-537F239E8DBA}"/>
              </a:ext>
            </a:extLst>
          </p:cNvPr>
          <p:cNvGraphicFramePr>
            <a:graphicFrameLocks noGrp="1"/>
          </p:cNvGraphicFramePr>
          <p:nvPr>
            <p:ph idx="1"/>
            <p:extLst>
              <p:ext uri="{D42A27DB-BD31-4B8C-83A1-F6EECF244321}">
                <p14:modId xmlns:p14="http://schemas.microsoft.com/office/powerpoint/2010/main" val="2565930252"/>
              </p:ext>
            </p:extLst>
          </p:nvPr>
        </p:nvGraphicFramePr>
        <p:xfrm>
          <a:off x="770190" y="1954924"/>
          <a:ext cx="10465369" cy="1265173"/>
        </p:xfrm>
        <a:graphic>
          <a:graphicData uri="http://schemas.openxmlformats.org/drawingml/2006/table">
            <a:tbl>
              <a:tblPr firstRow="1" firstCol="1" bandRow="1">
                <a:tableStyleId>{5C22544A-7EE6-4342-B048-85BDC9FD1C3A}</a:tableStyleId>
              </a:tblPr>
              <a:tblGrid>
                <a:gridCol w="10465369">
                  <a:extLst>
                    <a:ext uri="{9D8B030D-6E8A-4147-A177-3AD203B41FA5}">
                      <a16:colId xmlns:a16="http://schemas.microsoft.com/office/drawing/2014/main" val="2119773151"/>
                    </a:ext>
                  </a:extLst>
                </a:gridCol>
              </a:tblGrid>
              <a:tr h="1265173">
                <a:tc>
                  <a:txBody>
                    <a:bodyPr/>
                    <a:lstStyle/>
                    <a:p>
                      <a:pPr marL="0" marR="0" algn="ctr">
                        <a:spcBef>
                          <a:spcPts val="0"/>
                        </a:spcBef>
                        <a:spcAft>
                          <a:spcPts val="0"/>
                        </a:spcAft>
                      </a:pPr>
                      <a:endParaRPr lang="en-US" sz="200" dirty="0">
                        <a:effectLst/>
                        <a:latin typeface="Arial Nova Cond" panose="020B0506020202020204" pitchFamily="34" charset="0"/>
                      </a:endParaRPr>
                    </a:p>
                    <a:p>
                      <a:pPr marL="0" marR="0" algn="ctr">
                        <a:spcBef>
                          <a:spcPts val="0"/>
                        </a:spcBef>
                        <a:spcAft>
                          <a:spcPts val="0"/>
                        </a:spcAft>
                      </a:pPr>
                      <a:r>
                        <a:rPr lang="en-US" sz="1800" dirty="0">
                          <a:effectLst/>
                          <a:latin typeface="Arial Nova Cond" panose="020B0506020202020204" pitchFamily="34" charset="0"/>
                        </a:rPr>
                        <a:t>In the past 35 years the burden of chronic HBV infection -- which was already a health disparity </a:t>
                      </a:r>
                    </a:p>
                    <a:p>
                      <a:pPr marL="0" marR="0" algn="ctr">
                        <a:spcBef>
                          <a:spcPts val="0"/>
                        </a:spcBef>
                        <a:spcAft>
                          <a:spcPts val="0"/>
                        </a:spcAft>
                      </a:pPr>
                      <a:r>
                        <a:rPr lang="en-US" sz="1800" dirty="0">
                          <a:effectLst/>
                          <a:latin typeface="Arial Nova Cond" panose="020B0506020202020204" pitchFamily="34" charset="0"/>
                        </a:rPr>
                        <a:t>in foreign born immigrant communities -- has shifted from the U.S.- born to the foreign-born.   </a:t>
                      </a:r>
                    </a:p>
                    <a:p>
                      <a:pPr marL="0" marR="0" algn="ctr">
                        <a:spcBef>
                          <a:spcPts val="0"/>
                        </a:spcBef>
                        <a:spcAft>
                          <a:spcPts val="0"/>
                        </a:spcAft>
                      </a:pPr>
                      <a:r>
                        <a:rPr lang="en-US" sz="1800" dirty="0">
                          <a:effectLst/>
                          <a:latin typeface="Arial Nova Cond" panose="020B0506020202020204" pitchFamily="34" charset="0"/>
                        </a:rPr>
                        <a:t>The national strategy for elimination of domestic transmission of HBV through immunization</a:t>
                      </a:r>
                    </a:p>
                    <a:p>
                      <a:pPr marL="0" marR="0" algn="ctr">
                        <a:spcBef>
                          <a:spcPts val="0"/>
                        </a:spcBef>
                        <a:spcAft>
                          <a:spcPts val="0"/>
                        </a:spcAft>
                      </a:pPr>
                      <a:r>
                        <a:rPr lang="en-US" sz="1800" dirty="0">
                          <a:effectLst/>
                          <a:latin typeface="Arial Nova Cond" panose="020B0506020202020204" pitchFamily="34" charset="0"/>
                        </a:rPr>
                        <a:t> must take into account the burden of disease among foreign-born Americans.</a:t>
                      </a:r>
                    </a:p>
                  </a:txBody>
                  <a:tcPr marL="0" marR="0" marT="0" marB="0">
                    <a:solidFill>
                      <a:srgbClr val="0070C0"/>
                    </a:solidFill>
                  </a:tcPr>
                </a:tc>
                <a:extLst>
                  <a:ext uri="{0D108BD9-81ED-4DB2-BD59-A6C34878D82A}">
                    <a16:rowId xmlns:a16="http://schemas.microsoft.com/office/drawing/2014/main" val="1807752781"/>
                  </a:ext>
                </a:extLst>
              </a:tr>
            </a:tbl>
          </a:graphicData>
        </a:graphic>
      </p:graphicFrame>
      <p:sp>
        <p:nvSpPr>
          <p:cNvPr id="17" name="Rectangle 12">
            <a:extLst>
              <a:ext uri="{FF2B5EF4-FFF2-40B4-BE49-F238E27FC236}">
                <a16:creationId xmlns:a16="http://schemas.microsoft.com/office/drawing/2014/main" id="{7AC90ABD-4980-4308-A7A7-A6EE415EAE87}"/>
              </a:ext>
            </a:extLst>
          </p:cNvPr>
          <p:cNvSpPr>
            <a:spLocks noGrp="1" noChangeArrowheads="1"/>
          </p:cNvSpPr>
          <p:nvPr>
            <p:ph type="title"/>
          </p:nvPr>
        </p:nvSpPr>
        <p:spPr bwMode="auto">
          <a:xfrm>
            <a:off x="295275" y="181109"/>
            <a:ext cx="11601450" cy="16773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Arial" panose="020B0604020202020204" pitchFamily="34" charset="0"/>
              </a:rPr>
              <a:t>Increasing Burden of Imported Chronic Hepatitis B in the U.S., 1974</a:t>
            </a:r>
            <a:r>
              <a:rPr kumimoji="0" lang="en-US" altLang="en-US" sz="2800" b="1"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r>
              <a:rPr kumimoji="0" lang="en-US" altLang="en-US" sz="2800" b="1"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Arial" panose="020B0604020202020204" pitchFamily="34" charset="0"/>
              </a:rPr>
              <a:t>2008</a:t>
            </a:r>
            <a:endParaRPr kumimoji="0" lang="en-US" altLang="en-US" sz="28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100" b="0"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Arial" panose="020B0604020202020204" pitchFamily="34" charset="0"/>
              </a:rPr>
              <a:t>(www.ncbi.nlm.nih.gov/pmc/articles/PMC3233539)</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br>
            <a:r>
              <a:rPr kumimoji="0" lang="en-US" altLang="en-US" sz="2000" b="0" i="0" u="none" strike="noStrike" cap="none" normalizeH="0" baseline="0" dirty="0">
                <a:ln>
                  <a:noFill/>
                </a:ln>
                <a:solidFill>
                  <a:srgbClr val="000000"/>
                </a:solidFill>
                <a:effectLst/>
                <a:latin typeface="Arial Nova Cond" panose="020B0506020202020204" pitchFamily="34" charset="0"/>
                <a:ea typeface="Times New Roman" panose="02020603050405020304" pitchFamily="18" charset="0"/>
                <a:cs typeface="Arial" panose="020B0604020202020204" pitchFamily="34" charset="0"/>
              </a:rPr>
              <a:t>The estimated incidence of new, domestically acquired cases of chronic hepatitis B declined from approximately 10 cases per100,000 population in 1991 to the current rate of 1.2 cases per 100,000 (CDC, unpublished data).</a:t>
            </a:r>
            <a:endParaRPr kumimoji="0" lang="en-US" altLang="en-US" sz="2000" b="0" i="0" u="none" strike="noStrike" cap="none" normalizeH="0" baseline="0" dirty="0">
              <a:ln>
                <a:noFill/>
              </a:ln>
              <a:solidFill>
                <a:schemeClr val="tx1"/>
              </a:solidFill>
              <a:effectLst/>
              <a:latin typeface="Arial Nova Cond" panose="020B0506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Nova Cond" panose="020B0506020202020204" pitchFamily="34" charset="0"/>
                <a:ea typeface="Times New Roman" panose="02020603050405020304" pitchFamily="18" charset="0"/>
                <a:cs typeface="Arial" panose="020B0604020202020204" pitchFamily="34" charset="0"/>
              </a:rPr>
              <a:t>Today over 80% of the world's population lives in countries of intermediate (2%–7%) or high (≥8%) prevalence.  </a:t>
            </a:r>
            <a:endParaRPr kumimoji="0" lang="en-US" altLang="en-US" sz="2000" b="0" i="0" u="none" strike="noStrike" cap="none" normalizeH="0" baseline="0" dirty="0">
              <a:ln>
                <a:noFill/>
              </a:ln>
              <a:solidFill>
                <a:schemeClr val="tx1"/>
              </a:solidFill>
              <a:effectLst/>
              <a:latin typeface="Arial Nova Cond" panose="020B0506020202020204" pitchFamily="34" charset="0"/>
            </a:endParaRPr>
          </a:p>
        </p:txBody>
      </p:sp>
      <p:pic>
        <p:nvPicPr>
          <p:cNvPr id="5133" name="Picture 4" descr="An external file that holds a picture, illustration, etc.&#10;Object name is pone.0027717.g003.jpg">
            <a:hlinkClick r:id="rId2"/>
            <a:extLst>
              <a:ext uri="{FF2B5EF4-FFF2-40B4-BE49-F238E27FC236}">
                <a16:creationId xmlns:a16="http://schemas.microsoft.com/office/drawing/2014/main" id="{1D643FDC-F7FD-422D-BA79-2C5A1F956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79" y="3240238"/>
            <a:ext cx="6560299" cy="350833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
            <a:extLst>
              <a:ext uri="{FF2B5EF4-FFF2-40B4-BE49-F238E27FC236}">
                <a16:creationId xmlns:a16="http://schemas.microsoft.com/office/drawing/2014/main" id="{53D3197D-21F7-45E1-9C95-C36B0ED12749}"/>
              </a:ext>
            </a:extLst>
          </p:cNvPr>
          <p:cNvSpPr txBox="1">
            <a:spLocks noChangeArrowheads="1"/>
          </p:cNvSpPr>
          <p:nvPr/>
        </p:nvSpPr>
        <p:spPr bwMode="auto">
          <a:xfrm>
            <a:off x="7661274" y="4763144"/>
            <a:ext cx="3687446" cy="10750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666666"/>
                </a:solidFill>
                <a:effectLst/>
                <a:latin typeface="Arial" panose="020B0604020202020204" pitchFamily="34" charset="0"/>
                <a:ea typeface="Times New Roman" panose="02020603050405020304" pitchFamily="18" charset="0"/>
                <a:cs typeface="Arial" panose="020B0604020202020204" pitchFamily="34" charset="0"/>
              </a:rPr>
              <a:t>Incidence of Chronic Hepatitis B, U.S.-Acquired vs. Estimated Imported, United States, 1980–2008.</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C8A6BEE0-232E-421B-9C16-049E527B4D10}"/>
              </a:ext>
            </a:extLst>
          </p:cNvPr>
          <p:cNvSpPr>
            <a:spLocks noChangeArrowheads="1"/>
          </p:cNvSpPr>
          <p:nvPr/>
        </p:nvSpPr>
        <p:spPr bwMode="auto">
          <a:xfrm>
            <a:off x="2794000" y="37630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7">
            <a:extLst>
              <a:ext uri="{FF2B5EF4-FFF2-40B4-BE49-F238E27FC236}">
                <a16:creationId xmlns:a16="http://schemas.microsoft.com/office/drawing/2014/main" id="{90AC1DAF-318C-475B-B4CD-049209D9C3B5}"/>
              </a:ext>
            </a:extLst>
          </p:cNvPr>
          <p:cNvSpPr>
            <a:spLocks noChangeArrowheads="1"/>
          </p:cNvSpPr>
          <p:nvPr/>
        </p:nvSpPr>
        <p:spPr bwMode="auto">
          <a:xfrm>
            <a:off x="2794000" y="42202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BDF2B2ED-98D5-483C-BBB4-410814496773}"/>
              </a:ext>
            </a:extLst>
          </p:cNvPr>
          <p:cNvSpPr>
            <a:spLocks noChangeArrowheads="1"/>
          </p:cNvSpPr>
          <p:nvPr/>
        </p:nvSpPr>
        <p:spPr bwMode="auto">
          <a:xfrm>
            <a:off x="2794000" y="65633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332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CFE175-748D-4905-97F7-BD25B1D16705}"/>
              </a:ext>
            </a:extLst>
          </p:cNvPr>
          <p:cNvSpPr>
            <a:spLocks noGrp="1"/>
          </p:cNvSpPr>
          <p:nvPr>
            <p:ph type="subTitle" idx="1"/>
          </p:nvPr>
        </p:nvSpPr>
        <p:spPr>
          <a:xfrm>
            <a:off x="95250" y="323849"/>
            <a:ext cx="11972925" cy="6210301"/>
          </a:xfrm>
        </p:spPr>
        <p:txBody>
          <a:bodyPr>
            <a:normAutofit fontScale="55000" lnSpcReduction="20000"/>
          </a:bodyPr>
          <a:lstStyle/>
          <a:p>
            <a:r>
              <a:rPr lang="en-US" b="1" dirty="0">
                <a:latin typeface="Arial Nova Cond" panose="020B0506020202020204" pitchFamily="34" charset="0"/>
              </a:rPr>
              <a:t> </a:t>
            </a:r>
            <a:endParaRPr lang="en-US" dirty="0">
              <a:latin typeface="Arial Nova Cond" panose="020B0506020202020204" pitchFamily="34" charset="0"/>
            </a:endParaRPr>
          </a:p>
          <a:p>
            <a:r>
              <a:rPr lang="en-US" b="1" dirty="0">
                <a:latin typeface="Arial Nova Cond" panose="020B0506020202020204" pitchFamily="34" charset="0"/>
              </a:rPr>
              <a:t> </a:t>
            </a:r>
            <a:endParaRPr lang="en-US" dirty="0">
              <a:latin typeface="Arial Nova Cond" panose="020B0506020202020204" pitchFamily="34" charset="0"/>
            </a:endParaRPr>
          </a:p>
          <a:p>
            <a:r>
              <a:rPr lang="en-US" sz="4400" b="1" dirty="0">
                <a:latin typeface="Arial Nova Cond" panose="020B0506020202020204" pitchFamily="34" charset="0"/>
              </a:rPr>
              <a:t>HBV vaccination is recommended for all infants and mandatory for most school-age children.</a:t>
            </a:r>
          </a:p>
          <a:p>
            <a:endParaRPr lang="en-US" sz="3200" dirty="0">
              <a:latin typeface="Arial Nova Cond" panose="020B0506020202020204" pitchFamily="34" charset="0"/>
            </a:endParaRPr>
          </a:p>
          <a:p>
            <a:r>
              <a:rPr lang="en-US" sz="4000" b="1" dirty="0">
                <a:latin typeface="Arial Nova Cond" panose="020B0506020202020204" pitchFamily="34" charset="0"/>
              </a:rPr>
              <a:t>The HBV vaccine is recommended for adults who are at risk for hepatitis B virus infection, including: </a:t>
            </a:r>
          </a:p>
          <a:p>
            <a:pPr lvl="0"/>
            <a:r>
              <a:rPr lang="en-US" sz="3500" dirty="0">
                <a:latin typeface="Arial Nova Cond" panose="020B0506020202020204" pitchFamily="34" charset="0"/>
              </a:rPr>
              <a:t>People whose sex partners have hepatitis B </a:t>
            </a:r>
          </a:p>
          <a:p>
            <a:pPr lvl="0"/>
            <a:r>
              <a:rPr lang="en-US" sz="3500" dirty="0">
                <a:latin typeface="Arial Nova Cond" panose="020B0506020202020204" pitchFamily="34" charset="0"/>
              </a:rPr>
              <a:t>Sexually active persons who are not in a long-term monogamous relationship </a:t>
            </a:r>
          </a:p>
          <a:p>
            <a:pPr lvl="0"/>
            <a:r>
              <a:rPr lang="en-US" sz="3500" dirty="0">
                <a:latin typeface="Arial Nova Cond" panose="020B0506020202020204" pitchFamily="34" charset="0"/>
              </a:rPr>
              <a:t>Persons seeking evaluation or treatment for a sexually transmitted disease </a:t>
            </a:r>
          </a:p>
          <a:p>
            <a:pPr lvl="0"/>
            <a:r>
              <a:rPr lang="en-US" sz="3500" dirty="0">
                <a:latin typeface="Arial Nova Cond" panose="020B0506020202020204" pitchFamily="34" charset="0"/>
              </a:rPr>
              <a:t>Men who have sexual contact with other men </a:t>
            </a:r>
          </a:p>
          <a:p>
            <a:pPr lvl="0"/>
            <a:r>
              <a:rPr lang="en-US" sz="3500" dirty="0">
                <a:latin typeface="Arial Nova Cond" panose="020B0506020202020204" pitchFamily="34" charset="0"/>
              </a:rPr>
              <a:t>People who share needles, syringes, or other drug injection equipment </a:t>
            </a:r>
          </a:p>
          <a:p>
            <a:pPr lvl="0"/>
            <a:r>
              <a:rPr lang="en-US" sz="3500" dirty="0">
                <a:latin typeface="Arial Nova Cond" panose="020B0506020202020204" pitchFamily="34" charset="0"/>
              </a:rPr>
              <a:t>People who have household contact with someone infected with the hepatitis B virus </a:t>
            </a:r>
          </a:p>
          <a:p>
            <a:pPr lvl="0"/>
            <a:r>
              <a:rPr lang="en-US" sz="3500" dirty="0">
                <a:latin typeface="Arial Nova Cond" panose="020B0506020202020204" pitchFamily="34" charset="0"/>
              </a:rPr>
              <a:t>Health care and public safety workers at risk for exposure to blood or body fluids </a:t>
            </a:r>
          </a:p>
          <a:p>
            <a:pPr lvl="0"/>
            <a:r>
              <a:rPr lang="en-US" sz="3500" dirty="0">
                <a:latin typeface="Arial Nova Cond" panose="020B0506020202020204" pitchFamily="34" charset="0"/>
              </a:rPr>
              <a:t>Residents and staff of facilities for developmentally disabled persons </a:t>
            </a:r>
          </a:p>
          <a:p>
            <a:pPr lvl="0"/>
            <a:r>
              <a:rPr lang="en-US" sz="3500" dirty="0">
                <a:latin typeface="Arial Nova Cond" panose="020B0506020202020204" pitchFamily="34" charset="0"/>
              </a:rPr>
              <a:t>Persons in correctional facilities </a:t>
            </a:r>
          </a:p>
          <a:p>
            <a:pPr lvl="0"/>
            <a:r>
              <a:rPr lang="en-US" sz="3500" dirty="0">
                <a:latin typeface="Arial Nova Cond" panose="020B0506020202020204" pitchFamily="34" charset="0"/>
              </a:rPr>
              <a:t>Victims of sexual assault or abuse </a:t>
            </a:r>
          </a:p>
          <a:p>
            <a:pPr lvl="0"/>
            <a:r>
              <a:rPr lang="en-US" sz="3500" dirty="0">
                <a:latin typeface="Arial Nova Cond" panose="020B0506020202020204" pitchFamily="34" charset="0"/>
              </a:rPr>
              <a:t>Travelers to regions with increased rates of hepatitis B </a:t>
            </a:r>
          </a:p>
          <a:p>
            <a:pPr lvl="0"/>
            <a:r>
              <a:rPr lang="en-US" sz="3500" dirty="0">
                <a:latin typeface="Arial Nova Cond" panose="020B0506020202020204" pitchFamily="34" charset="0"/>
              </a:rPr>
              <a:t>People with chronic liver disease, kidney disease, HIV infection, or diabetes </a:t>
            </a:r>
          </a:p>
          <a:p>
            <a:pPr lvl="0"/>
            <a:r>
              <a:rPr lang="en-US" sz="3500" dirty="0">
                <a:latin typeface="Arial Nova Cond" panose="020B0506020202020204" pitchFamily="34" charset="0"/>
              </a:rPr>
              <a:t>Anyone who wants to be protected from hepatitis B</a:t>
            </a:r>
          </a:p>
          <a:p>
            <a:endParaRPr lang="en-US" dirty="0">
              <a:latin typeface="Arial Nova Cond" panose="020B0506020202020204" pitchFamily="34" charset="0"/>
            </a:endParaRPr>
          </a:p>
        </p:txBody>
      </p:sp>
    </p:spTree>
    <p:extLst>
      <p:ext uri="{BB962C8B-B14F-4D97-AF65-F5344CB8AC3E}">
        <p14:creationId xmlns:p14="http://schemas.microsoft.com/office/powerpoint/2010/main" val="424859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CFE-D4AB-477B-8EEE-2053A19ACDE1}"/>
              </a:ext>
            </a:extLst>
          </p:cNvPr>
          <p:cNvSpPr>
            <a:spLocks noGrp="1"/>
          </p:cNvSpPr>
          <p:nvPr>
            <p:ph type="title"/>
          </p:nvPr>
        </p:nvSpPr>
        <p:spPr>
          <a:xfrm>
            <a:off x="588582" y="859712"/>
            <a:ext cx="10499833" cy="1325563"/>
          </a:xfrm>
        </p:spPr>
        <p:txBody>
          <a:bodyPr>
            <a:normAutofit fontScale="90000"/>
          </a:bodyPr>
          <a:lstStyle/>
          <a:p>
            <a:pPr algn="ctr"/>
            <a:r>
              <a:rPr lang="en-US" sz="2200" b="1" dirty="0">
                <a:latin typeface="Arial Nova Cond" panose="020B0506020202020204" pitchFamily="34" charset="0"/>
              </a:rPr>
              <a:t>For HBV Vaccine Information and translations in the following languages, </a:t>
            </a:r>
            <a:br>
              <a:rPr lang="en-US" sz="2200" b="1" dirty="0">
                <a:latin typeface="Arial Nova Cond" panose="020B0506020202020204" pitchFamily="34" charset="0"/>
              </a:rPr>
            </a:br>
            <a:r>
              <a:rPr lang="en-US" sz="2200" b="1" dirty="0">
                <a:latin typeface="Arial Nova Cond" panose="020B0506020202020204" pitchFamily="34" charset="0"/>
              </a:rPr>
              <a:t>go to </a:t>
            </a:r>
            <a:r>
              <a:rPr lang="en-US" sz="2200" b="1" u="sng" dirty="0">
                <a:latin typeface="Arial Nova Cond" panose="020B0506020202020204" pitchFamily="34" charset="0"/>
                <a:hlinkClick r:id="rId3"/>
              </a:rPr>
              <a:t>www.immunize.org/vis/vis_hepatitis_b.asp</a:t>
            </a:r>
            <a:br>
              <a:rPr lang="en-US" sz="2200" b="1" u="sng" dirty="0">
                <a:latin typeface="Arial Nova Cond" panose="020B0506020202020204" pitchFamily="34" charset="0"/>
              </a:rPr>
            </a:br>
            <a:br>
              <a:rPr lang="en-US" sz="900" b="1" dirty="0">
                <a:latin typeface="Arial Nova Cond" panose="020B0506020202020204" pitchFamily="34" charset="0"/>
              </a:rPr>
            </a:br>
            <a:r>
              <a:rPr lang="en-US" sz="2400" dirty="0">
                <a:latin typeface="Arial Narrow" panose="020B0606020202030204" pitchFamily="34" charset="0"/>
              </a:rPr>
              <a:t>NOTE:  You are encouraged to distribute the up-to-date </a:t>
            </a:r>
            <a:r>
              <a:rPr lang="en-US" sz="2400" u="sng" dirty="0">
                <a:latin typeface="Arial Narrow" panose="020B0606020202030204" pitchFamily="34" charset="0"/>
                <a:hlinkClick r:id="rId4"/>
              </a:rPr>
              <a:t>English-language Vaccine </a:t>
            </a:r>
            <a:br>
              <a:rPr lang="en-US" sz="2400" u="sng" dirty="0">
                <a:latin typeface="Arial Narrow" panose="020B0606020202030204" pitchFamily="34" charset="0"/>
              </a:rPr>
            </a:br>
            <a:r>
              <a:rPr lang="en-US" sz="2400" u="sng" dirty="0">
                <a:latin typeface="Arial Narrow" panose="020B0606020202030204" pitchFamily="34" charset="0"/>
              </a:rPr>
              <a:t>Information Statement </a:t>
            </a:r>
            <a:r>
              <a:rPr lang="en-US" sz="2400" dirty="0">
                <a:latin typeface="Arial Narrow" panose="020B0606020202030204" pitchFamily="34" charset="0"/>
              </a:rPr>
              <a:t>at the same time as the translation.</a:t>
            </a:r>
          </a:p>
        </p:txBody>
      </p:sp>
      <p:pic>
        <p:nvPicPr>
          <p:cNvPr id="6" name="Content Placeholder 5">
            <a:extLst>
              <a:ext uri="{FF2B5EF4-FFF2-40B4-BE49-F238E27FC236}">
                <a16:creationId xmlns:a16="http://schemas.microsoft.com/office/drawing/2014/main" id="{AC65689E-1EAE-4525-AB87-424CB0FF2343}"/>
              </a:ext>
            </a:extLst>
          </p:cNvPr>
          <p:cNvPicPr>
            <a:picLocks noGrp="1" noChangeAspect="1"/>
          </p:cNvPicPr>
          <p:nvPr>
            <p:ph idx="1"/>
          </p:nvPr>
        </p:nvPicPr>
        <p:blipFill>
          <a:blip r:embed="rId5"/>
          <a:stretch>
            <a:fillRect/>
          </a:stretch>
        </p:blipFill>
        <p:spPr>
          <a:xfrm>
            <a:off x="483475" y="2606565"/>
            <a:ext cx="11466785" cy="3041074"/>
          </a:xfrm>
          <a:prstGeom prst="rect">
            <a:avLst/>
          </a:prstGeom>
        </p:spPr>
      </p:pic>
    </p:spTree>
    <p:extLst>
      <p:ext uri="{BB962C8B-B14F-4D97-AF65-F5344CB8AC3E}">
        <p14:creationId xmlns:p14="http://schemas.microsoft.com/office/powerpoint/2010/main" val="244761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62269-A7BB-43D0-B961-6D19A1A8BBC7}"/>
              </a:ext>
            </a:extLst>
          </p:cNvPr>
          <p:cNvSpPr>
            <a:spLocks noGrp="1"/>
          </p:cNvSpPr>
          <p:nvPr>
            <p:ph idx="1"/>
          </p:nvPr>
        </p:nvSpPr>
        <p:spPr>
          <a:xfrm>
            <a:off x="1009651" y="101601"/>
            <a:ext cx="10868023" cy="6756399"/>
          </a:xfrm>
        </p:spPr>
        <p:txBody>
          <a:bodyPr/>
          <a:lstStyle/>
          <a:p>
            <a:endParaRPr lang="en-US" dirty="0"/>
          </a:p>
          <a:p>
            <a:endParaRPr lang="en-US" dirty="0"/>
          </a:p>
          <a:p>
            <a:endParaRPr lang="en-US" dirty="0"/>
          </a:p>
        </p:txBody>
      </p:sp>
      <p:pic>
        <p:nvPicPr>
          <p:cNvPr id="10" name="Picture 9">
            <a:extLst>
              <a:ext uri="{FF2B5EF4-FFF2-40B4-BE49-F238E27FC236}">
                <a16:creationId xmlns:a16="http://schemas.microsoft.com/office/drawing/2014/main" id="{0AC72B0B-AF1E-472E-A9C6-E667C8F157F3}"/>
              </a:ext>
            </a:extLst>
          </p:cNvPr>
          <p:cNvPicPr/>
          <p:nvPr/>
        </p:nvPicPr>
        <p:blipFill>
          <a:blip r:embed="rId2"/>
          <a:stretch>
            <a:fillRect/>
          </a:stretch>
        </p:blipFill>
        <p:spPr>
          <a:xfrm>
            <a:off x="923926" y="2266950"/>
            <a:ext cx="4755514" cy="4489449"/>
          </a:xfrm>
          <a:prstGeom prst="rect">
            <a:avLst/>
          </a:prstGeom>
        </p:spPr>
      </p:pic>
      <p:pic>
        <p:nvPicPr>
          <p:cNvPr id="11" name="Picture 10">
            <a:extLst>
              <a:ext uri="{FF2B5EF4-FFF2-40B4-BE49-F238E27FC236}">
                <a16:creationId xmlns:a16="http://schemas.microsoft.com/office/drawing/2014/main" id="{0010714F-679C-40E8-B9C5-5514AF241AA4}"/>
              </a:ext>
            </a:extLst>
          </p:cNvPr>
          <p:cNvPicPr/>
          <p:nvPr/>
        </p:nvPicPr>
        <p:blipFill>
          <a:blip r:embed="rId3"/>
          <a:stretch>
            <a:fillRect/>
          </a:stretch>
        </p:blipFill>
        <p:spPr>
          <a:xfrm>
            <a:off x="6376034" y="2360293"/>
            <a:ext cx="4667885" cy="4396106"/>
          </a:xfrm>
          <a:prstGeom prst="rect">
            <a:avLst/>
          </a:prstGeom>
        </p:spPr>
      </p:pic>
      <p:sp>
        <p:nvSpPr>
          <p:cNvPr id="12" name="Text Box 2">
            <a:extLst>
              <a:ext uri="{FF2B5EF4-FFF2-40B4-BE49-F238E27FC236}">
                <a16:creationId xmlns:a16="http://schemas.microsoft.com/office/drawing/2014/main" id="{78C78798-6ED6-4A34-83CC-A0A3BB182B7A}"/>
              </a:ext>
            </a:extLst>
          </p:cNvPr>
          <p:cNvSpPr txBox="1">
            <a:spLocks noChangeArrowheads="1"/>
          </p:cNvSpPr>
          <p:nvPr/>
        </p:nvSpPr>
        <p:spPr bwMode="auto">
          <a:xfrm>
            <a:off x="933133" y="247333"/>
            <a:ext cx="10325733" cy="4930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200" b="1" dirty="0">
                <a:effectLst/>
                <a:latin typeface="Arial" panose="020B0604020202020204" pitchFamily="34" charset="0"/>
                <a:ea typeface="Calibri" panose="020F0502020204030204" pitchFamily="34" charset="0"/>
                <a:cs typeface="Times New Roman" panose="02020603050405020304" pitchFamily="18" charset="0"/>
              </a:rPr>
              <a:t>COMPARE</a:t>
            </a:r>
            <a:r>
              <a:rPr lang="en-US" sz="2200"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a:effectLst/>
                <a:latin typeface="Arial" panose="020B0604020202020204" pitchFamily="34" charset="0"/>
                <a:ea typeface="Calibri" panose="020F0502020204030204" pitchFamily="34" charset="0"/>
                <a:cs typeface="Times New Roman" panose="02020603050405020304" pitchFamily="18" charset="0"/>
              </a:rPr>
              <a:t>THE HBV &amp; HCV GEOGRAPHIC DISTRIBUTION IN KING COUNTY</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CC77D847-6F85-4BC5-9765-0D27FB7FC18F}"/>
              </a:ext>
            </a:extLst>
          </p:cNvPr>
          <p:cNvSpPr txBox="1">
            <a:spLocks noChangeArrowheads="1"/>
          </p:cNvSpPr>
          <p:nvPr/>
        </p:nvSpPr>
        <p:spPr bwMode="auto">
          <a:xfrm>
            <a:off x="1493521" y="881296"/>
            <a:ext cx="3667760" cy="1267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HEPATITIS B</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King County annual </a:t>
            </a:r>
          </a:p>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Average Acute &amp; Chronic </a:t>
            </a:r>
          </a:p>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HBV Case Rates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4" name="Text Box 2">
            <a:extLst>
              <a:ext uri="{FF2B5EF4-FFF2-40B4-BE49-F238E27FC236}">
                <a16:creationId xmlns:a16="http://schemas.microsoft.com/office/drawing/2014/main" id="{960A9FF2-EAB2-4769-AB29-20169919863F}"/>
              </a:ext>
            </a:extLst>
          </p:cNvPr>
          <p:cNvSpPr txBox="1">
            <a:spLocks noChangeArrowheads="1"/>
          </p:cNvSpPr>
          <p:nvPr/>
        </p:nvSpPr>
        <p:spPr bwMode="auto">
          <a:xfrm>
            <a:off x="6806564" y="883199"/>
            <a:ext cx="3806824" cy="12673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HEPATITIS C</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King County annual </a:t>
            </a:r>
          </a:p>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Average Acute &amp; Chronic </a:t>
            </a:r>
          </a:p>
          <a:p>
            <a:pPr marL="0" marR="0" algn="ctr">
              <a:spcBef>
                <a:spcPts val="25"/>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HBV Case Rates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6474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7294A6-A226-4F6A-8A40-EA56A4235245}"/>
              </a:ext>
            </a:extLst>
          </p:cNvPr>
          <p:cNvPicPr/>
          <p:nvPr/>
        </p:nvPicPr>
        <p:blipFill>
          <a:blip r:embed="rId2"/>
          <a:stretch>
            <a:fillRect/>
          </a:stretch>
        </p:blipFill>
        <p:spPr>
          <a:xfrm>
            <a:off x="3021515" y="223589"/>
            <a:ext cx="3368133" cy="6634411"/>
          </a:xfrm>
          <a:prstGeom prst="rect">
            <a:avLst/>
          </a:prstGeom>
        </p:spPr>
      </p:pic>
      <p:sp>
        <p:nvSpPr>
          <p:cNvPr id="5" name="Text Box 2">
            <a:extLst>
              <a:ext uri="{FF2B5EF4-FFF2-40B4-BE49-F238E27FC236}">
                <a16:creationId xmlns:a16="http://schemas.microsoft.com/office/drawing/2014/main" id="{1F952E80-43F0-4F28-8A4F-A084AE100C3A}"/>
              </a:ext>
            </a:extLst>
          </p:cNvPr>
          <p:cNvSpPr txBox="1">
            <a:spLocks noChangeArrowheads="1"/>
          </p:cNvSpPr>
          <p:nvPr/>
        </p:nvSpPr>
        <p:spPr bwMode="auto">
          <a:xfrm>
            <a:off x="7072037" y="4394588"/>
            <a:ext cx="4196896" cy="1660772"/>
          </a:xfrm>
          <a:prstGeom prst="rect">
            <a:avLst/>
          </a:prstGeom>
          <a:solidFill>
            <a:srgbClr val="FFFFFF"/>
          </a:solidFill>
          <a:ln w="9525">
            <a:solidFill>
              <a:schemeClr val="accent1">
                <a:lumMod val="75000"/>
              </a:schemeClr>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000" b="1" dirty="0">
                <a:effectLst/>
                <a:latin typeface="Arial Nova Cond" panose="020B0506020202020204" pitchFamily="34" charset="0"/>
                <a:ea typeface="Calibri" panose="020F0502020204030204" pitchFamily="34" charset="0"/>
                <a:cs typeface="Times New Roman" panose="02020603050405020304" pitchFamily="18" charset="0"/>
              </a:rPr>
              <a:t>SOURCE: </a:t>
            </a:r>
            <a:r>
              <a:rPr lang="en-US" sz="2000" dirty="0">
                <a:solidFill>
                  <a:srgbClr val="102E4F"/>
                </a:solidFill>
                <a:effectLst/>
                <a:latin typeface="Arial Nova Cond" panose="020B0506020202020204" pitchFamily="34" charset="0"/>
                <a:ea typeface="Calibri" panose="020F0502020204030204" pitchFamily="34" charset="0"/>
                <a:cs typeface="Arial" panose="020B0604020202020204" pitchFamily="34" charset="0"/>
              </a:rPr>
              <a:t>NASTAD, a leading non-partisan non-profit association that represents public health officials who administer HIV and hepatitis programs in the U.S. and around the world. </a:t>
            </a:r>
            <a:endParaRPr lang="en-US" sz="2000" dirty="0">
              <a:effectLst/>
              <a:latin typeface="Arial Nova Con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25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15EF-692C-4777-BE79-2DBD691B6FA5}"/>
              </a:ext>
            </a:extLst>
          </p:cNvPr>
          <p:cNvSpPr>
            <a:spLocks noGrp="1"/>
          </p:cNvSpPr>
          <p:nvPr>
            <p:ph type="ctrTitle"/>
          </p:nvPr>
        </p:nvSpPr>
        <p:spPr>
          <a:xfrm>
            <a:off x="1390650" y="1809750"/>
            <a:ext cx="9144000" cy="2747963"/>
          </a:xfrm>
        </p:spPr>
        <p:txBody>
          <a:bodyPr>
            <a:normAutofit fontScale="90000"/>
          </a:bodyPr>
          <a:lstStyle/>
          <a:p>
            <a:r>
              <a:rPr lang="en-US" dirty="0"/>
              <a:t>BASIC FACTS &amp; DATA</a:t>
            </a:r>
            <a:br>
              <a:rPr lang="en-US" dirty="0"/>
            </a:br>
            <a:r>
              <a:rPr lang="en-US" dirty="0"/>
              <a:t>HBV and HCV in WA</a:t>
            </a:r>
            <a:br>
              <a:rPr lang="en-US" dirty="0"/>
            </a:br>
            <a:br>
              <a:rPr lang="en-US" sz="2200" dirty="0"/>
            </a:br>
            <a:r>
              <a:rPr lang="en-US" dirty="0"/>
              <a:t>Dec 2000 through Dec 2011</a:t>
            </a:r>
          </a:p>
        </p:txBody>
      </p:sp>
    </p:spTree>
    <p:extLst>
      <p:ext uri="{BB962C8B-B14F-4D97-AF65-F5344CB8AC3E}">
        <p14:creationId xmlns:p14="http://schemas.microsoft.com/office/powerpoint/2010/main" val="245863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AC25596E-FD19-458F-B45E-0410754FFEE4}"/>
              </a:ext>
            </a:extLst>
          </p:cNvPr>
          <p:cNvPicPr/>
          <p:nvPr/>
        </p:nvPicPr>
        <p:blipFill>
          <a:blip r:embed="rId2"/>
          <a:stretch>
            <a:fillRect/>
          </a:stretch>
        </p:blipFill>
        <p:spPr>
          <a:xfrm>
            <a:off x="1584325" y="929005"/>
            <a:ext cx="3922396" cy="5872480"/>
          </a:xfrm>
          <a:prstGeom prst="rect">
            <a:avLst/>
          </a:prstGeom>
        </p:spPr>
      </p:pic>
      <p:pic>
        <p:nvPicPr>
          <p:cNvPr id="75" name="Picture 74">
            <a:extLst>
              <a:ext uri="{FF2B5EF4-FFF2-40B4-BE49-F238E27FC236}">
                <a16:creationId xmlns:a16="http://schemas.microsoft.com/office/drawing/2014/main" id="{C9B30374-7FAF-4B9C-AFC4-E39A39B09C2E}"/>
              </a:ext>
            </a:extLst>
          </p:cNvPr>
          <p:cNvPicPr/>
          <p:nvPr/>
        </p:nvPicPr>
        <p:blipFill>
          <a:blip r:embed="rId3"/>
          <a:stretch>
            <a:fillRect/>
          </a:stretch>
        </p:blipFill>
        <p:spPr>
          <a:xfrm>
            <a:off x="7077075" y="932815"/>
            <a:ext cx="3804285" cy="5925185"/>
          </a:xfrm>
          <a:prstGeom prst="rect">
            <a:avLst/>
          </a:prstGeom>
        </p:spPr>
      </p:pic>
      <p:sp>
        <p:nvSpPr>
          <p:cNvPr id="76" name="Text Box 2">
            <a:extLst>
              <a:ext uri="{FF2B5EF4-FFF2-40B4-BE49-F238E27FC236}">
                <a16:creationId xmlns:a16="http://schemas.microsoft.com/office/drawing/2014/main" id="{3583A5A0-B6C4-4EE7-BA50-1039CB599967}"/>
              </a:ext>
            </a:extLst>
          </p:cNvPr>
          <p:cNvSpPr txBox="1">
            <a:spLocks noChangeArrowheads="1"/>
          </p:cNvSpPr>
          <p:nvPr/>
        </p:nvSpPr>
        <p:spPr bwMode="auto">
          <a:xfrm flipH="1">
            <a:off x="1355090" y="3446780"/>
            <a:ext cx="190500" cy="11430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77" name="Text Box 2">
            <a:extLst>
              <a:ext uri="{FF2B5EF4-FFF2-40B4-BE49-F238E27FC236}">
                <a16:creationId xmlns:a16="http://schemas.microsoft.com/office/drawing/2014/main" id="{C3F2D303-6719-4BD4-8204-7EFBEB6C03CB}"/>
              </a:ext>
            </a:extLst>
          </p:cNvPr>
          <p:cNvSpPr txBox="1">
            <a:spLocks noChangeArrowheads="1"/>
          </p:cNvSpPr>
          <p:nvPr/>
        </p:nvSpPr>
        <p:spPr bwMode="auto">
          <a:xfrm flipH="1">
            <a:off x="6841490" y="3427730"/>
            <a:ext cx="196850" cy="13335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78" name="Text Box 2">
            <a:extLst>
              <a:ext uri="{FF2B5EF4-FFF2-40B4-BE49-F238E27FC236}">
                <a16:creationId xmlns:a16="http://schemas.microsoft.com/office/drawing/2014/main" id="{A36882E1-192C-4BDE-93FD-468A1F378014}"/>
              </a:ext>
            </a:extLst>
          </p:cNvPr>
          <p:cNvSpPr txBox="1">
            <a:spLocks noChangeArrowheads="1"/>
          </p:cNvSpPr>
          <p:nvPr/>
        </p:nvSpPr>
        <p:spPr bwMode="auto">
          <a:xfrm>
            <a:off x="-71120" y="-36195"/>
            <a:ext cx="12171679" cy="9779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r>
              <a:rPr lang="en-US" sz="1200" b="1" dirty="0">
                <a:effectLst/>
                <a:latin typeface="Arial Nova Cond" panose="020B0506020202020204" pitchFamily="34" charset="0"/>
                <a:ea typeface="Times New Roman" panose="02020603050405020304" pitchFamily="18" charset="0"/>
              </a:rPr>
              <a:t>COMPARE CRITICAL FACTS, DATA AND FUNDING FOR PREVENTION OF CHRONIC HBV VS CHRONIC HCV</a:t>
            </a:r>
            <a:endParaRPr lang="en-US" sz="1200" dirty="0">
              <a:effectLst/>
              <a:latin typeface="Arial Nova Cond" panose="020B0506020202020204" pitchFamily="34" charset="0"/>
              <a:ea typeface="Times New Roman" panose="02020603050405020304" pitchFamily="18" charset="0"/>
            </a:endParaRPr>
          </a:p>
          <a:p>
            <a:pPr marL="0" marR="0" algn="ctr"/>
            <a:r>
              <a:rPr lang="en-US" sz="400" b="1" dirty="0">
                <a:effectLst/>
                <a:latin typeface="Times New Roman" panose="02020603050405020304" pitchFamily="18" charset="0"/>
                <a:ea typeface="Times New Roman" panose="02020603050405020304" pitchFamily="18" charset="0"/>
              </a:rPr>
              <a:t>  </a:t>
            </a:r>
            <a:endParaRPr lang="en-US" sz="400" dirty="0">
              <a:effectLst/>
              <a:latin typeface="Times New Roman" panose="02020603050405020304" pitchFamily="18" charset="0"/>
              <a:ea typeface="Times New Roman" panose="02020603050405020304" pitchFamily="18" charset="0"/>
            </a:endParaRPr>
          </a:p>
          <a:p>
            <a:pPr marL="0" marR="0" algn="ctr"/>
            <a:r>
              <a:rPr lang="en-US" sz="1200" b="1" dirty="0">
                <a:effectLst/>
                <a:latin typeface="Times New Roman" panose="02020603050405020304" pitchFamily="18" charset="0"/>
                <a:ea typeface="Times New Roman" panose="02020603050405020304" pitchFamily="18" charset="0"/>
              </a:rPr>
              <a:t>Source:  Washington State Chronic Hepatitis B and Chronic Hepatitis C  Surveillance Report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Summary of Cases Reported  December 2000 through December 2011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4"/>
              </a:rPr>
              <a:t>https://www.doh.wa.gov/Portals/1/Documents/Pubs/150-028-ChronicHepatitisBandCSurveillanceReport.pdf</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13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EA097ACA-EBDF-4C39-8A0A-2135449FDD1A}"/>
              </a:ext>
            </a:extLst>
          </p:cNvPr>
          <p:cNvPicPr/>
          <p:nvPr/>
        </p:nvPicPr>
        <p:blipFill>
          <a:blip r:embed="rId3"/>
          <a:stretch>
            <a:fillRect/>
          </a:stretch>
        </p:blipFill>
        <p:spPr>
          <a:xfrm>
            <a:off x="1671495" y="169567"/>
            <a:ext cx="4424505" cy="6518866"/>
          </a:xfrm>
          <a:prstGeom prst="rect">
            <a:avLst/>
          </a:prstGeom>
        </p:spPr>
      </p:pic>
      <p:pic>
        <p:nvPicPr>
          <p:cNvPr id="75" name="Picture 74">
            <a:extLst>
              <a:ext uri="{FF2B5EF4-FFF2-40B4-BE49-F238E27FC236}">
                <a16:creationId xmlns:a16="http://schemas.microsoft.com/office/drawing/2014/main" id="{34098CA6-D314-458F-9DCC-D9FB5D909F6E}"/>
              </a:ext>
            </a:extLst>
          </p:cNvPr>
          <p:cNvPicPr/>
          <p:nvPr/>
        </p:nvPicPr>
        <p:blipFill>
          <a:blip r:embed="rId4"/>
          <a:stretch>
            <a:fillRect/>
          </a:stretch>
        </p:blipFill>
        <p:spPr>
          <a:xfrm>
            <a:off x="7199586" y="115613"/>
            <a:ext cx="4325982" cy="6572819"/>
          </a:xfrm>
          <a:prstGeom prst="rect">
            <a:avLst/>
          </a:prstGeom>
        </p:spPr>
      </p:pic>
      <p:sp>
        <p:nvSpPr>
          <p:cNvPr id="4" name="Text Box 2">
            <a:extLst>
              <a:ext uri="{FF2B5EF4-FFF2-40B4-BE49-F238E27FC236}">
                <a16:creationId xmlns:a16="http://schemas.microsoft.com/office/drawing/2014/main" id="{E42218C4-EA8E-4A73-BE62-B379220C47D7}"/>
              </a:ext>
            </a:extLst>
          </p:cNvPr>
          <p:cNvSpPr txBox="1">
            <a:spLocks noChangeArrowheads="1"/>
          </p:cNvSpPr>
          <p:nvPr/>
        </p:nvSpPr>
        <p:spPr bwMode="auto">
          <a:xfrm flipH="1">
            <a:off x="1480995" y="840214"/>
            <a:ext cx="190500" cy="11430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5" name="Text Box 2">
            <a:extLst>
              <a:ext uri="{FF2B5EF4-FFF2-40B4-BE49-F238E27FC236}">
                <a16:creationId xmlns:a16="http://schemas.microsoft.com/office/drawing/2014/main" id="{A176B5B8-DF05-4590-8BDF-E8F9ABC1B994}"/>
              </a:ext>
            </a:extLst>
          </p:cNvPr>
          <p:cNvSpPr txBox="1">
            <a:spLocks noChangeArrowheads="1"/>
          </p:cNvSpPr>
          <p:nvPr/>
        </p:nvSpPr>
        <p:spPr bwMode="auto">
          <a:xfrm flipH="1">
            <a:off x="7009086" y="2837180"/>
            <a:ext cx="190500" cy="11430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6" name="Text Box 2">
            <a:extLst>
              <a:ext uri="{FF2B5EF4-FFF2-40B4-BE49-F238E27FC236}">
                <a16:creationId xmlns:a16="http://schemas.microsoft.com/office/drawing/2014/main" id="{A6A9FB2B-55D7-40D2-8C07-E8370B3FDA33}"/>
              </a:ext>
            </a:extLst>
          </p:cNvPr>
          <p:cNvSpPr txBox="1">
            <a:spLocks noChangeArrowheads="1"/>
          </p:cNvSpPr>
          <p:nvPr/>
        </p:nvSpPr>
        <p:spPr bwMode="auto">
          <a:xfrm flipH="1">
            <a:off x="1480995" y="2211814"/>
            <a:ext cx="190500" cy="114300"/>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7" name="Text Box 2">
            <a:extLst>
              <a:ext uri="{FF2B5EF4-FFF2-40B4-BE49-F238E27FC236}">
                <a16:creationId xmlns:a16="http://schemas.microsoft.com/office/drawing/2014/main" id="{46A7D4B6-3A2F-4EC9-9777-9DACF01BD802}"/>
              </a:ext>
            </a:extLst>
          </p:cNvPr>
          <p:cNvSpPr txBox="1">
            <a:spLocks noChangeArrowheads="1"/>
          </p:cNvSpPr>
          <p:nvPr/>
        </p:nvSpPr>
        <p:spPr bwMode="auto">
          <a:xfrm flipH="1">
            <a:off x="7009086" y="2367147"/>
            <a:ext cx="190500" cy="114300"/>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8" name="Text Box 2">
            <a:extLst>
              <a:ext uri="{FF2B5EF4-FFF2-40B4-BE49-F238E27FC236}">
                <a16:creationId xmlns:a16="http://schemas.microsoft.com/office/drawing/2014/main" id="{DC0A26A5-B709-4ADF-AB42-150865937C93}"/>
              </a:ext>
            </a:extLst>
          </p:cNvPr>
          <p:cNvSpPr txBox="1">
            <a:spLocks noChangeArrowheads="1"/>
          </p:cNvSpPr>
          <p:nvPr/>
        </p:nvSpPr>
        <p:spPr bwMode="auto">
          <a:xfrm flipH="1">
            <a:off x="174860" y="2154663"/>
            <a:ext cx="1084843" cy="269634"/>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WA STATE</a:t>
            </a:r>
          </a:p>
        </p:txBody>
      </p:sp>
      <p:sp>
        <p:nvSpPr>
          <p:cNvPr id="9" name="Text Box 2">
            <a:extLst>
              <a:ext uri="{FF2B5EF4-FFF2-40B4-BE49-F238E27FC236}">
                <a16:creationId xmlns:a16="http://schemas.microsoft.com/office/drawing/2014/main" id="{AB90B6AE-A7CB-40A8-9C42-548E760EE651}"/>
              </a:ext>
            </a:extLst>
          </p:cNvPr>
          <p:cNvSpPr txBox="1">
            <a:spLocks noChangeArrowheads="1"/>
          </p:cNvSpPr>
          <p:nvPr/>
        </p:nvSpPr>
        <p:spPr bwMode="auto">
          <a:xfrm flipH="1">
            <a:off x="174860" y="799180"/>
            <a:ext cx="1167098" cy="269634"/>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KING COUNTY</a:t>
            </a:r>
          </a:p>
        </p:txBody>
      </p:sp>
      <p:sp>
        <p:nvSpPr>
          <p:cNvPr id="10" name="Text Box 2">
            <a:extLst>
              <a:ext uri="{FF2B5EF4-FFF2-40B4-BE49-F238E27FC236}">
                <a16:creationId xmlns:a16="http://schemas.microsoft.com/office/drawing/2014/main" id="{68E8013A-EB28-4B2F-950D-56848891FABE}"/>
              </a:ext>
            </a:extLst>
          </p:cNvPr>
          <p:cNvSpPr txBox="1">
            <a:spLocks noChangeArrowheads="1"/>
          </p:cNvSpPr>
          <p:nvPr/>
        </p:nvSpPr>
        <p:spPr bwMode="auto">
          <a:xfrm flipH="1">
            <a:off x="5702951" y="2759513"/>
            <a:ext cx="1167098" cy="269634"/>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KING COUNTY</a:t>
            </a:r>
          </a:p>
        </p:txBody>
      </p:sp>
      <p:sp>
        <p:nvSpPr>
          <p:cNvPr id="11" name="Text Box 2">
            <a:extLst>
              <a:ext uri="{FF2B5EF4-FFF2-40B4-BE49-F238E27FC236}">
                <a16:creationId xmlns:a16="http://schemas.microsoft.com/office/drawing/2014/main" id="{A63C2E8D-5E13-43DA-B4AA-3BB6534E42D5}"/>
              </a:ext>
            </a:extLst>
          </p:cNvPr>
          <p:cNvSpPr txBox="1">
            <a:spLocks noChangeArrowheads="1"/>
          </p:cNvSpPr>
          <p:nvPr/>
        </p:nvSpPr>
        <p:spPr bwMode="auto">
          <a:xfrm flipH="1">
            <a:off x="5702951" y="2289480"/>
            <a:ext cx="1084843" cy="269634"/>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WA STATE</a:t>
            </a:r>
          </a:p>
        </p:txBody>
      </p:sp>
    </p:spTree>
    <p:extLst>
      <p:ext uri="{BB962C8B-B14F-4D97-AF65-F5344CB8AC3E}">
        <p14:creationId xmlns:p14="http://schemas.microsoft.com/office/powerpoint/2010/main" val="373780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90BAE-7F19-441D-ADB7-AA04A1C24D5F}"/>
              </a:ext>
            </a:extLst>
          </p:cNvPr>
          <p:cNvPicPr/>
          <p:nvPr/>
        </p:nvPicPr>
        <p:blipFill>
          <a:blip r:embed="rId2"/>
          <a:stretch>
            <a:fillRect/>
          </a:stretch>
        </p:blipFill>
        <p:spPr>
          <a:xfrm>
            <a:off x="340450" y="1625769"/>
            <a:ext cx="5412649" cy="3374855"/>
          </a:xfrm>
          <a:prstGeom prst="rect">
            <a:avLst/>
          </a:prstGeom>
        </p:spPr>
      </p:pic>
      <p:pic>
        <p:nvPicPr>
          <p:cNvPr id="5" name="Picture 4">
            <a:extLst>
              <a:ext uri="{FF2B5EF4-FFF2-40B4-BE49-F238E27FC236}">
                <a16:creationId xmlns:a16="http://schemas.microsoft.com/office/drawing/2014/main" id="{4F692D4F-3664-4E92-A63E-745A76CF5CD2}"/>
              </a:ext>
            </a:extLst>
          </p:cNvPr>
          <p:cNvPicPr/>
          <p:nvPr/>
        </p:nvPicPr>
        <p:blipFill>
          <a:blip r:embed="rId3"/>
          <a:stretch>
            <a:fillRect/>
          </a:stretch>
        </p:blipFill>
        <p:spPr>
          <a:xfrm>
            <a:off x="6095999" y="1594475"/>
            <a:ext cx="5898425" cy="3406149"/>
          </a:xfrm>
          <a:prstGeom prst="rect">
            <a:avLst/>
          </a:prstGeom>
        </p:spPr>
      </p:pic>
    </p:spTree>
    <p:extLst>
      <p:ext uri="{BB962C8B-B14F-4D97-AF65-F5344CB8AC3E}">
        <p14:creationId xmlns:p14="http://schemas.microsoft.com/office/powerpoint/2010/main" val="331820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8F6B467-25D6-48B3-8ED2-1BBFEF7CD704}"/>
              </a:ext>
            </a:extLst>
          </p:cNvPr>
          <p:cNvSpPr txBox="1">
            <a:spLocks noChangeArrowheads="1"/>
          </p:cNvSpPr>
          <p:nvPr/>
        </p:nvSpPr>
        <p:spPr bwMode="auto">
          <a:xfrm>
            <a:off x="600075" y="314326"/>
            <a:ext cx="5038725" cy="60102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How is hepatitis B spread?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Transmission occurs when blood, semen, or other body fluid infected with the hepatitis B virus enters the body of a person who is not infected. Adults in the United States most commonly spread HBV through sexual contact, which accounts for nearly two-thirds of acute hepatitis B cases. People can become infected with the virus during activities such as: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L="18288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Birth (spread from an infected mother to her baby during birth)</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L="18288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Sex with an infected partner  </a:t>
            </a:r>
          </a:p>
          <a:p>
            <a:pPr marL="18288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Sharing needles, syringes, or other drug-injection equipment  </a:t>
            </a:r>
          </a:p>
          <a:p>
            <a:pPr marL="274320" marR="0" indent="-9144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Sharing items such as razors or toothbrushes with an infected person  </a:t>
            </a:r>
          </a:p>
          <a:p>
            <a:pPr marL="18288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Direct contact with the blood or open sores of an infected person  </a:t>
            </a:r>
          </a:p>
          <a:p>
            <a:pPr marL="18288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Exposure to blood from needlesticks or other sharp instruments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The virus does not spread routinely through food or water. However, there have been instances in which people have transmitted HBV to babies when they gave them pre-chewed food. People do not spread HBV by sharing eating utensils, breastfeeding, hugging, kissing, holding hands, coughing, or sneezing.</a:t>
            </a:r>
          </a:p>
        </p:txBody>
      </p:sp>
      <p:sp>
        <p:nvSpPr>
          <p:cNvPr id="5" name="Text Box 2">
            <a:extLst>
              <a:ext uri="{FF2B5EF4-FFF2-40B4-BE49-F238E27FC236}">
                <a16:creationId xmlns:a16="http://schemas.microsoft.com/office/drawing/2014/main" id="{950D60D1-A026-440E-9877-4327D45C74D3}"/>
              </a:ext>
            </a:extLst>
          </p:cNvPr>
          <p:cNvSpPr txBox="1">
            <a:spLocks noChangeArrowheads="1"/>
          </p:cNvSpPr>
          <p:nvPr/>
        </p:nvSpPr>
        <p:spPr bwMode="auto">
          <a:xfrm>
            <a:off x="6553202" y="314326"/>
            <a:ext cx="5230585" cy="484822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How is hepatitis C spread?</a:t>
            </a:r>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The virus spreads when blood from a person infected with the hepatitis C virus enters the body of someone who is not infected. Today</a:t>
            </a:r>
            <a:r>
              <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most people become infected with the hepatitis C virus when they share needles or other equipment to inject drugs</a:t>
            </a:r>
            <a:r>
              <a:rPr lang="en-US" sz="1400" dirty="0">
                <a:effectLst/>
                <a:latin typeface="Arial" panose="020B0604020202020204" pitchFamily="34" charset="0"/>
                <a:ea typeface="Calibri" panose="020F0502020204030204" pitchFamily="34" charset="0"/>
                <a:cs typeface="Times New Roman" panose="02020603050405020304" pitchFamily="18" charset="0"/>
              </a:rPr>
              <a:t>. In 1992, the U.S. began to screen its blood supply for HCV. Before then, people got HCV when they received infected blood or organ transplants.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People can spread HCV within a household, but this does not occur very often. If it does happen, it is most likely a result of direct, through-the-skin exposure to the blood of an infected household member.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Pregnant women rarely pass HCV to their babies.</a:t>
            </a:r>
            <a:r>
              <a:rPr lang="en-US" sz="1400" dirty="0">
                <a:effectLst/>
                <a:latin typeface="Arial" panose="020B0604020202020204" pitchFamily="34" charset="0"/>
                <a:ea typeface="Calibri" panose="020F0502020204030204" pitchFamily="34" charset="0"/>
                <a:cs typeface="Times New Roman" panose="02020603050405020304" pitchFamily="18" charset="0"/>
              </a:rPr>
              <a:t> About 4 of every 100 infants born to mothers with hepatitis C become infected with the virus. However, the risk is higher if the mother has both HIV infection and hepatitis C. People do not spread HCV by sharing eating utensils, breastfeeding, hugging, kissing, holding hands, coughing, or sneezing. It is also not spread through food or water.  </a:t>
            </a:r>
          </a:p>
        </p:txBody>
      </p:sp>
    </p:spTree>
    <p:extLst>
      <p:ext uri="{BB962C8B-B14F-4D97-AF65-F5344CB8AC3E}">
        <p14:creationId xmlns:p14="http://schemas.microsoft.com/office/powerpoint/2010/main" val="375403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FFDE64-2C6B-4C1C-A365-51A154BA3AA8}"/>
              </a:ext>
            </a:extLst>
          </p:cNvPr>
          <p:cNvSpPr/>
          <p:nvPr/>
        </p:nvSpPr>
        <p:spPr>
          <a:xfrm>
            <a:off x="744233" y="312590"/>
            <a:ext cx="10896387" cy="6801862"/>
          </a:xfrm>
          <a:prstGeom prst="rect">
            <a:avLst/>
          </a:prstGeom>
        </p:spPr>
        <p:txBody>
          <a:bodyPr wrap="square">
            <a:spAutoFit/>
          </a:bodyPr>
          <a:lstStyle/>
          <a:p>
            <a:pPr algn="ctr"/>
            <a:r>
              <a:rPr lang="en-US" sz="2400" b="1" dirty="0">
                <a:latin typeface="Arial" panose="020B0604020202020204" pitchFamily="34" charset="0"/>
                <a:ea typeface="Calibri" panose="020F0502020204030204" pitchFamily="34" charset="0"/>
              </a:rPr>
              <a:t>WHY ELIMINATE  CHRONIC HEPATITIS B IN WASHINGTON STATE</a:t>
            </a:r>
            <a:endParaRPr lang="en-US" sz="2400" dirty="0">
              <a:latin typeface="Calibri" panose="020F0502020204030204" pitchFamily="34" charset="0"/>
              <a:ea typeface="Calibri" panose="020F0502020204030204" pitchFamily="34" charset="0"/>
            </a:endParaRPr>
          </a:p>
          <a:p>
            <a:pPr algn="ctr"/>
            <a:r>
              <a:rPr lang="en-US" dirty="0">
                <a:latin typeface="Arial" panose="020B060402020202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2400" dirty="0">
                <a:latin typeface="Arial Nova Cond" panose="020B0506020202020204" pitchFamily="34" charset="0"/>
                <a:ea typeface="Calibri" panose="020F0502020204030204" pitchFamily="34" charset="0"/>
                <a:cs typeface="Aldhabi" panose="01000000000000000000" pitchFamily="2" charset="-78"/>
              </a:rPr>
              <a:t>All 6 Asian Pacific Islander Coalitions of Washington State, the Somali Health Board, Hepatitis Education Program in Seattle and a Policy Advisor to the Hepatitis B </a:t>
            </a:r>
            <a:r>
              <a:rPr lang="en-US" sz="2400" b="1" dirty="0">
                <a:latin typeface="Arial Nova Cond" panose="020B0506020202020204" pitchFamily="34" charset="0"/>
                <a:ea typeface="Calibri" panose="020F0502020204030204" pitchFamily="34" charset="0"/>
                <a:cs typeface="Aldhabi" panose="01000000000000000000" pitchFamily="2" charset="-78"/>
              </a:rPr>
              <a:t>Foundation have requested that Governor Inslee amend his </a:t>
            </a:r>
            <a:r>
              <a:rPr lang="en-US" sz="2400" b="1" dirty="0">
                <a:latin typeface="Arial Nova Cond" panose="020B0506020202020204" pitchFamily="34" charset="0"/>
                <a:cs typeface="Aldhabi" panose="01000000000000000000" pitchFamily="2" charset="-78"/>
              </a:rPr>
              <a:t>September, 2018 </a:t>
            </a:r>
            <a:r>
              <a:rPr lang="en-US" sz="2400" b="1" dirty="0">
                <a:latin typeface="Arial Nova Cond" panose="020B0506020202020204" pitchFamily="34" charset="0"/>
                <a:ea typeface="Calibri" panose="020F0502020204030204" pitchFamily="34" charset="0"/>
                <a:cs typeface="Aldhabi" panose="01000000000000000000" pitchFamily="2" charset="-78"/>
              </a:rPr>
              <a:t>Chronic Hepatitis C (HCV) Elimination Directive to include eradication of chronic hepatitis B (HBV).</a:t>
            </a:r>
            <a:r>
              <a:rPr lang="en-US" sz="2400" dirty="0">
                <a:latin typeface="Arial Nova Cond" panose="020B0506020202020204" pitchFamily="34" charset="0"/>
                <a:ea typeface="Calibri" panose="020F0502020204030204" pitchFamily="34" charset="0"/>
                <a:cs typeface="Aldhabi" panose="01000000000000000000" pitchFamily="2" charset="-78"/>
              </a:rPr>
              <a:t>  This request is based on the following.</a:t>
            </a:r>
          </a:p>
          <a:p>
            <a:r>
              <a:rPr lang="en-US" sz="2400" dirty="0">
                <a:latin typeface="Arial Nova Cond" panose="020B0506020202020204" pitchFamily="34" charset="0"/>
                <a:ea typeface="Calibri" panose="020F0502020204030204" pitchFamily="34" charset="0"/>
                <a:cs typeface="Aldhabi" panose="01000000000000000000" pitchFamily="2" charset="-78"/>
              </a:rPr>
              <a:t> </a:t>
            </a:r>
          </a:p>
          <a:p>
            <a:pPr marL="342900" marR="0" lvl="0" indent="-342900">
              <a:spcBef>
                <a:spcPts val="0"/>
              </a:spcBef>
              <a:spcAft>
                <a:spcPts val="0"/>
              </a:spcAft>
              <a:buFont typeface="Symbol" panose="05050102010706020507" pitchFamily="18" charset="2"/>
              <a:buChar char=""/>
            </a:pPr>
            <a:r>
              <a:rPr lang="en-US" sz="2400" dirty="0">
                <a:latin typeface="Arial Nova Cond" panose="020B0506020202020204" pitchFamily="34" charset="0"/>
                <a:ea typeface="Times New Roman" panose="02020603050405020304" pitchFamily="18" charset="0"/>
                <a:cs typeface="Aldhabi" panose="01000000000000000000" pitchFamily="2" charset="-78"/>
              </a:rPr>
              <a:t>Chronic HBV is not mentioned in the governor’s HCV elimination directive, yet it is an equally serious, silent, asymptomatic liver disease and health disparity in immigrant, foreign-born communities. </a:t>
            </a:r>
            <a:r>
              <a:rPr lang="en-US" sz="2400" b="1" dirty="0">
                <a:latin typeface="Arial Nova Cond" panose="020B0506020202020204" pitchFamily="34" charset="0"/>
                <a:ea typeface="Times New Roman" panose="02020603050405020304" pitchFamily="18" charset="0"/>
                <a:cs typeface="Aldhabi" panose="01000000000000000000" pitchFamily="2" charset="-78"/>
              </a:rPr>
              <a:t>Though research for a cure continues, </a:t>
            </a:r>
            <a:r>
              <a:rPr lang="en-US" sz="2400" b="1" u="sng" dirty="0">
                <a:latin typeface="Arial Nova Cond" panose="020B0506020202020204" pitchFamily="34" charset="0"/>
                <a:ea typeface="Times New Roman" panose="02020603050405020304" pitchFamily="18" charset="0"/>
                <a:cs typeface="Aldhabi" panose="01000000000000000000" pitchFamily="2" charset="-78"/>
              </a:rPr>
              <a:t>an HBV vaccine has been widely available in the U.S. since 1986.</a:t>
            </a:r>
            <a:endParaRPr lang="en-US" sz="2400" b="1" u="sng" dirty="0">
              <a:latin typeface="Arial Nova Cond" panose="020B0506020202020204" pitchFamily="34" charset="0"/>
              <a:ea typeface="Calibri" panose="020F0502020204030204" pitchFamily="34" charset="0"/>
              <a:cs typeface="Aldhabi" panose="01000000000000000000" pitchFamily="2" charset="-78"/>
            </a:endParaRPr>
          </a:p>
          <a:p>
            <a:pPr marL="457200" marR="0">
              <a:spcBef>
                <a:spcPts val="0"/>
              </a:spcBef>
              <a:spcAft>
                <a:spcPts val="0"/>
              </a:spcAft>
            </a:pPr>
            <a:r>
              <a:rPr lang="en-US" sz="2400" dirty="0">
                <a:latin typeface="Arial Nova Cond" panose="020B0506020202020204" pitchFamily="34" charset="0"/>
                <a:ea typeface="Calibri" panose="020F0502020204030204" pitchFamily="34" charset="0"/>
                <a:cs typeface="Aldhabi" panose="01000000000000000000" pitchFamily="2" charset="-78"/>
              </a:rPr>
              <a:t> </a:t>
            </a:r>
          </a:p>
          <a:p>
            <a:pPr marL="342900" marR="0" lvl="0" indent="-342900">
              <a:spcBef>
                <a:spcPts val="0"/>
              </a:spcBef>
              <a:spcAft>
                <a:spcPts val="0"/>
              </a:spcAft>
              <a:buFont typeface="Symbol" panose="05050102010706020507" pitchFamily="18" charset="2"/>
              <a:buChar char=""/>
            </a:pPr>
            <a:r>
              <a:rPr lang="en-US" sz="2400" dirty="0">
                <a:latin typeface="Arial Nova Cond" panose="020B0506020202020204" pitchFamily="34" charset="0"/>
                <a:ea typeface="Times New Roman" panose="02020603050405020304" pitchFamily="18" charset="0"/>
                <a:cs typeface="Aldhabi" panose="01000000000000000000" pitchFamily="2" charset="-78"/>
              </a:rPr>
              <a:t>In the U.S. HBV vaccinations are recommended for infants and mandatory for children in most school districts, but worldwide the vaccine is NOT routinely administered to children or infants born to HBV-infected moms. </a:t>
            </a:r>
            <a:r>
              <a:rPr lang="en-US" sz="2400" b="1" dirty="0">
                <a:latin typeface="Arial Nova Cond" panose="020B0506020202020204" pitchFamily="34" charset="0"/>
                <a:ea typeface="Times New Roman" panose="02020603050405020304" pitchFamily="18" charset="0"/>
                <a:cs typeface="Aldhabi" panose="01000000000000000000" pitchFamily="2" charset="-78"/>
              </a:rPr>
              <a:t> 90% of those infected at birth or as young children go on to develop chronic HBV. </a:t>
            </a:r>
            <a:endParaRPr lang="en-US" sz="2400" b="1" dirty="0">
              <a:latin typeface="Arial Nova Cond" panose="020B0506020202020204" pitchFamily="34" charset="0"/>
              <a:ea typeface="Calibri" panose="020F0502020204030204" pitchFamily="34" charset="0"/>
              <a:cs typeface="Aldhabi" panose="01000000000000000000" pitchFamily="2" charset="-78"/>
            </a:endParaRPr>
          </a:p>
          <a:p>
            <a:pPr marL="457200" marR="0">
              <a:spcBef>
                <a:spcPts val="0"/>
              </a:spcBef>
              <a:spcAft>
                <a:spcPts val="0"/>
              </a:spcAft>
            </a:pPr>
            <a:r>
              <a:rPr lang="en-US" sz="1600" dirty="0">
                <a:latin typeface="Arial Nova Cond" panose="020B0506020202020204" pitchFamily="34" charset="0"/>
                <a:ea typeface="Calibri" panose="020F0502020204030204" pitchFamily="34" charset="0"/>
                <a:cs typeface="Aldhabi" panose="01000000000000000000" pitchFamily="2" charset="-78"/>
              </a:rPr>
              <a:t> </a:t>
            </a:r>
          </a:p>
          <a:p>
            <a:pPr marL="457200" marR="0">
              <a:spcBef>
                <a:spcPts val="0"/>
              </a:spcBef>
              <a:spcAft>
                <a:spcPts val="0"/>
              </a:spcAft>
            </a:pPr>
            <a:r>
              <a:rPr lang="en-US" sz="2000" dirty="0">
                <a:latin typeface="Arial Narrow" panose="020B0606020202030204" pitchFamily="34" charset="0"/>
                <a:ea typeface="Calibri" panose="020F0502020204030204" pitchFamily="34" charset="0"/>
              </a:rPr>
              <a:t> </a:t>
            </a:r>
            <a:endParaRPr lang="en-US" sz="20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303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ACE3DC3-4958-4B6D-9247-36039883889F}"/>
              </a:ext>
            </a:extLst>
          </p:cNvPr>
          <p:cNvSpPr txBox="1">
            <a:spLocks noChangeArrowheads="1"/>
          </p:cNvSpPr>
          <p:nvPr/>
        </p:nvSpPr>
        <p:spPr bwMode="auto">
          <a:xfrm>
            <a:off x="69850" y="31750"/>
            <a:ext cx="12052300" cy="6794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ts val="2100"/>
              </a:lnSpc>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Hepatitis B - Key Facts </a:t>
            </a:r>
            <a:r>
              <a:rPr lang="en-US" sz="1000"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(http://www.who.int/news-room/fact-sheets/detail/hepatitis-b)</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Hepatitis B is a viral infection that attacks the liver and can cause both acute and chronic disease.</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The virus is transmitted through contact with the blood or other body fluids of an infected person.</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An </a:t>
            </a:r>
            <a:r>
              <a:rPr lang="en-US" sz="1000" b="1" dirty="0">
                <a:solidFill>
                  <a:srgbClr val="3C4245"/>
                </a:solidFill>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estimated 257 million people</a:t>
            </a: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 are living with hepatitis B virus infection (defined as hepatitis B surface antigen positive). </a:t>
            </a:r>
            <a:endParaRPr lang="en-US" dirty="0">
              <a:solidFill>
                <a:srgbClr val="3C4245"/>
              </a:solidFill>
              <a:effectLst/>
              <a:latin typeface="Arial Nova Cond" panose="020B0506020202020204" pitchFamily="34" charset="0"/>
            </a:endParaRPr>
          </a:p>
          <a:p>
            <a:pPr marL="457200" marR="0">
              <a:spcAft>
                <a:spcPts val="375"/>
              </a:spcAf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NOTE:  Globally, 36.9 mill people live with HIV.</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In 2015, hepatitis B resulted in 887 000 deaths, mostly from complications (including cirrhosis and hepatocellular carcinoma).</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Hepatitis B is an important occupational hazard for health workers.</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However, it can be prevented by currently available safe and effective vaccine.</a:t>
            </a:r>
            <a:endParaRPr lang="en-US" dirty="0">
              <a:solidFill>
                <a:srgbClr val="3C4245"/>
              </a:solidFill>
              <a:effectLst/>
              <a:latin typeface="Arial Nova Cond" panose="020B0506020202020204" pitchFamily="34"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Hepatitis B is a potentially life-threatening liver infection caused by the hepatitis B virus (HBV). It is a major global health problem. It can cause chronic infection and puts people at high risk of death from cirrhosis and liver cancer.</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 </a:t>
            </a:r>
            <a:endParaRPr lang="en-US" sz="800" dirty="0">
              <a:effectLst/>
              <a:latin typeface="Arial Nova Cond" panose="020B0506020202020204" pitchFamily="34" charset="0"/>
              <a:ea typeface="Times New Roman" panose="02020603050405020304" pitchFamily="18" charset="0"/>
            </a:endParaRPr>
          </a:p>
          <a:p>
            <a:pPr marL="0" marR="0"/>
            <a:r>
              <a:rPr lang="en-US" sz="1000" dirty="0">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A vaccine against hepatitis B has been available since 1982.</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 The vaccine is 95% effective in preventing infection and the development of chronic disease and liver cancer due to hepatitis B.</a:t>
            </a:r>
            <a:endParaRPr lang="en-US" sz="1200" dirty="0">
              <a:effectLst/>
              <a:latin typeface="Arial Nova Cond" panose="020B0506020202020204" pitchFamily="34" charset="0"/>
              <a:ea typeface="Times New Roman" panose="02020603050405020304" pitchFamily="18" charset="0"/>
            </a:endParaRPr>
          </a:p>
          <a:p>
            <a:pPr marL="0" marR="0">
              <a:lnSpc>
                <a:spcPts val="2100"/>
              </a:lnSpc>
            </a:pPr>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Geographical distribution</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Hepatitis B prevalence is highest in the WHO Western Pacific Region and the WHO African Region, where 6.2% and 6.1% respectively of the adult population is infected. In the WHO Eastern Mediterranean Region, the WHO South-East Asia Region and the WHO European Region, an estimated 3.3%, 2.0% and 1.6%% of the general population is infected, respectively. 0.7% of the population of the WHO Region of the Americas is infected.</a:t>
            </a:r>
            <a:endParaRPr lang="en-US" sz="1200" dirty="0">
              <a:effectLst/>
              <a:latin typeface="Arial Nova Cond" panose="020B0506020202020204" pitchFamily="34" charset="0"/>
              <a:ea typeface="Times New Roman" panose="02020603050405020304" pitchFamily="18" charset="0"/>
            </a:endParaRPr>
          </a:p>
          <a:p>
            <a:pPr marL="0" marR="0">
              <a:lnSpc>
                <a:spcPts val="2100"/>
              </a:lnSpc>
            </a:pPr>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Transmission</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The hepatitis B virus can survive outside the body for at least 7 days. During this time, the virus can still cause infection if it enters the body of a person who is not protected by the vaccine. The incubation period of the hepatitis B virus is 75 days on average, but can vary from 30 to 180 days. The virus may be detected within 30 to 60 days after infection and can persist and develop into chronic hepatitis B.</a:t>
            </a:r>
            <a:endParaRPr lang="en-US" sz="1200" dirty="0">
              <a:effectLst/>
              <a:latin typeface="Arial Nova Cond" panose="020B0506020202020204" pitchFamily="34" charset="0"/>
              <a:ea typeface="Times New Roman" panose="02020603050405020304" pitchFamily="18" charset="0"/>
            </a:endParaRPr>
          </a:p>
          <a:p>
            <a:pPr marL="0" marR="0"/>
            <a:r>
              <a:rPr lang="en-US" sz="900" dirty="0">
                <a:effectLst/>
                <a:latin typeface="Arial Nova Cond" panose="020B0506020202020204" pitchFamily="34" charset="0"/>
                <a:ea typeface="Times New Roman" panose="02020603050405020304" pitchFamily="18" charset="0"/>
                <a:cs typeface="Arial" panose="020B0604020202020204" pitchFamily="34" charset="0"/>
              </a:rPr>
              <a:t> </a:t>
            </a:r>
            <a:endParaRPr lang="en-US" sz="9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In highly endemic areas, </a:t>
            </a:r>
            <a:r>
              <a:rPr lang="en-US" sz="1000" dirty="0">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hepatitis B is most commonly spread from mother to child at birth (perinatal transmission)</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 or through horizontal transmission (exposure to infected blood), especially from an infected child to an uninfected child during the first 5 years of life. </a:t>
            </a:r>
            <a:r>
              <a:rPr lang="en-US" sz="1000" dirty="0">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The development of chronic infection is very common in infants infected from their mothers or before the age of 5 years.</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 </a:t>
            </a:r>
            <a:endParaRPr lang="en-US" sz="900" dirty="0">
              <a:effectLst/>
              <a:latin typeface="Arial Nova Cond" panose="020B0506020202020204" pitchFamily="34" charset="0"/>
              <a:ea typeface="Times New Roman" panose="02020603050405020304" pitchFamily="18" charset="0"/>
            </a:endParaRPr>
          </a:p>
          <a:p>
            <a:pPr marL="0" marR="0"/>
            <a:r>
              <a:rPr lang="en-US" sz="900" dirty="0">
                <a:effectLst/>
                <a:latin typeface="Arial Nova Cond" panose="020B0506020202020204" pitchFamily="34" charset="0"/>
                <a:ea typeface="Times New Roman" panose="02020603050405020304" pitchFamily="18" charset="0"/>
                <a:cs typeface="Arial" panose="020B0604020202020204" pitchFamily="34" charset="0"/>
              </a:rPr>
              <a:t>H</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epatitis B is also spread by percutaneous or mucosal exposure to infected blood and various body fluids, as well as through saliva, menstrual, vaginal, and seminal fluids. Sexual transmission of hepatitis B may occur, particularly in unvaccinated men who have sex with men and heterosexual persons with multiple sex partners or contact with sex workers. Infection in adulthood leads to chronic hepatitis in less than 5% of cases. Transmission of the virus may also occur through the reuse of needles and syringes either in health-care settings or among persons who inject drugs. In addition, infection can occur during medical, surgical and dental procedures, through tattooing, or through the use of razors and similar objects that are contaminated with infected blood.</a:t>
            </a:r>
            <a:endParaRPr lang="en-US" sz="1200" dirty="0">
              <a:effectLst/>
              <a:latin typeface="Arial Nova Cond" panose="020B0506020202020204" pitchFamily="34" charset="0"/>
              <a:ea typeface="Times New Roman" panose="02020603050405020304" pitchFamily="18" charset="0"/>
            </a:endParaRPr>
          </a:p>
          <a:p>
            <a:pPr marL="0" marR="0">
              <a:lnSpc>
                <a:spcPts val="2100"/>
              </a:lnSpc>
            </a:pPr>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Symptoms</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Most people do not experience any symptoms during the acute infection phase. However, some people have acute illness with symptoms that last several weeks, including yellowing of the skin and eyes (jaundice), dark urine, extreme fatigue, nausea, vomiting and abdominal pain. A small subset of persons with acute hepatitis can develop acute liver failure, which can lead to death.</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In some people, the hepatitis B virus can also cause a chronic liver infection that can later develop into cirrhosis (a scarring of the liver) or liver cancer.</a:t>
            </a:r>
            <a:endParaRPr lang="en-US" sz="1200" dirty="0">
              <a:effectLst/>
              <a:latin typeface="Arial Nova Cond" panose="020B0506020202020204" pitchFamily="34" charset="0"/>
              <a:ea typeface="Times New Roman" panose="02020603050405020304" pitchFamily="18" charset="0"/>
            </a:endParaRPr>
          </a:p>
          <a:p>
            <a:pPr marL="0" marR="0">
              <a:lnSpc>
                <a:spcPts val="2100"/>
              </a:lnSpc>
            </a:pPr>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Who is at risk for chronic disease?</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The likelihood that infection becomes chronic depends upon the age at which a person becomes infected. Children less than 6 years of age who become infected with the hepatitis B virus are the most likely to develop chronic infections.</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In infants and children:</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US" sz="1000" dirty="0">
                <a:effectLst/>
                <a:latin typeface="Arial Nova Cond" panose="020B0506020202020204" pitchFamily="34" charset="0"/>
                <a:ea typeface="Times New Roman" panose="02020603050405020304" pitchFamily="18" charset="0"/>
              </a:rPr>
              <a:t>80–90% of infants infected during the first year of life develop chronic infections; and</a:t>
            </a:r>
            <a:endParaRPr lang="en-US" dirty="0">
              <a:effectLst/>
              <a:latin typeface="Arial Nova Cond" panose="020B0506020202020204" pitchFamily="34" charset="0"/>
            </a:endParaRPr>
          </a:p>
          <a:p>
            <a:pPr marL="342900" lvl="0" indent="-342900">
              <a:spcAft>
                <a:spcPts val="0"/>
              </a:spcAft>
              <a:buSzPts val="1000"/>
              <a:buFont typeface="Symbol" panose="05050102010706020507" pitchFamily="18" charset="2"/>
              <a:buChar char=""/>
              <a:tabLst>
                <a:tab pos="457200" algn="l"/>
              </a:tabLst>
            </a:pPr>
            <a:r>
              <a:rPr lang="en-US" sz="1000" dirty="0">
                <a:effectLst/>
                <a:latin typeface="Arial Nova Cond" panose="020B0506020202020204" pitchFamily="34" charset="0"/>
                <a:ea typeface="Times New Roman" panose="02020603050405020304" pitchFamily="18" charset="0"/>
              </a:rPr>
              <a:t>30–50% of children infected before the age of 6 years develop chronic infections.</a:t>
            </a:r>
            <a:endParaRPr lang="en-US" dirty="0">
              <a:effectLst/>
              <a:latin typeface="Arial Nova Cond" panose="020B0506020202020204" pitchFamily="34"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In adults:</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US" sz="1000" dirty="0">
                <a:effectLst/>
                <a:latin typeface="Arial Nova Cond" panose="020B0506020202020204" pitchFamily="34" charset="0"/>
                <a:ea typeface="Times New Roman" panose="02020603050405020304" pitchFamily="18" charset="0"/>
              </a:rPr>
              <a:t>less than 5% of otherwise healthy persons who are infected as adults will develop chronic infection; and</a:t>
            </a:r>
            <a:endParaRPr lang="en-US" dirty="0">
              <a:effectLst/>
              <a:latin typeface="Arial Nova Cond" panose="020B0506020202020204" pitchFamily="34" charset="0"/>
            </a:endParaRPr>
          </a:p>
          <a:p>
            <a:pPr marL="342900" lvl="0" indent="-342900">
              <a:spcAft>
                <a:spcPts val="0"/>
              </a:spcAft>
              <a:buSzPts val="1000"/>
              <a:buFont typeface="Symbol" panose="05050102010706020507" pitchFamily="18" charset="2"/>
              <a:buChar char=""/>
              <a:tabLst>
                <a:tab pos="457200" algn="l"/>
              </a:tabLst>
            </a:pPr>
            <a:r>
              <a:rPr lang="en-US" sz="1000" dirty="0">
                <a:effectLst/>
                <a:latin typeface="Arial Nova Cond" panose="020B0506020202020204" pitchFamily="34" charset="0"/>
                <a:ea typeface="Times New Roman" panose="02020603050405020304" pitchFamily="18" charset="0"/>
              </a:rPr>
              <a:t>20–30% of adults who are chronically infected will develop cirrhosis and/or liver cancer.</a:t>
            </a:r>
            <a:endParaRPr lang="en-US" dirty="0">
              <a:effectLst/>
              <a:latin typeface="Arial Nova Cond" panose="020B0506020202020204" pitchFamily="34" charset="0"/>
            </a:endParaRPr>
          </a:p>
          <a:p>
            <a:pPr marL="0" marR="0"/>
            <a:r>
              <a:rPr lang="en-US" sz="1000" dirty="0">
                <a:effectLst/>
                <a:latin typeface="Arial Nova Cond" panose="020B0506020202020204" pitchFamily="34" charset="0"/>
                <a:ea typeface="Times New Roman" panose="02020603050405020304" pitchFamily="18" charset="0"/>
              </a:rPr>
              <a:t> </a:t>
            </a:r>
            <a:endParaRPr lang="en-US" sz="1200" dirty="0">
              <a:effectLst/>
              <a:latin typeface="Arial Nova Cond" panose="020B0506020202020204" pitchFamily="34" charset="0"/>
              <a:ea typeface="Times New Roman" panose="02020603050405020304" pitchFamily="18" charset="0"/>
            </a:endParaRPr>
          </a:p>
        </p:txBody>
      </p:sp>
    </p:spTree>
    <p:extLst>
      <p:ext uri="{BB962C8B-B14F-4D97-AF65-F5344CB8AC3E}">
        <p14:creationId xmlns:p14="http://schemas.microsoft.com/office/powerpoint/2010/main" val="50551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EA9FE8C-9BA8-477F-8F95-5D64C1BC2758}"/>
              </a:ext>
            </a:extLst>
          </p:cNvPr>
          <p:cNvSpPr txBox="1">
            <a:spLocks noChangeArrowheads="1"/>
          </p:cNvSpPr>
          <p:nvPr/>
        </p:nvSpPr>
        <p:spPr bwMode="auto">
          <a:xfrm>
            <a:off x="388620" y="144517"/>
            <a:ext cx="11256842" cy="65689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Hepatitis C - Key facts </a:t>
            </a:r>
            <a:r>
              <a:rPr lang="en-US" sz="1000"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a:t>
            </a:r>
            <a:r>
              <a:rPr lang="en-US" sz="1100" u="sng" dirty="0">
                <a:solidFill>
                  <a:srgbClr val="0563C1"/>
                </a:solidFill>
                <a:effectLst/>
                <a:latin typeface="Arial Nova Cond" panose="020B0506020202020204" pitchFamily="34" charset="0"/>
                <a:ea typeface="Times New Roman" panose="02020603050405020304" pitchFamily="18" charset="0"/>
                <a:cs typeface="Arial" panose="020B0604020202020204" pitchFamily="34" charset="0"/>
                <a:hlinkClick r:id="rId3"/>
              </a:rPr>
              <a:t>http://www.who.int/news-room/fact-sheets/detail/hepatitis-c</a:t>
            </a:r>
            <a:r>
              <a:rPr lang="en-US" sz="1000"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a:t>
            </a:r>
            <a:endParaRPr lang="en-US" sz="1200" dirty="0">
              <a:effectLst/>
              <a:latin typeface="Arial Nova Cond" panose="020B0506020202020204" pitchFamily="34" charset="0"/>
              <a:ea typeface="Times New Roman" panose="02020603050405020304" pitchFamily="18" charset="0"/>
            </a:endParaRPr>
          </a:p>
          <a:p>
            <a:pPr marL="0" marR="0"/>
            <a:r>
              <a:rPr lang="en-US" sz="200"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 </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Hepatitis C is a liver disease caused by the hepatitis C virus: the virus can cause both acute and chronic hepatitis, ranging in severity from a mild illness lasting a few weeks to a serious, lifelong illness.</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The hepatitis C virus is a bloodborne virus and the most common modes of infection are through exposure to small quantities of blood. This may happen through injection drug use, unsafe injection practices, unsafe health care, and the transfusion of unscreened blood and blood products.</a:t>
            </a:r>
            <a:endParaRPr lang="en-US" dirty="0">
              <a:solidFill>
                <a:srgbClr val="3C4245"/>
              </a:solidFill>
              <a:effectLst/>
              <a:latin typeface="Arial Nova Cond" panose="020B0506020202020204" pitchFamily="34" charset="0"/>
            </a:endParaRPr>
          </a:p>
          <a:p>
            <a:pPr marL="457200" marR="0">
              <a:spcAft>
                <a:spcPts val="375"/>
              </a:spcAft>
            </a:pPr>
            <a:r>
              <a:rPr lang="en-US" sz="1000" b="1" dirty="0">
                <a:solidFill>
                  <a:srgbClr val="3C4245"/>
                </a:solidFill>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Globally, an estimated 71 million people have chronic hepatitis C infection</a:t>
            </a: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  NOTE:  Globally, 36.9 mill people live with HIV.</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A significant number of those who are chronically infected will develop cirrhosis or liver cancer.</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Approximately 399 000 people die each year from hepatitis C, mostly from cirrhosis and hepatocellular carcinoma.</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Antiviral medicines can cure more than 95% of persons with hepatitis C infection, thereby reducing the risk of death from liver cancer and cirrhosis, but access to diagnosis and treatment is low.</a:t>
            </a:r>
            <a:endParaRPr lang="en-US" dirty="0">
              <a:solidFill>
                <a:srgbClr val="3C4245"/>
              </a:solidFill>
              <a:effectLst/>
              <a:latin typeface="Arial Nova Cond" panose="020B0506020202020204" pitchFamily="34" charset="0"/>
            </a:endParaRPr>
          </a:p>
          <a:p>
            <a:pPr marL="342900" lvl="0" indent="-342900">
              <a:spcAft>
                <a:spcPts val="375"/>
              </a:spcAft>
              <a:buSzPts val="1000"/>
              <a:buFont typeface="Symbol" panose="05050102010706020507" pitchFamily="18" charset="2"/>
              <a:buChar char=""/>
              <a:tabLst>
                <a:tab pos="457200" algn="l"/>
              </a:tabLst>
            </a:pPr>
            <a:r>
              <a:rPr lang="en-US" sz="1000" b="1" dirty="0">
                <a:solidFill>
                  <a:srgbClr val="3C4245"/>
                </a:solidFill>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There is currently no vaccine for hepatitis C</a:t>
            </a:r>
            <a:r>
              <a:rPr lang="en-US" sz="10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 however research in this area is ongoing.</a:t>
            </a:r>
            <a:endParaRPr lang="en-US" dirty="0">
              <a:solidFill>
                <a:srgbClr val="3C4245"/>
              </a:solidFill>
              <a:effectLst/>
              <a:latin typeface="Arial Nova Cond" panose="020B0506020202020204" pitchFamily="34" charset="0"/>
            </a:endParaRPr>
          </a:p>
          <a:p>
            <a:pPr marL="457200" marR="0">
              <a:spcAft>
                <a:spcPts val="375"/>
              </a:spcAft>
            </a:pPr>
            <a:r>
              <a:rPr lang="en-US" sz="400" b="1" dirty="0">
                <a:solidFill>
                  <a:srgbClr val="3C4245"/>
                </a:solidFill>
                <a:effectLst/>
                <a:latin typeface="Arial Nova Cond" panose="020B0506020202020204" pitchFamily="34" charset="0"/>
                <a:ea typeface="Times New Roman" panose="02020603050405020304" pitchFamily="18" charset="0"/>
                <a:cs typeface="Arial" panose="020B0604020202020204" pitchFamily="34" charset="0"/>
              </a:rPr>
              <a:t> </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Hepatitis C virus (HCV) causes both acute and chronic infection. Acute HCV infection is usually asymptomatic, and is only very rarely (if ever) associated with life-threatening disease. About 15–45% of infected persons spontaneously clear the virus within 6 months of infection without any treatment.</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The remaining 60–80% of persons will develop chronic HCV infection. Of those with chronic HCV infection, the risk of cirrhosis of the liver is between 15–30% within 20 years.</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 </a:t>
            </a:r>
            <a:endParaRPr lang="en-US" sz="1200" dirty="0">
              <a:effectLst/>
              <a:latin typeface="Arial Nova Cond" panose="020B0506020202020204" pitchFamily="34" charset="0"/>
              <a:ea typeface="Times New Roman" panose="02020603050405020304" pitchFamily="18" charset="0"/>
            </a:endParaRPr>
          </a:p>
          <a:p>
            <a:pPr marL="0" marR="0"/>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Geographical distribution    </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Hepatitis C is found worldwide. The most affected regions are WHO Eastern Mediterranean and European Regions, with the prevalence of 2.3% and 1.5% respectively. Prevalence of HCV infection in other WHO regions varies from 0.5% to 1.0%. Depending on the country, hepatitis C virus infection can be concentrated in certain populations (for example, among people who inject drugs) and/or in general populations. There are multiple strains (or genotypes) of the HCV virus and their distribution varies by region.</a:t>
            </a:r>
            <a:endParaRPr lang="en-US" sz="1200" dirty="0">
              <a:effectLst/>
              <a:latin typeface="Arial Nova Cond" panose="020B0506020202020204" pitchFamily="34" charset="0"/>
              <a:ea typeface="Times New Roman" panose="02020603050405020304" pitchFamily="18" charset="0"/>
            </a:endParaRPr>
          </a:p>
          <a:p>
            <a:pPr marL="0" marR="0">
              <a:lnSpc>
                <a:spcPts val="2100"/>
              </a:lnSpc>
            </a:pPr>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Transmission    </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The hepatitis C virus is a bloodborne virus. </a:t>
            </a:r>
            <a:r>
              <a:rPr lang="en-US" sz="1000" dirty="0">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It is most commonly transmitted through:</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US" sz="1000" dirty="0">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injecting drug use through the sharing of injection equipment</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a:t>
            </a:r>
            <a:endParaRPr lang="en-US" dirty="0">
              <a:effectLst/>
              <a:latin typeface="Arial Nova Cond" panose="020B0506020202020204" pitchFamily="34" charset="0"/>
            </a:endParaRPr>
          </a:p>
          <a:p>
            <a:pPr marL="342900" lvl="0" indent="-342900">
              <a:spcAft>
                <a:spcPts val="0"/>
              </a:spcAft>
              <a:buSzPts val="1000"/>
              <a:buFont typeface="Symbol" panose="05050102010706020507" pitchFamily="18" charset="2"/>
              <a:buChar char=""/>
              <a:tabLst>
                <a:tab pos="457200" algn="l"/>
              </a:tabLst>
            </a:pPr>
            <a:r>
              <a:rPr lang="en-US" sz="1000" dirty="0">
                <a:effectLst/>
                <a:highlight>
                  <a:srgbClr val="FFFF00"/>
                </a:highlight>
                <a:latin typeface="Arial Nova Cond" panose="020B0506020202020204" pitchFamily="34" charset="0"/>
                <a:ea typeface="Times New Roman" panose="02020603050405020304" pitchFamily="18" charset="0"/>
                <a:cs typeface="Arial" panose="020B0604020202020204" pitchFamily="34" charset="0"/>
              </a:rPr>
              <a:t>the reuse or inadequate sterilization of medical equipment, especially syringes and needles in healthcare settings</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 and</a:t>
            </a:r>
            <a:endParaRPr lang="en-US" dirty="0">
              <a:effectLst/>
              <a:latin typeface="Arial Nova Cond" panose="020B0506020202020204" pitchFamily="34" charset="0"/>
            </a:endParaRPr>
          </a:p>
          <a:p>
            <a:pPr marL="342900" lvl="0" indent="-342900">
              <a:spcAft>
                <a:spcPts val="0"/>
              </a:spcAft>
              <a:buSzPts val="1000"/>
              <a:buFont typeface="Symbol" panose="05050102010706020507" pitchFamily="18" charset="2"/>
              <a:buChar char=""/>
              <a:tabLst>
                <a:tab pos="457200" algn="l"/>
              </a:tabLst>
            </a:pPr>
            <a:r>
              <a:rPr lang="en-US" sz="1000" dirty="0">
                <a:effectLst/>
                <a:latin typeface="Arial Nova Cond" panose="020B0506020202020204" pitchFamily="34" charset="0"/>
                <a:ea typeface="Times New Roman" panose="02020603050405020304" pitchFamily="18" charset="0"/>
                <a:cs typeface="Arial" panose="020B0604020202020204" pitchFamily="34" charset="0"/>
              </a:rPr>
              <a:t>the transfusion of unscreened blood and blood products.</a:t>
            </a:r>
            <a:endParaRPr lang="en-US" dirty="0">
              <a:effectLst/>
              <a:latin typeface="Arial Nova Cond" panose="020B0506020202020204" pitchFamily="34"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HCV can also be transmitted sexually and can be passed from an infected mother to her baby; however these modes of transmission are much less common.</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Hepatitis C is not spread through breast milk, food, water or by casual contact such as hugging, kissing and sharing food or drinks with an infected person.</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Estimates obtained from modelling suggest that worldwide, in 2015, there were 1.75 million new HCV infections (globally, 23.7 new HCV infections per 100 000 people).</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 </a:t>
            </a:r>
            <a:endParaRPr lang="en-US" sz="1200" dirty="0">
              <a:effectLst/>
              <a:latin typeface="Arial Nova Cond" panose="020B0506020202020204" pitchFamily="34" charset="0"/>
              <a:ea typeface="Times New Roman" panose="02020603050405020304" pitchFamily="18" charset="0"/>
            </a:endParaRPr>
          </a:p>
          <a:p>
            <a:pPr marL="0" marR="0"/>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Symptoms    </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The incubation period for hepatitis C is 2 weeks to 6 months. Following initial infection, approximately 80% of people do not exhibit any symptoms. Those who are acutely symptomatic may exhibit fever, fatigue, decreased appetite, nausea, vomiting, abdominal pain, dark urine, grey-</a:t>
            </a:r>
            <a:r>
              <a:rPr lang="en-US" sz="1000" dirty="0" err="1">
                <a:effectLst/>
                <a:latin typeface="Arial Nova Cond" panose="020B0506020202020204" pitchFamily="34" charset="0"/>
                <a:ea typeface="Times New Roman" panose="02020603050405020304" pitchFamily="18" charset="0"/>
                <a:cs typeface="Arial" panose="020B0604020202020204" pitchFamily="34" charset="0"/>
              </a:rPr>
              <a:t>coloured</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 </a:t>
            </a:r>
            <a:r>
              <a:rPr lang="en-US" sz="1000" dirty="0" err="1">
                <a:effectLst/>
                <a:latin typeface="Arial Nova Cond" panose="020B0506020202020204" pitchFamily="34" charset="0"/>
                <a:ea typeface="Times New Roman" panose="02020603050405020304" pitchFamily="18" charset="0"/>
                <a:cs typeface="Arial" panose="020B0604020202020204" pitchFamily="34" charset="0"/>
              </a:rPr>
              <a:t>faeces</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 joint pain and jaundice (yellowing of skin and the whites of the eyes).</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 </a:t>
            </a:r>
            <a:endParaRPr lang="en-US" sz="1200" dirty="0">
              <a:effectLst/>
              <a:latin typeface="Arial Nova Cond" panose="020B0506020202020204" pitchFamily="34" charset="0"/>
              <a:ea typeface="Times New Roman" panose="02020603050405020304" pitchFamily="18" charset="0"/>
            </a:endParaRPr>
          </a:p>
          <a:p>
            <a:pPr marL="0" marR="0"/>
            <a:r>
              <a:rPr lang="en-US" sz="1000" b="1" dirty="0">
                <a:effectLst/>
                <a:latin typeface="Arial Nova Cond" panose="020B0506020202020204" pitchFamily="34" charset="0"/>
                <a:ea typeface="Times New Roman" panose="02020603050405020304" pitchFamily="18" charset="0"/>
                <a:cs typeface="Arial" panose="020B0604020202020204" pitchFamily="34" charset="0"/>
              </a:rPr>
              <a:t>Screening and diagnosis    </a:t>
            </a:r>
            <a:r>
              <a:rPr lang="en-US" sz="1000" dirty="0">
                <a:effectLst/>
                <a:latin typeface="Arial Nova Cond" panose="020B0506020202020204" pitchFamily="34" charset="0"/>
                <a:ea typeface="Times New Roman" panose="02020603050405020304" pitchFamily="18" charset="0"/>
                <a:cs typeface="Arial" panose="020B0604020202020204" pitchFamily="34" charset="0"/>
              </a:rPr>
              <a:t>Due to the fact that acute HCV infection is usually asymptomatic, few people are diagnosed during the acute phase. In those people who go on to develop chronic HCV infection, the infection is also often undiagnosed because the infection remains asymptomatic until decades after infection when symptoms develop secondary to serious liver damage.</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HCV infection is diagnosed in 2 steps:</a:t>
            </a:r>
            <a:endParaRPr lang="en-US" sz="1200" dirty="0">
              <a:effectLst/>
              <a:latin typeface="Arial Nova Cond" panose="020B0506020202020204" pitchFamily="34"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US" sz="1000" dirty="0">
                <a:effectLst/>
                <a:latin typeface="Arial Nova Cond" panose="020B0506020202020204" pitchFamily="34" charset="0"/>
                <a:ea typeface="Times New Roman" panose="02020603050405020304" pitchFamily="18" charset="0"/>
                <a:cs typeface="Arial" panose="020B0604020202020204" pitchFamily="34" charset="0"/>
              </a:rPr>
              <a:t>Screening for anti-HCV antibodies with a serological test identifies people who have been infected with the virus.</a:t>
            </a:r>
            <a:endParaRPr lang="en-US" dirty="0">
              <a:effectLst/>
              <a:latin typeface="Arial Nova Cond" panose="020B0506020202020204" pitchFamily="34" charset="0"/>
            </a:endParaRPr>
          </a:p>
          <a:p>
            <a:pPr marL="342900" lvl="0" indent="-342900">
              <a:spcAft>
                <a:spcPts val="0"/>
              </a:spcAft>
              <a:buSzPts val="1000"/>
              <a:buFont typeface="Symbol" panose="05050102010706020507" pitchFamily="18" charset="2"/>
              <a:buChar char=""/>
              <a:tabLst>
                <a:tab pos="457200" algn="l"/>
              </a:tabLst>
            </a:pPr>
            <a:r>
              <a:rPr lang="en-US" sz="1000" dirty="0">
                <a:effectLst/>
                <a:latin typeface="Arial Nova Cond" panose="020B0506020202020204" pitchFamily="34" charset="0"/>
                <a:ea typeface="Times New Roman" panose="02020603050405020304" pitchFamily="18" charset="0"/>
                <a:cs typeface="Arial" panose="020B0604020202020204" pitchFamily="34" charset="0"/>
              </a:rPr>
              <a:t>If the test is positive for anti-HCV antibodies, a nucleic acid test for HCV ribonucleic acid (RNA) is needed to confirm chronic infection because about 30% of people infected with HCV spontaneously clear the infection by a strong immune response without the need for treatment. Although no longer infected, they will still test positive for anti-HCV antibodies.</a:t>
            </a:r>
            <a:endParaRPr lang="en-US" dirty="0">
              <a:effectLst/>
              <a:latin typeface="Arial Nova Cond" panose="020B0506020202020204" pitchFamily="34"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After a person has been diagnosed with chronic hepatitis C infection, they should have an assessment of the degree of liver damage (fibrosis and cirrhosis). This can be done by liver biopsy or through a variety of non-invasive tests.</a:t>
            </a:r>
            <a:endParaRPr lang="en-US" sz="1200" dirty="0">
              <a:effectLst/>
              <a:latin typeface="Arial Nova Cond" panose="020B0506020202020204" pitchFamily="34" charset="0"/>
              <a:ea typeface="Times New Roman" panose="02020603050405020304" pitchFamily="18" charset="0"/>
            </a:endParaRPr>
          </a:p>
          <a:p>
            <a:pPr marL="0" marR="0"/>
            <a:r>
              <a:rPr lang="en-US" sz="1000" dirty="0">
                <a:effectLst/>
                <a:latin typeface="Arial Nova Cond" panose="020B0506020202020204" pitchFamily="34" charset="0"/>
                <a:ea typeface="Times New Roman" panose="02020603050405020304" pitchFamily="18" charset="0"/>
                <a:cs typeface="Arial" panose="020B0604020202020204" pitchFamily="34" charset="0"/>
              </a:rPr>
              <a:t>In addition, these people should have a laboratory test to identify the genotype of the hepatitis C strain. There are 6 genotypes of the HCV and they respond differently to treatment. Furthermore, it is possible for a person to be infected with more than 1 genotype. The degree of liver damage and virus genotype are used to guide treatment decisions and management of the disease.</a:t>
            </a:r>
            <a:endParaRPr lang="en-US" sz="1200" dirty="0">
              <a:effectLst/>
              <a:latin typeface="Arial Nova Cond" panose="020B0506020202020204" pitchFamily="34" charset="0"/>
              <a:ea typeface="Times New Roman" panose="02020603050405020304" pitchFamily="18" charset="0"/>
            </a:endParaRPr>
          </a:p>
        </p:txBody>
      </p:sp>
    </p:spTree>
    <p:extLst>
      <p:ext uri="{BB962C8B-B14F-4D97-AF65-F5344CB8AC3E}">
        <p14:creationId xmlns:p14="http://schemas.microsoft.com/office/powerpoint/2010/main" val="269255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9EFF07-D2F6-453A-AABB-046CA221219C}"/>
              </a:ext>
            </a:extLst>
          </p:cNvPr>
          <p:cNvSpPr/>
          <p:nvPr/>
        </p:nvSpPr>
        <p:spPr>
          <a:xfrm>
            <a:off x="667465" y="771981"/>
            <a:ext cx="10857069" cy="5478423"/>
          </a:xfrm>
          <a:prstGeom prst="rect">
            <a:avLst/>
          </a:prstGeom>
        </p:spPr>
        <p:txBody>
          <a:bodyPr wrap="square">
            <a:spAutoFit/>
          </a:bodyPr>
          <a:lstStyle/>
          <a:p>
            <a:pPr marL="342900" indent="-342900">
              <a:buFont typeface="Symbol" panose="05050102010706020507" pitchFamily="18" charset="2"/>
              <a:buChar char=""/>
            </a:pPr>
            <a:r>
              <a:rPr lang="en-US" sz="2400" dirty="0">
                <a:latin typeface="Arial Nova Cond" panose="020B0506020202020204" pitchFamily="34" charset="0"/>
                <a:ea typeface="Times New Roman" panose="02020603050405020304" pitchFamily="18" charset="0"/>
                <a:cs typeface="Aldhabi" panose="01000000000000000000" pitchFamily="2" charset="-78"/>
              </a:rPr>
              <a:t>Left undiagnosed or untreated, persons with chronic HBV can infect unvaccinated persons through blood-to-to blood transmission. </a:t>
            </a:r>
            <a:r>
              <a:rPr lang="en-US" sz="2400" b="1" dirty="0">
                <a:latin typeface="Arial Nova Cond" panose="020B0506020202020204" pitchFamily="34" charset="0"/>
                <a:ea typeface="Times New Roman" panose="02020603050405020304" pitchFamily="18" charset="0"/>
                <a:cs typeface="Aldhabi" panose="01000000000000000000" pitchFamily="2" charset="-78"/>
              </a:rPr>
              <a:t> 25% of the chronically infected will develop liver cancer or cirrhosis.</a:t>
            </a:r>
            <a:endParaRPr lang="en-US" sz="2400" b="1" dirty="0">
              <a:latin typeface="Arial Nova Cond" panose="020B0506020202020204" pitchFamily="34" charset="0"/>
              <a:ea typeface="Calibri" panose="020F0502020204030204" pitchFamily="34" charset="0"/>
              <a:cs typeface="Aldhabi" panose="01000000000000000000" pitchFamily="2" charset="-78"/>
            </a:endParaRPr>
          </a:p>
          <a:p>
            <a:pPr marL="342900" marR="0" lvl="0" indent="-342900">
              <a:spcBef>
                <a:spcPts val="0"/>
              </a:spcBef>
              <a:spcAft>
                <a:spcPts val="0"/>
              </a:spcAft>
              <a:buFont typeface="Symbol" panose="05050102010706020507" pitchFamily="18" charset="2"/>
              <a:buChar char=""/>
            </a:pPr>
            <a:endParaRPr lang="en-US" sz="2400" dirty="0">
              <a:latin typeface="Arial Nova Cond" panose="020B0604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latin typeface="Arial Nova Cond" panose="020B0604020202020204" pitchFamily="34" charset="0"/>
                <a:ea typeface="Times New Roman" panose="02020603050405020304" pitchFamily="18" charset="0"/>
              </a:rPr>
              <a:t>In 1986</a:t>
            </a:r>
            <a:r>
              <a:rPr lang="en-US" sz="2400" b="1" dirty="0">
                <a:latin typeface="Arial Nova Cond" panose="020B0604020202020204" pitchFamily="34" charset="0"/>
                <a:ea typeface="Times New Roman" panose="02020603050405020304" pitchFamily="18" charset="0"/>
              </a:rPr>
              <a:t> </a:t>
            </a:r>
            <a:r>
              <a:rPr lang="en-US" sz="2400" dirty="0">
                <a:latin typeface="Arial Nova Cond" panose="020B0604020202020204" pitchFamily="34" charset="0"/>
                <a:ea typeface="Times New Roman" panose="02020603050405020304" pitchFamily="18" charset="0"/>
              </a:rPr>
              <a:t>chronic HBV affected both U.S.-born and foreign-born.  Though it was not described as such, HBV was already a health disparity for the foreign-born.  </a:t>
            </a:r>
            <a:r>
              <a:rPr lang="en-US" sz="2400" b="1" dirty="0">
                <a:latin typeface="Arial Nova Cond" panose="020B0604020202020204" pitchFamily="34" charset="0"/>
                <a:ea typeface="Times New Roman" panose="02020603050405020304" pitchFamily="18" charset="0"/>
              </a:rPr>
              <a:t>Since 1986 the HBV burden in the U.S. has shifted to the foreign-born, many of whom remain unscreened, unvaccinated and without linkage to appropriate medical care and treatment.</a:t>
            </a:r>
            <a:endParaRPr lang="en-US" sz="2400" b="1" dirty="0">
              <a:latin typeface="Arial Nova Cond" panose="020B0604020202020204" pitchFamily="34" charset="0"/>
              <a:ea typeface="Calibri" panose="020F0502020204030204" pitchFamily="34" charset="0"/>
            </a:endParaRPr>
          </a:p>
          <a:p>
            <a:pPr marL="457200" marR="0">
              <a:spcBef>
                <a:spcPts val="0"/>
              </a:spcBef>
              <a:spcAft>
                <a:spcPts val="0"/>
              </a:spcAft>
            </a:pPr>
            <a:r>
              <a:rPr lang="en-US" sz="2400" dirty="0">
                <a:latin typeface="Arial Narrow" panose="020B0606020202030204" pitchFamily="34" charset="0"/>
                <a:ea typeface="Calibri" panose="020F0502020204030204" pitchFamily="34" charset="0"/>
              </a:rPr>
              <a:t> </a:t>
            </a:r>
            <a:endParaRPr lang="en-US" sz="24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latin typeface="Arial Nova Cond" panose="020B0506020202020204" pitchFamily="34" charset="0"/>
                <a:ea typeface="Times New Roman" panose="02020603050405020304" pitchFamily="18" charset="0"/>
              </a:rPr>
              <a:t>Our country’s </a:t>
            </a:r>
            <a:r>
              <a:rPr lang="en-US" sz="2400" b="1" dirty="0">
                <a:latin typeface="Arial Nova Cond" panose="020B0506020202020204" pitchFamily="34" charset="0"/>
                <a:ea typeface="Times New Roman" panose="02020603050405020304" pitchFamily="18" charset="0"/>
              </a:rPr>
              <a:t>32 year </a:t>
            </a:r>
            <a:r>
              <a:rPr lang="en-US" sz="2400" dirty="0">
                <a:latin typeface="Arial Nova Cond" panose="020B0506020202020204" pitchFamily="34" charset="0"/>
                <a:ea typeface="Times New Roman" panose="02020603050405020304" pitchFamily="18" charset="0"/>
              </a:rPr>
              <a:t>focus of HBV vaccination for infants, young children and students has protected the younger youth and young adults.  Yet </a:t>
            </a:r>
            <a:r>
              <a:rPr lang="en-US" sz="2400" b="1" dirty="0">
                <a:latin typeface="Arial Nova Cond" panose="020B0506020202020204" pitchFamily="34" charset="0"/>
                <a:ea typeface="Times New Roman" panose="02020603050405020304" pitchFamily="18" charset="0"/>
              </a:rPr>
              <a:t>75%</a:t>
            </a:r>
            <a:r>
              <a:rPr lang="en-US" sz="2400" dirty="0">
                <a:latin typeface="Arial Nova Cond" panose="020B0506020202020204" pitchFamily="34" charset="0"/>
                <a:ea typeface="Times New Roman" panose="02020603050405020304" pitchFamily="18" charset="0"/>
              </a:rPr>
              <a:t> </a:t>
            </a:r>
            <a:r>
              <a:rPr lang="en-US" sz="2400" b="1" dirty="0">
                <a:latin typeface="Arial Nova Cond" panose="020B0506020202020204" pitchFamily="34" charset="0"/>
                <a:ea typeface="Times New Roman" panose="02020603050405020304" pitchFamily="18" charset="0"/>
              </a:rPr>
              <a:t>of U.S. adults are currently unvaccinated and unprotected from HBV – data evidenced by the growing number of reported HBV cases linked to the current opioid epidemic.</a:t>
            </a:r>
          </a:p>
          <a:p>
            <a:pPr marR="0" lvl="0">
              <a:spcBef>
                <a:spcPts val="0"/>
              </a:spcBef>
              <a:spcAft>
                <a:spcPts val="0"/>
              </a:spcAft>
            </a:pPr>
            <a:endParaRPr lang="en-US" sz="1400" dirty="0">
              <a:latin typeface="Arial Nova Cond" panose="020B0506020202020204" pitchFamily="34" charset="0"/>
              <a:ea typeface="Calibri" panose="020F0502020204030204" pitchFamily="34" charset="0"/>
            </a:endParaRPr>
          </a:p>
        </p:txBody>
      </p:sp>
    </p:spTree>
    <p:extLst>
      <p:ext uri="{BB962C8B-B14F-4D97-AF65-F5344CB8AC3E}">
        <p14:creationId xmlns:p14="http://schemas.microsoft.com/office/powerpoint/2010/main" val="74270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3B240-812D-4E47-97B4-B8CC9613CD76}"/>
              </a:ext>
            </a:extLst>
          </p:cNvPr>
          <p:cNvSpPr/>
          <p:nvPr/>
        </p:nvSpPr>
        <p:spPr>
          <a:xfrm>
            <a:off x="635285" y="328773"/>
            <a:ext cx="11179996" cy="637097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400" b="1" dirty="0">
                <a:latin typeface="Arial Nova Cond" panose="020B0506020202020204" pitchFamily="34" charset="0"/>
                <a:ea typeface="Times New Roman" panose="02020603050405020304" pitchFamily="18" charset="0"/>
              </a:rPr>
              <a:t>A serious health disparity that primarily impacts minority foreign-born populations can easily become the target of discriminatory institutional policies, especially if such policies and practices go unreported and there are no organizations to defend, push back or speak out against the institutional discrimination. </a:t>
            </a:r>
            <a:r>
              <a:rPr lang="en-US" sz="2400" dirty="0">
                <a:latin typeface="Arial Nova Cond" panose="020B0506020202020204" pitchFamily="34" charset="0"/>
                <a:ea typeface="Times New Roman" panose="02020603050405020304" pitchFamily="18" charset="0"/>
              </a:rPr>
              <a:t>The LGBTQ community has done this since the 1980’s for people diagnosed with HIV.   </a:t>
            </a:r>
          </a:p>
          <a:p>
            <a:pPr marL="342900" marR="0" lvl="0" indent="-342900">
              <a:spcBef>
                <a:spcPts val="0"/>
              </a:spcBef>
              <a:spcAft>
                <a:spcPts val="0"/>
              </a:spcAft>
              <a:buFont typeface="Symbol" panose="05050102010706020507" pitchFamily="18" charset="2"/>
              <a:buChar char=""/>
            </a:pPr>
            <a:endParaRPr lang="en-US" sz="2400" dirty="0">
              <a:latin typeface="Arial Nova Cond" panose="020B0506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latin typeface="Arial Nova Cond" panose="020B0506020202020204" pitchFamily="34" charset="0"/>
                <a:ea typeface="Times New Roman" panose="02020603050405020304" pitchFamily="18" charset="0"/>
              </a:rPr>
              <a:t>It is incumbent on us as advocates for a community that is disparately impacted by the disease to protect the disability and civil rights of those impacted and to </a:t>
            </a:r>
            <a:r>
              <a:rPr lang="en-US" sz="2400" b="1" dirty="0">
                <a:latin typeface="Arial Nova Cond" panose="020B0506020202020204" pitchFamily="34" charset="0"/>
                <a:ea typeface="Times New Roman" panose="02020603050405020304" pitchFamily="18" charset="0"/>
              </a:rPr>
              <a:t>advocate for public health policies, research and funding to prevent further HBV transmission and the suffering, economic costs – including costs for treatment, hospitalization or liver transplants -- stigma and discrimination that accompany this chronic disease.  </a:t>
            </a:r>
            <a:endParaRPr lang="en-US" sz="2400" b="1" dirty="0">
              <a:latin typeface="Arial Nova Cond" panose="020B0506020202020204" pitchFamily="34" charset="0"/>
              <a:ea typeface="Calibri" panose="020F0502020204030204" pitchFamily="34" charset="0"/>
            </a:endParaRPr>
          </a:p>
          <a:p>
            <a:pPr marL="457200" marR="0">
              <a:spcBef>
                <a:spcPts val="0"/>
              </a:spcBef>
              <a:spcAft>
                <a:spcPts val="0"/>
              </a:spcAft>
            </a:pPr>
            <a:r>
              <a:rPr lang="en-US" sz="2400" dirty="0">
                <a:latin typeface="Arial Nova Cond" panose="020B0506020202020204" pitchFamily="34" charset="0"/>
                <a:ea typeface="Times New Roman" panose="02020603050405020304" pitchFamily="18" charset="0"/>
              </a:rPr>
              <a:t> </a:t>
            </a:r>
            <a:endParaRPr lang="en-US" sz="2400" dirty="0">
              <a:latin typeface="Arial Nova Cond" panose="020B0506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dirty="0">
                <a:latin typeface="Arial Nova Cond" panose="020B0506020202020204" pitchFamily="34" charset="0"/>
                <a:ea typeface="Times New Roman" panose="02020603050405020304" pitchFamily="18" charset="0"/>
              </a:rPr>
              <a:t>Expansion of the Governor’s Hepatitis C Elimination Directive to include eradication of hepatitis B is in the public health interest and will bring Washington in line with recommendations of both the World Health Organization and the National Academies of Science, Engineering and Medicine, which have called for elimination of hepatitis B and hepatitis C by 2030.</a:t>
            </a:r>
            <a:endParaRPr lang="en-US" sz="2400" b="1" dirty="0">
              <a:latin typeface="Arial Nova Cond" panose="020B0506020202020204" pitchFamily="34" charset="0"/>
              <a:ea typeface="Calibri" panose="020F0502020204030204" pitchFamily="34" charset="0"/>
            </a:endParaRPr>
          </a:p>
        </p:txBody>
      </p:sp>
    </p:spTree>
    <p:extLst>
      <p:ext uri="{BB962C8B-B14F-4D97-AF65-F5344CB8AC3E}">
        <p14:creationId xmlns:p14="http://schemas.microsoft.com/office/powerpoint/2010/main" val="239967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655C8A-146B-4EF7-91E7-CE3D400E8269}"/>
              </a:ext>
            </a:extLst>
          </p:cNvPr>
          <p:cNvSpPr/>
          <p:nvPr/>
        </p:nvSpPr>
        <p:spPr>
          <a:xfrm>
            <a:off x="619875" y="330865"/>
            <a:ext cx="11174858" cy="6401753"/>
          </a:xfrm>
          <a:prstGeom prst="rect">
            <a:avLst/>
          </a:prstGeom>
        </p:spPr>
        <p:txBody>
          <a:bodyPr wrap="square">
            <a:spAutoFit/>
          </a:bodyPr>
          <a:lstStyle/>
          <a:p>
            <a:r>
              <a:rPr lang="en-US" sz="2200" b="1" u="sng" dirty="0">
                <a:solidFill>
                  <a:srgbClr val="222222"/>
                </a:solidFill>
                <a:latin typeface="Arial" panose="020B0604020202020204" pitchFamily="34" charset="0"/>
                <a:ea typeface="Times New Roman" panose="02020603050405020304" pitchFamily="18" charset="0"/>
              </a:rPr>
              <a:t>PERSONAL STORIES AND HBV EDUCATION AND ADVOCACY RESOURCES</a:t>
            </a:r>
            <a:endParaRPr lang="en-US" sz="2200" dirty="0">
              <a:latin typeface="Calibri" panose="020F0502020204030204" pitchFamily="34" charset="0"/>
              <a:ea typeface="Calibri" panose="020F0502020204030204" pitchFamily="34" charset="0"/>
            </a:endParaRPr>
          </a:p>
          <a:p>
            <a:endParaRPr lang="en-US" sz="2200" dirty="0">
              <a:solidFill>
                <a:srgbClr val="222222"/>
              </a:solidFill>
              <a:latin typeface="Arial Narrow" panose="020B0606020202030204" pitchFamily="34" charset="0"/>
              <a:ea typeface="Times New Roman" panose="02020603050405020304" pitchFamily="18" charset="0"/>
              <a:cs typeface="Times New Roman" panose="02020603050405020304" pitchFamily="18" charset="0"/>
            </a:endParaRPr>
          </a:p>
          <a:p>
            <a:r>
              <a:rPr lang="en-US" sz="22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Watch and listen to the personal stories (2.5 to 3 minutes each) of individuals or family members impacted by chronic HBV, including Randy from Western Washington.  These stories are part of the "Just B" Program produced through a collaboration of the Hepatitis B Foundation and the </a:t>
            </a:r>
            <a:r>
              <a:rPr lang="en-US" sz="2200" dirty="0" err="1">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StoryCenter</a:t>
            </a:r>
            <a:r>
              <a:rPr lang="en-US" sz="22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Also included: a link to the program discussion guide, which includes each story transcript and a photo, content summary, key take-away points, and discussion questions and answers.   HBV information and resource links are likewise included in the discussion guide.   </a:t>
            </a:r>
            <a:endParaRPr lang="en-US" sz="2200" dirty="0">
              <a:latin typeface="Arial Nova Cond" panose="020B0506020202020204" pitchFamily="34" charset="0"/>
              <a:ea typeface="Calibri" panose="020F0502020204030204" pitchFamily="34" charset="0"/>
            </a:endParaRPr>
          </a:p>
          <a:p>
            <a:r>
              <a:rPr lang="en-US" sz="14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a:t>
            </a:r>
            <a:endParaRPr lang="en-US" sz="1400" dirty="0">
              <a:latin typeface="Arial Nova Cond" panose="020B0506020202020204" pitchFamily="34" charset="0"/>
              <a:ea typeface="Calibri" panose="020F0502020204030204" pitchFamily="34" charset="0"/>
            </a:endParaRPr>
          </a:p>
          <a:p>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Alan's story:     </a:t>
            </a:r>
            <a:r>
              <a:rPr lang="en-US" sz="2000" u="sng" dirty="0">
                <a:solidFill>
                  <a:srgbClr val="1155CC"/>
                </a:solidFill>
                <a:latin typeface="Arial Nova Cond" panose="020B0506020202020204" pitchFamily="34" charset="0"/>
                <a:ea typeface="Times New Roman" panose="02020603050405020304" pitchFamily="18" charset="0"/>
                <a:cs typeface="Times New Roman" panose="02020603050405020304" pitchFamily="18" charset="0"/>
                <a:hlinkClick r:id="rId2"/>
              </a:rPr>
              <a:t>www.hepb.org/research-and-programs/patient-story-telling-project/alans-story/</a:t>
            </a:r>
            <a:endParaRPr lang="en-US" sz="2000" dirty="0">
              <a:latin typeface="Arial Nova Cond" panose="020B0506020202020204" pitchFamily="34" charset="0"/>
              <a:ea typeface="Calibri" panose="020F0502020204030204" pitchFamily="34" charset="0"/>
            </a:endParaRPr>
          </a:p>
          <a:p>
            <a:r>
              <a:rPr lang="en-US" sz="6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a:t>
            </a:r>
            <a:endParaRPr lang="en-US" sz="600" dirty="0">
              <a:latin typeface="Arial Nova Cond" panose="020B0506020202020204" pitchFamily="34" charset="0"/>
              <a:ea typeface="Calibri" panose="020F0502020204030204" pitchFamily="34" charset="0"/>
            </a:endParaRPr>
          </a:p>
          <a:p>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Bunmi's story:  </a:t>
            </a:r>
            <a:r>
              <a:rPr lang="en-US" sz="2000" u="sng" dirty="0">
                <a:solidFill>
                  <a:srgbClr val="1155CC"/>
                </a:solidFill>
                <a:latin typeface="Arial Nova Cond" panose="020B0506020202020204" pitchFamily="34" charset="0"/>
                <a:ea typeface="Times New Roman" panose="02020603050405020304" pitchFamily="18" charset="0"/>
                <a:cs typeface="Times New Roman" panose="02020603050405020304" pitchFamily="18" charset="0"/>
                <a:hlinkClick r:id="rId3"/>
              </a:rPr>
              <a:t>www.hepb.org/research-and-programs/patient-story-telling-project/bunmis-story/</a:t>
            </a:r>
            <a:endParaRPr lang="en-US" sz="2000" dirty="0">
              <a:latin typeface="Arial Nova Cond" panose="020B0506020202020204" pitchFamily="34" charset="0"/>
              <a:ea typeface="Calibri" panose="020F0502020204030204" pitchFamily="34" charset="0"/>
            </a:endParaRPr>
          </a:p>
          <a:p>
            <a:r>
              <a:rPr lang="en-US" sz="4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a:t>
            </a:r>
            <a:endParaRPr lang="en-US" sz="400" dirty="0">
              <a:latin typeface="Arial Nova Cond" panose="020B0506020202020204" pitchFamily="34" charset="0"/>
              <a:ea typeface="Calibri" panose="020F0502020204030204" pitchFamily="34" charset="0"/>
            </a:endParaRPr>
          </a:p>
          <a:p>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Randy's story:  </a:t>
            </a:r>
            <a:r>
              <a:rPr lang="en-US" sz="2000" u="sng" dirty="0">
                <a:solidFill>
                  <a:srgbClr val="1155CC"/>
                </a:solidFill>
                <a:latin typeface="Arial Nova Cond" panose="020B0506020202020204" pitchFamily="34" charset="0"/>
                <a:ea typeface="Times New Roman" panose="02020603050405020304" pitchFamily="18" charset="0"/>
                <a:cs typeface="Times New Roman" panose="02020603050405020304" pitchFamily="18" charset="0"/>
                <a:hlinkClick r:id="rId4"/>
              </a:rPr>
              <a:t>www.hepb.org/research-and-programs/patient-story-telling-project/randys-story/</a:t>
            </a:r>
            <a:endParaRPr lang="en-US" sz="2000" dirty="0">
              <a:latin typeface="Arial Nova Cond" panose="020B0506020202020204" pitchFamily="34" charset="0"/>
              <a:ea typeface="Calibri" panose="020F0502020204030204" pitchFamily="34" charset="0"/>
            </a:endParaRPr>
          </a:p>
          <a:p>
            <a:r>
              <a:rPr lang="en-US" sz="22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a:t>
            </a:r>
            <a:endParaRPr lang="en-US" sz="2200" dirty="0">
              <a:latin typeface="Arial Nova Cond" panose="020B0506020202020204" pitchFamily="34" charset="0"/>
              <a:ea typeface="Calibri" panose="020F0502020204030204" pitchFamily="34" charset="0"/>
            </a:endParaRPr>
          </a:p>
          <a:p>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"Just B" discussion guide:  </a:t>
            </a:r>
            <a:r>
              <a:rPr lang="en-US" sz="2000" u="sng" dirty="0">
                <a:solidFill>
                  <a:srgbClr val="1155CC"/>
                </a:solidFill>
                <a:latin typeface="Arial Nova Cond" panose="020B0506020202020204" pitchFamily="34" charset="0"/>
                <a:ea typeface="Times New Roman" panose="02020603050405020304" pitchFamily="18" charset="0"/>
                <a:cs typeface="Times New Roman" panose="02020603050405020304" pitchFamily="18" charset="0"/>
                <a:hlinkClick r:id="rId5"/>
              </a:rPr>
              <a:t>www.hepb.org/assets/Uploads/JustBDiscussionGuide-2018-12-2.pdf</a:t>
            </a:r>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(see </a:t>
            </a:r>
            <a:r>
              <a:rPr lang="en-US" sz="2000" dirty="0" err="1">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pgs</a:t>
            </a:r>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57 &amp; 58 for links to HBV fact sheets and resources for HBV education and advocacy.</a:t>
            </a:r>
            <a:endParaRPr lang="en-US" sz="2000" dirty="0">
              <a:latin typeface="Arial Nova Cond" panose="020B0506020202020204" pitchFamily="34" charset="0"/>
              <a:ea typeface="Calibri" panose="020F0502020204030204" pitchFamily="34" charset="0"/>
            </a:endParaRPr>
          </a:p>
          <a:p>
            <a:r>
              <a:rPr lang="en-US" sz="22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a:t>
            </a:r>
          </a:p>
          <a:p>
            <a:endParaRPr lang="en-US" dirty="0">
              <a:latin typeface="Arial Nova Cond" panose="020B0506020202020204" pitchFamily="34" charset="0"/>
              <a:ea typeface="Calibri" panose="020F0502020204030204" pitchFamily="34" charset="0"/>
            </a:endParaRPr>
          </a:p>
          <a:p>
            <a:pPr algn="ctr"/>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[For questions or to request a digital copy with links, </a:t>
            </a:r>
          </a:p>
          <a:p>
            <a:pPr algn="ctr"/>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contact </a:t>
            </a:r>
            <a:r>
              <a:rPr lang="en-US" sz="2000" u="sng" dirty="0">
                <a:solidFill>
                  <a:srgbClr val="0000FF"/>
                </a:solidFill>
                <a:latin typeface="Arial Nova Cond" panose="020B0506020202020204" pitchFamily="34" charset="0"/>
                <a:ea typeface="Times New Roman" panose="02020603050405020304" pitchFamily="18" charset="0"/>
                <a:cs typeface="Times New Roman" panose="02020603050405020304" pitchFamily="18" charset="0"/>
                <a:hlinkClick r:id="rId6"/>
              </a:rPr>
              <a:t>nadine.shiroma@gmail.com</a:t>
            </a:r>
            <a:r>
              <a:rPr lang="en-US" sz="2000" dirty="0">
                <a:solidFill>
                  <a:srgbClr val="222222"/>
                </a:solidFill>
                <a:latin typeface="Arial Nova Cond" panose="020B0506020202020204" pitchFamily="34" charset="0"/>
                <a:ea typeface="Times New Roman" panose="02020603050405020304" pitchFamily="18" charset="0"/>
                <a:cs typeface="Times New Roman" panose="02020603050405020304" pitchFamily="18" charset="0"/>
              </a:rPr>
              <a:t> or phone 425-753-1257.]</a:t>
            </a:r>
            <a:endParaRPr lang="en-US" sz="2000" dirty="0">
              <a:effectLst/>
              <a:latin typeface="Arial Nova Cond" panose="020B0506020202020204" pitchFamily="34" charset="0"/>
              <a:ea typeface="Calibri" panose="020F0502020204030204" pitchFamily="34" charset="0"/>
            </a:endParaRPr>
          </a:p>
        </p:txBody>
      </p:sp>
    </p:spTree>
    <p:extLst>
      <p:ext uri="{BB962C8B-B14F-4D97-AF65-F5344CB8AC3E}">
        <p14:creationId xmlns:p14="http://schemas.microsoft.com/office/powerpoint/2010/main" val="61664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7">
            <a:extLst>
              <a:ext uri="{FF2B5EF4-FFF2-40B4-BE49-F238E27FC236}">
                <a16:creationId xmlns:a16="http://schemas.microsoft.com/office/drawing/2014/main" id="{B7EE070B-96A7-491D-A3D4-F3390BD3E450}"/>
              </a:ext>
            </a:extLst>
          </p:cNvPr>
          <p:cNvSpPr>
            <a:spLocks noChangeArrowheads="1"/>
          </p:cNvSpPr>
          <p:nvPr/>
        </p:nvSpPr>
        <p:spPr bwMode="auto">
          <a:xfrm>
            <a:off x="1383527" y="29064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p:grpSp>
        <p:nvGrpSpPr>
          <p:cNvPr id="21" name="Group 20">
            <a:extLst>
              <a:ext uri="{FF2B5EF4-FFF2-40B4-BE49-F238E27FC236}">
                <a16:creationId xmlns:a16="http://schemas.microsoft.com/office/drawing/2014/main" id="{AC1CC95F-6AEA-41E2-BDDF-1B1B6AF247C8}"/>
              </a:ext>
            </a:extLst>
          </p:cNvPr>
          <p:cNvGrpSpPr/>
          <p:nvPr/>
        </p:nvGrpSpPr>
        <p:grpSpPr>
          <a:xfrm>
            <a:off x="388379" y="2280863"/>
            <a:ext cx="11415242" cy="4058673"/>
            <a:chOff x="-154880" y="0"/>
            <a:chExt cx="7630438" cy="985797"/>
          </a:xfrm>
        </p:grpSpPr>
        <p:cxnSp>
          <p:nvCxnSpPr>
            <p:cNvPr id="22" name="Straight Connector 21">
              <a:extLst>
                <a:ext uri="{FF2B5EF4-FFF2-40B4-BE49-F238E27FC236}">
                  <a16:creationId xmlns:a16="http://schemas.microsoft.com/office/drawing/2014/main" id="{BC24229F-90B5-45EF-84C7-535BCEE6E91C}"/>
                </a:ext>
              </a:extLst>
            </p:cNvPr>
            <p:cNvCxnSpPr/>
            <p:nvPr/>
          </p:nvCxnSpPr>
          <p:spPr>
            <a:xfrm flipV="1">
              <a:off x="292100" y="0"/>
              <a:ext cx="6873769" cy="19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2">
              <a:extLst>
                <a:ext uri="{FF2B5EF4-FFF2-40B4-BE49-F238E27FC236}">
                  <a16:creationId xmlns:a16="http://schemas.microsoft.com/office/drawing/2014/main" id="{386F2CD4-A7D5-4115-B92A-006C395E43F3}"/>
                </a:ext>
              </a:extLst>
            </p:cNvPr>
            <p:cNvSpPr txBox="1">
              <a:spLocks noChangeArrowheads="1"/>
            </p:cNvSpPr>
            <p:nvPr/>
          </p:nvSpPr>
          <p:spPr bwMode="auto">
            <a:xfrm>
              <a:off x="-154880" y="242243"/>
              <a:ext cx="899487" cy="5523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800"/>
                </a:lnSpc>
              </a:pPr>
              <a:endParaRPr lang="en-US" sz="24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4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400" b="1" dirty="0">
                  <a:latin typeface="Arial Narrow" panose="020B0606020202030204" pitchFamily="34" charset="0"/>
                  <a:ea typeface="Calibri" panose="020F0502020204030204" pitchFamily="34" charset="0"/>
                  <a:cs typeface="Times New Roman" panose="02020603050405020304" pitchFamily="18" charset="0"/>
                </a:rPr>
                <a:t>1969</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 - Hep B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Virus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discovered</a:t>
              </a:r>
              <a:endParaRPr lang="en-US" sz="2200" b="1" dirty="0">
                <a:latin typeface="Arial" panose="020B0604020202020204" pitchFamily="34" charset="0"/>
                <a:ea typeface="Calibri" panose="020F0502020204030204" pitchFamily="34" charset="0"/>
                <a:cs typeface="Times New Roman" panose="02020603050405020304" pitchFamily="18" charset="0"/>
              </a:endParaRPr>
            </a:p>
            <a:p>
              <a:r>
                <a:rPr lang="en-US" b="1" dirty="0">
                  <a:latin typeface="Arial" panose="020B0604020202020204" pitchFamily="34" charset="0"/>
                  <a:ea typeface="Calibri" panose="020F0502020204030204" pitchFamily="34" charset="0"/>
                  <a:cs typeface="Times New Roman" panose="02020603050405020304" pitchFamily="18" charset="0"/>
                </a:rPr>
                <a:t> </a:t>
              </a:r>
            </a:p>
          </p:txBody>
        </p:sp>
        <p:sp>
          <p:nvSpPr>
            <p:cNvPr id="24" name="Text Box 2">
              <a:extLst>
                <a:ext uri="{FF2B5EF4-FFF2-40B4-BE49-F238E27FC236}">
                  <a16:creationId xmlns:a16="http://schemas.microsoft.com/office/drawing/2014/main" id="{ADE603DC-ABE0-4322-874D-85E03E93E9FB}"/>
                </a:ext>
              </a:extLst>
            </p:cNvPr>
            <p:cNvSpPr txBox="1">
              <a:spLocks noChangeArrowheads="1"/>
            </p:cNvSpPr>
            <p:nvPr/>
          </p:nvSpPr>
          <p:spPr bwMode="auto">
            <a:xfrm>
              <a:off x="631566" y="571657"/>
              <a:ext cx="899487" cy="383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1976 –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HBV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vaccine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developed</a:t>
              </a:r>
              <a:endParaRPr lang="en-US" sz="22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6B3D56C6-49D4-4673-A8F0-6750DDF07116}"/>
                </a:ext>
              </a:extLst>
            </p:cNvPr>
            <p:cNvSpPr txBox="1">
              <a:spLocks noChangeArrowheads="1"/>
            </p:cNvSpPr>
            <p:nvPr/>
          </p:nvSpPr>
          <p:spPr bwMode="auto">
            <a:xfrm>
              <a:off x="1439828" y="326822"/>
              <a:ext cx="1202744" cy="383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1981 –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1st commercial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HBV vaccine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approved </a:t>
              </a:r>
              <a:endParaRPr lang="en-US" sz="2200" b="1" dirty="0">
                <a:latin typeface="Arial" panose="020B0604020202020204" pitchFamily="34" charset="0"/>
                <a:ea typeface="Calibri" panose="020F0502020204030204" pitchFamily="34" charset="0"/>
                <a:cs typeface="Times New Roman" panose="02020603050405020304" pitchFamily="18" charset="0"/>
              </a:endParaRPr>
            </a:p>
            <a:p>
              <a:r>
                <a:rPr lang="en-US" b="1" dirty="0">
                  <a:latin typeface="Arial" panose="020B0604020202020204" pitchFamily="34" charset="0"/>
                  <a:ea typeface="Calibri" panose="020F0502020204030204" pitchFamily="34" charset="0"/>
                  <a:cs typeface="Times New Roman" panose="02020603050405020304" pitchFamily="18" charset="0"/>
                </a:rPr>
                <a:t> </a:t>
              </a:r>
            </a:p>
          </p:txBody>
        </p:sp>
        <p:sp>
          <p:nvSpPr>
            <p:cNvPr id="26" name="Text Box 2">
              <a:extLst>
                <a:ext uri="{FF2B5EF4-FFF2-40B4-BE49-F238E27FC236}">
                  <a16:creationId xmlns:a16="http://schemas.microsoft.com/office/drawing/2014/main" id="{3E2F98C8-AC55-429E-ACFB-BE7F0FD7E5C8}"/>
                </a:ext>
              </a:extLst>
            </p:cNvPr>
            <p:cNvSpPr txBox="1">
              <a:spLocks noChangeArrowheads="1"/>
            </p:cNvSpPr>
            <p:nvPr/>
          </p:nvSpPr>
          <p:spPr bwMode="auto">
            <a:xfrm>
              <a:off x="2445230" y="571844"/>
              <a:ext cx="1307640" cy="41395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800"/>
                </a:lnSpc>
              </a:pP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1986 –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2</a:t>
              </a:r>
              <a:r>
                <a:rPr lang="en-US" sz="2200" b="1" baseline="30000" dirty="0">
                  <a:latin typeface="Arial Narrow" panose="020B0606020202030204" pitchFamily="34" charset="0"/>
                  <a:ea typeface="Calibri" panose="020F0502020204030204" pitchFamily="34" charset="0"/>
                  <a:cs typeface="Times New Roman" panose="02020603050405020304" pitchFamily="18" charset="0"/>
                </a:rPr>
                <a:t>nd</a:t>
              </a:r>
              <a:r>
                <a:rPr lang="en-US" sz="2200" b="1" dirty="0">
                  <a:latin typeface="Arial Narrow" panose="020B0606020202030204" pitchFamily="34" charset="0"/>
                  <a:ea typeface="Calibri" panose="020F0502020204030204" pitchFamily="34" charset="0"/>
                  <a:cs typeface="Times New Roman" panose="02020603050405020304" pitchFamily="18" charset="0"/>
                </a:rPr>
                <a:t> commercial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HBV vaccine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approved </a:t>
              </a:r>
              <a:endParaRPr lang="en-US" sz="2200" b="1" dirty="0">
                <a:latin typeface="Arial" panose="020B0604020202020204" pitchFamily="34" charset="0"/>
                <a:ea typeface="Calibri" panose="020F0502020204030204" pitchFamily="34" charset="0"/>
                <a:cs typeface="Times New Roman" panose="02020603050405020304" pitchFamily="18" charset="0"/>
              </a:endParaRPr>
            </a:p>
            <a:p>
              <a:br>
                <a:rPr lang="en-US" b="1" dirty="0">
                  <a:latin typeface="Arial" panose="020B0604020202020204" pitchFamily="34" charset="0"/>
                  <a:ea typeface="Calibri" panose="020F0502020204030204" pitchFamily="34" charset="0"/>
                  <a:cs typeface="Times New Roman" panose="02020603050405020304" pitchFamily="18" charset="0"/>
                </a:rPr>
              </a:br>
              <a:r>
                <a:rPr lang="en-US" b="1" dirty="0">
                  <a:latin typeface="Arial" panose="020B0604020202020204" pitchFamily="34" charset="0"/>
                  <a:ea typeface="Calibri" panose="020F0502020204030204" pitchFamily="34" charset="0"/>
                  <a:cs typeface="Times New Roman" panose="02020603050405020304" pitchFamily="18" charset="0"/>
                </a:rPr>
                <a:t> </a:t>
              </a:r>
            </a:p>
          </p:txBody>
        </p:sp>
        <p:sp>
          <p:nvSpPr>
            <p:cNvPr id="27" name="Text Box 2">
              <a:extLst>
                <a:ext uri="{FF2B5EF4-FFF2-40B4-BE49-F238E27FC236}">
                  <a16:creationId xmlns:a16="http://schemas.microsoft.com/office/drawing/2014/main" id="{78F33459-9603-49B7-B191-C457F6FBCA2F}"/>
                </a:ext>
              </a:extLst>
            </p:cNvPr>
            <p:cNvSpPr txBox="1">
              <a:spLocks noChangeArrowheads="1"/>
            </p:cNvSpPr>
            <p:nvPr/>
          </p:nvSpPr>
          <p:spPr bwMode="auto">
            <a:xfrm>
              <a:off x="4252986" y="237246"/>
              <a:ext cx="1442984" cy="409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800"/>
                </a:lnSpc>
              </a:pP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2002 – DOD</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mandates HBV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immunization for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all incoming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service members</a:t>
              </a:r>
              <a:endParaRPr lang="en-US" sz="2200" b="1" dirty="0">
                <a:latin typeface="Arial" panose="020B0604020202020204" pitchFamily="34" charset="0"/>
                <a:ea typeface="Calibri" panose="020F0502020204030204" pitchFamily="34" charset="0"/>
                <a:cs typeface="Times New Roman" panose="02020603050405020304" pitchFamily="18" charset="0"/>
              </a:endParaRPr>
            </a:p>
            <a:p>
              <a:r>
                <a:rPr lang="en-US" sz="2200" b="1" dirty="0">
                  <a:latin typeface="Arial Narrow" panose="020B0606020202030204" pitchFamily="34" charset="0"/>
                  <a:ea typeface="Calibri" panose="020F0502020204030204" pitchFamily="34" charset="0"/>
                  <a:cs typeface="Times New Roman" panose="02020603050405020304" pitchFamily="18" charset="0"/>
                </a:rPr>
                <a:t> </a:t>
              </a:r>
              <a:endParaRPr lang="en-US" sz="2200" b="1"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B1F3F845-DC8E-497C-95C8-A0DEA6604506}"/>
                </a:ext>
              </a:extLst>
            </p:cNvPr>
            <p:cNvCxnSpPr>
              <a:cxnSpLocks/>
            </p:cNvCxnSpPr>
            <p:nvPr/>
          </p:nvCxnSpPr>
          <p:spPr>
            <a:xfrm flipV="1">
              <a:off x="1974850" y="19050"/>
              <a:ext cx="0" cy="282211"/>
            </a:xfrm>
            <a:prstGeom prst="straightConnector1">
              <a:avLst/>
            </a:prstGeom>
            <a:ln w="190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2E27DA1-47E2-46C5-A37B-4C60A55834E8}"/>
                </a:ext>
              </a:extLst>
            </p:cNvPr>
            <p:cNvCxnSpPr/>
            <p:nvPr/>
          </p:nvCxnSpPr>
          <p:spPr>
            <a:xfrm flipV="1">
              <a:off x="4946650" y="19064"/>
              <a:ext cx="0" cy="209331"/>
            </a:xfrm>
            <a:prstGeom prst="straightConnector1">
              <a:avLst/>
            </a:prstGeom>
            <a:ln w="1905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0" name="Text Box 2">
              <a:extLst>
                <a:ext uri="{FF2B5EF4-FFF2-40B4-BE49-F238E27FC236}">
                  <a16:creationId xmlns:a16="http://schemas.microsoft.com/office/drawing/2014/main" id="{4FAE3B22-FBBE-4F74-A8EC-E623F890B54A}"/>
                </a:ext>
              </a:extLst>
            </p:cNvPr>
            <p:cNvSpPr txBox="1">
              <a:spLocks noChangeArrowheads="1"/>
            </p:cNvSpPr>
            <p:nvPr/>
          </p:nvSpPr>
          <p:spPr bwMode="auto">
            <a:xfrm>
              <a:off x="6225249" y="518404"/>
              <a:ext cx="1250309" cy="4368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800"/>
                </a:lnSpc>
              </a:pP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2018 - 2-dose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HBV vaccine </a:t>
              </a: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endParaRPr lang="en-US" sz="2200" b="1" dirty="0">
                <a:latin typeface="Arial Narrow" panose="020B060602020203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Narrow" panose="020B0606020202030204" pitchFamily="34" charset="0"/>
                  <a:ea typeface="Calibri" panose="020F0502020204030204" pitchFamily="34" charset="0"/>
                  <a:cs typeface="Times New Roman" panose="02020603050405020304" pitchFamily="18" charset="0"/>
                </a:rPr>
                <a:t>approved </a:t>
              </a:r>
              <a:endParaRPr lang="en-US" sz="2200" b="1" dirty="0">
                <a:latin typeface="Arial" panose="020B0604020202020204" pitchFamily="34" charset="0"/>
                <a:ea typeface="Calibri" panose="020F0502020204030204" pitchFamily="34" charset="0"/>
                <a:cs typeface="Times New Roman" panose="02020603050405020304" pitchFamily="18" charset="0"/>
              </a:endParaRPr>
            </a:p>
            <a:p>
              <a:pPr>
                <a:lnSpc>
                  <a:spcPts val="800"/>
                </a:lnSpc>
              </a:pPr>
              <a:r>
                <a:rPr lang="en-US" sz="2200" b="1" dirty="0">
                  <a:latin typeface="Arial" panose="020B0604020202020204" pitchFamily="34" charset="0"/>
                  <a:ea typeface="Calibri" panose="020F0502020204030204" pitchFamily="34" charset="0"/>
                  <a:cs typeface="Times New Roman" panose="02020603050405020304" pitchFamily="18" charset="0"/>
                </a:rPr>
                <a:t> </a:t>
              </a:r>
            </a:p>
          </p:txBody>
        </p:sp>
        <p:cxnSp>
          <p:nvCxnSpPr>
            <p:cNvPr id="31" name="Straight Arrow Connector 30">
              <a:extLst>
                <a:ext uri="{FF2B5EF4-FFF2-40B4-BE49-F238E27FC236}">
                  <a16:creationId xmlns:a16="http://schemas.microsoft.com/office/drawing/2014/main" id="{498F388F-3591-406A-AF38-3B2EDD545C05}"/>
                </a:ext>
              </a:extLst>
            </p:cNvPr>
            <p:cNvCxnSpPr>
              <a:cxnSpLocks/>
            </p:cNvCxnSpPr>
            <p:nvPr/>
          </p:nvCxnSpPr>
          <p:spPr>
            <a:xfrm flipV="1">
              <a:off x="2882900" y="19053"/>
              <a:ext cx="0" cy="525115"/>
            </a:xfrm>
            <a:prstGeom prst="straightConnector1">
              <a:avLst/>
            </a:prstGeom>
            <a:ln w="190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6C324C-6BA2-4D1F-9DB5-9DB24F3F9BB5}"/>
                </a:ext>
              </a:extLst>
            </p:cNvPr>
            <p:cNvCxnSpPr>
              <a:cxnSpLocks/>
            </p:cNvCxnSpPr>
            <p:nvPr/>
          </p:nvCxnSpPr>
          <p:spPr>
            <a:xfrm flipV="1">
              <a:off x="1122325" y="19334"/>
              <a:ext cx="20228" cy="552323"/>
            </a:xfrm>
            <a:prstGeom prst="straightConnector1">
              <a:avLst/>
            </a:prstGeom>
            <a:ln w="190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169FC56-F59A-4AF6-95E8-4BD892FC5C3B}"/>
                </a:ext>
              </a:extLst>
            </p:cNvPr>
            <p:cNvCxnSpPr/>
            <p:nvPr/>
          </p:nvCxnSpPr>
          <p:spPr>
            <a:xfrm flipV="1">
              <a:off x="317500" y="12700"/>
              <a:ext cx="0" cy="243840"/>
            </a:xfrm>
            <a:prstGeom prst="straightConnector1">
              <a:avLst/>
            </a:prstGeom>
            <a:ln w="190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AD871D0-2F34-4144-99F0-209AC3082DDD}"/>
                </a:ext>
              </a:extLst>
            </p:cNvPr>
            <p:cNvCxnSpPr>
              <a:cxnSpLocks/>
            </p:cNvCxnSpPr>
            <p:nvPr/>
          </p:nvCxnSpPr>
          <p:spPr>
            <a:xfrm flipV="1">
              <a:off x="6889750" y="12"/>
              <a:ext cx="0" cy="514633"/>
            </a:xfrm>
            <a:prstGeom prst="straightConnector1">
              <a:avLst/>
            </a:prstGeom>
            <a:ln w="19050">
              <a:solidFill>
                <a:srgbClr val="C00000"/>
              </a:solidFill>
              <a:tailEnd type="stealth"/>
            </a:ln>
          </p:spPr>
          <p:style>
            <a:lnRef idx="1">
              <a:schemeClr val="accent1"/>
            </a:lnRef>
            <a:fillRef idx="0">
              <a:schemeClr val="accent1"/>
            </a:fillRef>
            <a:effectRef idx="0">
              <a:schemeClr val="accent1"/>
            </a:effectRef>
            <a:fontRef idx="minor">
              <a:schemeClr val="tx1"/>
            </a:fontRef>
          </p:style>
        </p:cxnSp>
      </p:grpSp>
      <p:sp>
        <p:nvSpPr>
          <p:cNvPr id="35" name="Rectangle 44">
            <a:extLst>
              <a:ext uri="{FF2B5EF4-FFF2-40B4-BE49-F238E27FC236}">
                <a16:creationId xmlns:a16="http://schemas.microsoft.com/office/drawing/2014/main" id="{FA063C7B-4474-4213-BECD-7EC1DF425B31}"/>
              </a:ext>
            </a:extLst>
          </p:cNvPr>
          <p:cNvSpPr>
            <a:spLocks noChangeArrowheads="1"/>
          </p:cNvSpPr>
          <p:nvPr/>
        </p:nvSpPr>
        <p:spPr bwMode="auto">
          <a:xfrm>
            <a:off x="1383527" y="3050365"/>
            <a:ext cx="21672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11" eaLnBrk="0" fontAlgn="base" hangingPunct="0">
              <a:spcBef>
                <a:spcPct val="0"/>
              </a:spcBef>
              <a:spcAft>
                <a:spcPct val="0"/>
              </a:spcAft>
            </a:pPr>
            <a:r>
              <a:rPr lang="en-US" altLang="en-US" sz="1100" b="1">
                <a:latin typeface="Arial Narrow" panose="020B0606020202030204" pitchFamily="34" charset="0"/>
                <a:ea typeface="Calibri" panose="020F0502020204030204" pitchFamily="34" charset="0"/>
                <a:cs typeface="Arial" panose="020B0604020202020204" pitchFamily="34" charset="0"/>
              </a:rPr>
              <a:t> </a:t>
            </a:r>
            <a:endParaRPr lang="en-US" altLang="en-US" sz="800" b="1"/>
          </a:p>
          <a:p>
            <a:pPr defTabSz="914411" eaLnBrk="0" fontAlgn="base" hangingPunct="0">
              <a:spcBef>
                <a:spcPct val="0"/>
              </a:spcBef>
              <a:spcAft>
                <a:spcPct val="0"/>
              </a:spcAft>
            </a:pPr>
            <a:endParaRPr lang="en-US" altLang="en-US" b="1">
              <a:latin typeface="Arial" panose="020B0604020202020204" pitchFamily="34" charset="0"/>
            </a:endParaRPr>
          </a:p>
        </p:txBody>
      </p:sp>
      <p:sp>
        <p:nvSpPr>
          <p:cNvPr id="2" name="TextBox 1">
            <a:extLst>
              <a:ext uri="{FF2B5EF4-FFF2-40B4-BE49-F238E27FC236}">
                <a16:creationId xmlns:a16="http://schemas.microsoft.com/office/drawing/2014/main" id="{6052E06B-9E7B-46B2-90CC-F37F61E24D85}"/>
              </a:ext>
            </a:extLst>
          </p:cNvPr>
          <p:cNvSpPr txBox="1"/>
          <p:nvPr/>
        </p:nvSpPr>
        <p:spPr>
          <a:xfrm>
            <a:off x="3409035" y="744268"/>
            <a:ext cx="5219272" cy="954107"/>
          </a:xfrm>
          <a:prstGeom prst="rect">
            <a:avLst/>
          </a:prstGeom>
          <a:noFill/>
        </p:spPr>
        <p:txBody>
          <a:bodyPr wrap="square" rtlCol="0">
            <a:spAutoFit/>
          </a:bodyPr>
          <a:lstStyle/>
          <a:p>
            <a:pPr algn="ctr"/>
            <a:r>
              <a:rPr lang="en-US" sz="2800" b="1" dirty="0"/>
              <a:t>Discovery of Hepatitis B Virus </a:t>
            </a:r>
          </a:p>
          <a:p>
            <a:pPr algn="ctr"/>
            <a:r>
              <a:rPr lang="en-US" sz="2800" b="1" dirty="0"/>
              <a:t>and Development of HBV Vaccine</a:t>
            </a:r>
          </a:p>
        </p:txBody>
      </p:sp>
    </p:spTree>
    <p:extLst>
      <p:ext uri="{BB962C8B-B14F-4D97-AF65-F5344CB8AC3E}">
        <p14:creationId xmlns:p14="http://schemas.microsoft.com/office/powerpoint/2010/main" val="3217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FA7A9-6A1B-4987-B4AC-31F6CBD7C32E}"/>
              </a:ext>
            </a:extLst>
          </p:cNvPr>
          <p:cNvPicPr>
            <a:picLocks noChangeAspect="1"/>
          </p:cNvPicPr>
          <p:nvPr/>
        </p:nvPicPr>
        <p:blipFill>
          <a:blip r:embed="rId2"/>
          <a:stretch>
            <a:fillRect/>
          </a:stretch>
        </p:blipFill>
        <p:spPr>
          <a:xfrm>
            <a:off x="4185054" y="162560"/>
            <a:ext cx="2635393" cy="6532879"/>
          </a:xfrm>
          <a:prstGeom prst="rect">
            <a:avLst/>
          </a:prstGeom>
        </p:spPr>
      </p:pic>
      <p:pic>
        <p:nvPicPr>
          <p:cNvPr id="5" name="Picture 4">
            <a:extLst>
              <a:ext uri="{FF2B5EF4-FFF2-40B4-BE49-F238E27FC236}">
                <a16:creationId xmlns:a16="http://schemas.microsoft.com/office/drawing/2014/main" id="{D729E9DE-FAE0-4EA1-AB82-169F7F6C33D7}"/>
              </a:ext>
            </a:extLst>
          </p:cNvPr>
          <p:cNvPicPr>
            <a:picLocks noChangeAspect="1"/>
          </p:cNvPicPr>
          <p:nvPr/>
        </p:nvPicPr>
        <p:blipFill>
          <a:blip r:embed="rId3"/>
          <a:stretch>
            <a:fillRect/>
          </a:stretch>
        </p:blipFill>
        <p:spPr>
          <a:xfrm>
            <a:off x="7708997" y="234480"/>
            <a:ext cx="2781668" cy="6532880"/>
          </a:xfrm>
          <a:prstGeom prst="rect">
            <a:avLst/>
          </a:prstGeom>
        </p:spPr>
      </p:pic>
      <p:sp>
        <p:nvSpPr>
          <p:cNvPr id="6" name="TextBox 5">
            <a:extLst>
              <a:ext uri="{FF2B5EF4-FFF2-40B4-BE49-F238E27FC236}">
                <a16:creationId xmlns:a16="http://schemas.microsoft.com/office/drawing/2014/main" id="{82FBF0BE-324B-42E2-9B45-CBCEB068F97F}"/>
              </a:ext>
            </a:extLst>
          </p:cNvPr>
          <p:cNvSpPr txBox="1"/>
          <p:nvPr/>
        </p:nvSpPr>
        <p:spPr>
          <a:xfrm flipH="1">
            <a:off x="989556" y="386765"/>
            <a:ext cx="2390267" cy="2246769"/>
          </a:xfrm>
          <a:prstGeom prst="rect">
            <a:avLst/>
          </a:prstGeom>
          <a:noFill/>
        </p:spPr>
        <p:txBody>
          <a:bodyPr wrap="square" rtlCol="0">
            <a:spAutoFit/>
          </a:bodyPr>
          <a:lstStyle/>
          <a:p>
            <a:pPr algn="ctr"/>
            <a:r>
              <a:rPr lang="en-US" sz="2800" b="1" dirty="0"/>
              <a:t>Advocacy Against </a:t>
            </a:r>
          </a:p>
          <a:p>
            <a:pPr algn="ctr"/>
            <a:r>
              <a:rPr lang="en-US" sz="2800" b="1" dirty="0"/>
              <a:t>HBV Institutional Discrimination </a:t>
            </a:r>
          </a:p>
        </p:txBody>
      </p:sp>
    </p:spTree>
    <p:extLst>
      <p:ext uri="{BB962C8B-B14F-4D97-AF65-F5344CB8AC3E}">
        <p14:creationId xmlns:p14="http://schemas.microsoft.com/office/powerpoint/2010/main" val="127197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a16="http://schemas.microsoft.com/office/drawing/2014/main" id="{E7525D46-B419-4596-9EAB-264226B79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34" y="2100274"/>
            <a:ext cx="6062172" cy="442753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
            <a:extLst>
              <a:ext uri="{FF2B5EF4-FFF2-40B4-BE49-F238E27FC236}">
                <a16:creationId xmlns:a16="http://schemas.microsoft.com/office/drawing/2014/main" id="{3C858C48-3C55-4CBD-B99A-256ED51AF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296" y="695622"/>
            <a:ext cx="3559308" cy="5668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0BE89BB0-0CCC-4915-B67E-B7FD194B18C2}"/>
              </a:ext>
            </a:extLst>
          </p:cNvPr>
          <p:cNvSpPr txBox="1">
            <a:spLocks noChangeArrowheads="1"/>
          </p:cNvSpPr>
          <p:nvPr/>
        </p:nvSpPr>
        <p:spPr bwMode="auto">
          <a:xfrm>
            <a:off x="8886825" y="222193"/>
            <a:ext cx="1390650" cy="316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Seattle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01C4B37-B436-4789-BBF3-5D6AA12FAB36}"/>
              </a:ext>
            </a:extLst>
          </p:cNvPr>
          <p:cNvSpPr>
            <a:spLocks noChangeArrowheads="1"/>
          </p:cNvSpPr>
          <p:nvPr/>
        </p:nvSpPr>
        <p:spPr bwMode="auto">
          <a:xfrm>
            <a:off x="568960" y="185703"/>
            <a:ext cx="576072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3221F"/>
                </a:solidFill>
                <a:effectLst/>
                <a:latin typeface="Arial Nova Cond" panose="020B0506020202020204" pitchFamily="34" charset="0"/>
                <a:ea typeface="Calibri" panose="020F0502020204030204" pitchFamily="34" charset="0"/>
                <a:cs typeface="Arial" panose="020B0604020202020204" pitchFamily="34" charset="0"/>
              </a:rPr>
              <a:t>In 2000, 15.4% of King County residents were born in another country.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23221F"/>
              </a:solidFill>
              <a:latin typeface="Arial Nova Cond" panose="020B0506020202020204" pitchFamily="34" charset="0"/>
              <a:ea typeface="Calibri" panose="020F0502020204030204" pitchFamily="34" charset="0"/>
              <a:cs typeface="Arial" panose="020B0604020202020204" pitchFamily="34" charset="0"/>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A85D14"/>
                </a:solidFill>
                <a:latin typeface="Arial Nova Cond" panose="020B0506020202020204" pitchFamily="34" charset="0"/>
                <a:ea typeface="Calibri" panose="020F0502020204030204" pitchFamily="34" charset="0"/>
                <a:cs typeface="Arial" panose="020B0604020202020204" pitchFamily="34" charset="0"/>
                <a:hlinkClick r:id="rId4"/>
              </a:rPr>
              <a:t>By</a:t>
            </a:r>
            <a:r>
              <a:rPr kumimoji="0" lang="en-US" altLang="en-US" b="0" i="0" u="none" strike="noStrike" cap="none" normalizeH="0" baseline="0" dirty="0">
                <a:ln>
                  <a:noFill/>
                </a:ln>
                <a:solidFill>
                  <a:srgbClr val="A85D14"/>
                </a:solidFill>
                <a:effectLst/>
                <a:latin typeface="Arial Nova Cond" panose="020B0506020202020204" pitchFamily="34" charset="0"/>
                <a:ea typeface="Calibri" panose="020F0502020204030204" pitchFamily="34" charset="0"/>
                <a:cs typeface="Arial" panose="020B0604020202020204" pitchFamily="34" charset="0"/>
                <a:hlinkClick r:id="rId4"/>
              </a:rPr>
              <a:t> 2017, this %age had grown to 23.6%</a:t>
            </a:r>
            <a:r>
              <a:rPr kumimoji="0" lang="en-US" altLang="en-US" b="0" i="0" u="none" strike="noStrike" cap="none" normalizeH="0" baseline="0" dirty="0">
                <a:ln>
                  <a:noFill/>
                </a:ln>
                <a:solidFill>
                  <a:srgbClr val="23221F"/>
                </a:solidFill>
                <a:effectLst/>
                <a:latin typeface="Arial Nova Cond" panose="020B0506020202020204" pitchFamily="34" charset="0"/>
                <a:ea typeface="Calibri" panose="020F0502020204030204" pitchFamily="34" charset="0"/>
                <a:cs typeface="Arial" panose="020B0604020202020204" pitchFamily="34" charset="0"/>
              </a:rPr>
              <a:t>. Between 2000 and 2017, King County's total population increased by around 451,000 residents. </a:t>
            </a:r>
            <a:endParaRPr kumimoji="0" lang="en-US" altLang="en-US" b="0" i="0" u="none" strike="noStrike" cap="none" normalizeH="0" baseline="0" dirty="0">
              <a:ln>
                <a:noFill/>
              </a:ln>
              <a:solidFill>
                <a:schemeClr val="tx1"/>
              </a:solidFill>
              <a:effectLst/>
              <a:latin typeface="Arial Nova Cond" panose="020B0506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269C5995-256F-4E20-8873-F8EA79E0656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8E5D470D-ADDB-4714-ADE2-3A7A7FE6563C}"/>
              </a:ext>
            </a:extLst>
          </p:cNvPr>
          <p:cNvSpPr>
            <a:spLocks noChangeArrowheads="1"/>
          </p:cNvSpPr>
          <p:nvPr/>
        </p:nvSpPr>
        <p:spPr bwMode="auto">
          <a:xfrm>
            <a:off x="0" y="3467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6826F8E4-E7BC-4612-BBF5-2CE38C7B158E}"/>
              </a:ext>
            </a:extLst>
          </p:cNvPr>
          <p:cNvSpPr>
            <a:spLocks noChangeArrowheads="1"/>
          </p:cNvSpPr>
          <p:nvPr/>
        </p:nvSpPr>
        <p:spPr bwMode="auto">
          <a:xfrm>
            <a:off x="0" y="6521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196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17CD-FAB3-4506-AD94-281F78005C9D}"/>
              </a:ext>
            </a:extLst>
          </p:cNvPr>
          <p:cNvSpPr>
            <a:spLocks noGrp="1"/>
          </p:cNvSpPr>
          <p:nvPr>
            <p:ph type="title"/>
          </p:nvPr>
        </p:nvSpPr>
        <p:spPr>
          <a:xfrm>
            <a:off x="536010" y="367098"/>
            <a:ext cx="11119979" cy="2893627"/>
          </a:xfrm>
        </p:spPr>
        <p:txBody>
          <a:bodyPr>
            <a:normAutofit fontScale="90000"/>
          </a:bodyPr>
          <a:lstStyle/>
          <a:p>
            <a:pPr lvl="0" defTabSz="914400" eaLnBrk="0" fontAlgn="base" hangingPunct="0">
              <a:lnSpc>
                <a:spcPct val="100000"/>
              </a:lnSpc>
              <a:spcAft>
                <a:spcPct val="0"/>
              </a:spcAft>
            </a:pPr>
            <a:r>
              <a:rPr lang="en-US" altLang="en-US" sz="2700" b="1" dirty="0">
                <a:solidFill>
                  <a:srgbClr val="23221F"/>
                </a:solidFill>
                <a:latin typeface="Arial Nova Cond" panose="020B0506020202020204" pitchFamily="34" charset="0"/>
                <a:ea typeface="Times New Roman" panose="02020603050405020304" pitchFamily="18" charset="0"/>
              </a:rPr>
              <a:t>Origins of foreign-born residents differ between King County and the United States.</a:t>
            </a:r>
            <a:r>
              <a:rPr lang="en-US" altLang="en-US" sz="2700" dirty="0">
                <a:solidFill>
                  <a:srgbClr val="23221F"/>
                </a:solidFill>
                <a:latin typeface="Arial Nova Cond" panose="020B0506020202020204" pitchFamily="34" charset="0"/>
                <a:ea typeface="Times New Roman" panose="02020603050405020304" pitchFamily="18" charset="0"/>
              </a:rPr>
              <a:t> Greater than </a:t>
            </a:r>
            <a:r>
              <a:rPr lang="en-US" altLang="en-US" sz="2700" dirty="0">
                <a:solidFill>
                  <a:srgbClr val="23221F"/>
                </a:solidFill>
                <a:latin typeface="Arial Nova Cond" panose="020B0506020202020204" pitchFamily="34" charset="0"/>
                <a:ea typeface="Times New Roman" panose="02020603050405020304" pitchFamily="18" charset="0"/>
                <a:hlinkClick r:id="rId2"/>
              </a:rPr>
              <a:t>half of the foreign-born residents of King County</a:t>
            </a:r>
            <a:r>
              <a:rPr lang="en-US" altLang="en-US" sz="2700" dirty="0">
                <a:solidFill>
                  <a:srgbClr val="23221F"/>
                </a:solidFill>
                <a:latin typeface="Arial Nova Cond" panose="020B0506020202020204" pitchFamily="34" charset="0"/>
                <a:ea typeface="Times New Roman" panose="02020603050405020304" pitchFamily="18" charset="0"/>
              </a:rPr>
              <a:t> hail from Asia and one-fifth from the Americas, while for the United States as a whole, </a:t>
            </a:r>
            <a:r>
              <a:rPr lang="en-US" altLang="en-US" sz="2700" dirty="0">
                <a:solidFill>
                  <a:srgbClr val="23221F"/>
                </a:solidFill>
                <a:latin typeface="Arial Nova Cond" panose="020B0506020202020204" pitchFamily="34" charset="0"/>
                <a:ea typeface="Times New Roman" panose="02020603050405020304" pitchFamily="18" charset="0"/>
                <a:hlinkClick r:id="rId3"/>
              </a:rPr>
              <a:t>52.2% of foreign-born residents are from the Americas</a:t>
            </a:r>
            <a:r>
              <a:rPr lang="en-US" altLang="en-US" sz="2700" dirty="0">
                <a:solidFill>
                  <a:srgbClr val="23221F"/>
                </a:solidFill>
                <a:latin typeface="Arial Nova Cond" panose="020B0506020202020204" pitchFamily="34" charset="0"/>
                <a:ea typeface="Times New Roman" panose="02020603050405020304" pitchFamily="18" charset="0"/>
              </a:rPr>
              <a:t> and 31% from Asia. </a:t>
            </a:r>
            <a:br>
              <a:rPr lang="en-US" altLang="en-US" sz="2700" dirty="0">
                <a:solidFill>
                  <a:srgbClr val="23221F"/>
                </a:solidFill>
                <a:latin typeface="Arial Nova Cond" panose="020B0506020202020204" pitchFamily="34" charset="0"/>
                <a:ea typeface="Times New Roman" panose="02020603050405020304" pitchFamily="18" charset="0"/>
              </a:rPr>
            </a:br>
            <a:br>
              <a:rPr kumimoji="0" lang="en-US" altLang="en-US" sz="1800" b="0" i="0" u="none" strike="noStrike" cap="none" normalizeH="0" baseline="0" dirty="0">
                <a:ln>
                  <a:noFill/>
                </a:ln>
                <a:solidFill>
                  <a:schemeClr val="tx1"/>
                </a:solidFill>
                <a:effectLst/>
                <a:latin typeface="Arial Nova Cond" panose="020B0506020202020204" pitchFamily="34" charset="0"/>
                <a:ea typeface="Times New Roman" panose="02020603050405020304" pitchFamily="18" charset="0"/>
              </a:rPr>
            </a:br>
            <a:r>
              <a:rPr lang="en-US" altLang="en-US" sz="2700" dirty="0">
                <a:solidFill>
                  <a:srgbClr val="23221F"/>
                </a:solidFill>
                <a:latin typeface="Arial Nova Cond" panose="020B0506020202020204" pitchFamily="34" charset="0"/>
                <a:ea typeface="Times New Roman" panose="02020603050405020304" pitchFamily="18" charset="0"/>
              </a:rPr>
              <a:t>In King County, the most common countries of origin are Taiwan and China, including Hong Kong, (71,342), India (62,021), and Mexico (57,840 residents). </a:t>
            </a:r>
            <a:br>
              <a:rPr kumimoji="0" lang="en-US" altLang="en-US" sz="4000" b="0" i="0" u="none" strike="noStrike" cap="none" normalizeH="0" baseline="0" dirty="0">
                <a:ln>
                  <a:noFill/>
                </a:ln>
                <a:solidFill>
                  <a:schemeClr val="tx1"/>
                </a:solidFill>
                <a:effectLst/>
                <a:ea typeface="Times New Roman" panose="02020603050405020304" pitchFamily="18" charset="0"/>
              </a:rPr>
            </a:br>
            <a:endParaRPr lang="en-US" dirty="0"/>
          </a:p>
        </p:txBody>
      </p:sp>
      <p:pic>
        <p:nvPicPr>
          <p:cNvPr id="4098" name="Picture 1">
            <a:extLst>
              <a:ext uri="{FF2B5EF4-FFF2-40B4-BE49-F238E27FC236}">
                <a16:creationId xmlns:a16="http://schemas.microsoft.com/office/drawing/2014/main" id="{5386343E-1A95-4F05-B5C5-64730487B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806" y="2992724"/>
            <a:ext cx="4214603" cy="364459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
            <a:extLst>
              <a:ext uri="{FF2B5EF4-FFF2-40B4-BE49-F238E27FC236}">
                <a16:creationId xmlns:a16="http://schemas.microsoft.com/office/drawing/2014/main" id="{F1A5E2F6-2287-455A-9F24-5522FBA37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593" y="2992724"/>
            <a:ext cx="4022776" cy="3642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C796B9-940D-44C0-B431-5C4BA9DF6D45}"/>
              </a:ext>
            </a:extLst>
          </p:cNvPr>
          <p:cNvSpPr>
            <a:spLocks noChangeArrowheads="1"/>
          </p:cNvSpPr>
          <p:nvPr/>
        </p:nvSpPr>
        <p:spPr bwMode="auto">
          <a:xfrm>
            <a:off x="1475760" y="90100"/>
            <a:ext cx="617477"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810ADC52-A532-467C-A282-02043245C01B}"/>
              </a:ext>
            </a:extLst>
          </p:cNvPr>
          <p:cNvSpPr>
            <a:spLocks noChangeArrowheads="1"/>
          </p:cNvSpPr>
          <p:nvPr/>
        </p:nvSpPr>
        <p:spPr bwMode="auto">
          <a:xfrm>
            <a:off x="1191340" y="3260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582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TotalTime>
  <Words>704</Words>
  <Application>Microsoft Office PowerPoint</Application>
  <PresentationFormat>Widescreen</PresentationFormat>
  <Paragraphs>274</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Aldhabi</vt:lpstr>
      <vt:lpstr>Arial</vt:lpstr>
      <vt:lpstr>Arial Narrow</vt:lpstr>
      <vt:lpstr>Arial Nova Cond</vt:lpstr>
      <vt:lpstr>Calibri</vt:lpstr>
      <vt:lpstr>Calibri Light</vt:lpstr>
      <vt:lpstr>Symbol</vt:lpstr>
      <vt:lpstr>Times New Roman</vt:lpstr>
      <vt:lpstr>Office Theme</vt:lpstr>
      <vt:lpstr>  ELIMINATE  CHRONIC HEPATITIS B IN WASHINGTON STATE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Origins of foreign-born residents differ between King County and the United States. Greater than half of the foreign-born residents of King County hail from Asia and one-fifth from the Americas, while for the United States as a whole, 52.2% of foreign-born residents are from the Americas and 31% from Asia.   In King County, the most common countries of origin are Taiwan and China, including Hong Kong, (71,342), India (62,021), and Mexico (57,840 residents).  </vt:lpstr>
      <vt:lpstr>Increasing Burden of Imported Chronic Hepatitis B in the U.S., 1974–2008                    (www.ncbi.nlm.nih.gov/pmc/articles/PMC3233539)  The estimated incidence of new, domestically acquired cases of chronic hepatitis B declined from approximately 10 cases per100,000 population in 1991 to the current rate of 1.2 cases per 100,000 (CDC, unpublished data). Today over 80% of the world's population lives in countries of intermediate (2%–7%) or high (≥8%) prevalence.  </vt:lpstr>
      <vt:lpstr>PowerPoint Presentation</vt:lpstr>
      <vt:lpstr>For HBV Vaccine Information and translations in the following languages,  go to www.immunize.org/vis/vis_hepatitis_b.asp  NOTE:  You are encouraged to distribute the up-to-date English-language Vaccine  Information Statement at the same time as the translation.</vt:lpstr>
      <vt:lpstr>PowerPoint Presentation</vt:lpstr>
      <vt:lpstr>PowerPoint Presentation</vt:lpstr>
      <vt:lpstr>BASIC FACTS &amp; DATA HBV and HCV in WA  Dec 2000 through Dec 2011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Shiroma</dc:creator>
  <cp:lastModifiedBy>Nadine Shiroma</cp:lastModifiedBy>
  <cp:revision>52</cp:revision>
  <cp:lastPrinted>2019-01-11T08:42:52Z</cp:lastPrinted>
  <dcterms:created xsi:type="dcterms:W3CDTF">2019-01-10T21:22:31Z</dcterms:created>
  <dcterms:modified xsi:type="dcterms:W3CDTF">2019-01-17T19:02:28Z</dcterms:modified>
</cp:coreProperties>
</file>