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7"/>
  </p:notesMasterIdLst>
  <p:sldIdLst>
    <p:sldId id="316" r:id="rId5"/>
    <p:sldId id="320" r:id="rId6"/>
    <p:sldId id="315" r:id="rId7"/>
    <p:sldId id="319" r:id="rId8"/>
    <p:sldId id="305" r:id="rId9"/>
    <p:sldId id="325" r:id="rId10"/>
    <p:sldId id="300" r:id="rId11"/>
    <p:sldId id="302" r:id="rId12"/>
    <p:sldId id="301" r:id="rId13"/>
    <p:sldId id="318" r:id="rId14"/>
    <p:sldId id="289" r:id="rId15"/>
    <p:sldId id="314" r:id="rId16"/>
    <p:sldId id="309" r:id="rId17"/>
    <p:sldId id="297" r:id="rId18"/>
    <p:sldId id="298" r:id="rId19"/>
    <p:sldId id="326" r:id="rId20"/>
    <p:sldId id="311" r:id="rId21"/>
    <p:sldId id="327" r:id="rId22"/>
    <p:sldId id="321" r:id="rId23"/>
    <p:sldId id="322" r:id="rId24"/>
    <p:sldId id="299" r:id="rId25"/>
    <p:sldId id="317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Meldazy" initials="SM" lastIdx="1" clrIdx="0">
    <p:extLst>
      <p:ext uri="{19B8F6BF-5375-455C-9EA6-DF929625EA0E}">
        <p15:presenceInfo xmlns:p15="http://schemas.microsoft.com/office/powerpoint/2012/main" userId="9ccb872e2832ae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38F"/>
    <a:srgbClr val="627783"/>
    <a:srgbClr val="178D60"/>
    <a:srgbClr val="00B050"/>
    <a:srgbClr val="445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1" autoAdjust="0"/>
    <p:restoredTop sz="90721" autoAdjust="0"/>
  </p:normalViewPr>
  <p:slideViewPr>
    <p:cSldViewPr snapToGrid="0">
      <p:cViewPr varScale="1">
        <p:scale>
          <a:sx n="101" d="100"/>
          <a:sy n="101" d="100"/>
        </p:scale>
        <p:origin x="1812" y="102"/>
      </p:cViewPr>
      <p:guideLst/>
    </p:cSldViewPr>
  </p:slideViewPr>
  <p:outlineViewPr>
    <p:cViewPr>
      <p:scale>
        <a:sx n="33" d="100"/>
        <a:sy n="33" d="100"/>
      </p:scale>
      <p:origin x="0" y="-15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2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24748-9BD7-4B53-B961-37B1A3374734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61170-C5C9-408D-8CF6-D543F28817F4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/>
            <a:t>Hard to locate</a:t>
          </a:r>
        </a:p>
      </dgm:t>
    </dgm:pt>
    <dgm:pt modelId="{FA41422A-362E-4CB9-B721-6396333A9D44}" type="parTrans" cxnId="{67A1F601-18BB-4A7D-A6BF-AF65089493D2}">
      <dgm:prSet/>
      <dgm:spPr/>
      <dgm:t>
        <a:bodyPr/>
        <a:lstStyle/>
        <a:p>
          <a:endParaRPr lang="en-US"/>
        </a:p>
      </dgm:t>
    </dgm:pt>
    <dgm:pt modelId="{4F4F9A86-38B2-4899-9678-94792EF4DAA6}" type="sibTrans" cxnId="{67A1F601-18BB-4A7D-A6BF-AF65089493D2}">
      <dgm:prSet/>
      <dgm:spPr/>
      <dgm:t>
        <a:bodyPr/>
        <a:lstStyle/>
        <a:p>
          <a:endParaRPr lang="en-US"/>
        </a:p>
      </dgm:t>
    </dgm:pt>
    <dgm:pt modelId="{240BD904-5993-4194-B105-29A0EF2C7EF1}">
      <dgm:prSet phldrT="[Text]"/>
      <dgm:spPr>
        <a:solidFill>
          <a:srgbClr val="178D60">
            <a:alpha val="50000"/>
          </a:srgbClr>
        </a:solidFill>
      </dgm:spPr>
      <dgm:t>
        <a:bodyPr/>
        <a:lstStyle/>
        <a:p>
          <a:r>
            <a:rPr lang="en-US" dirty="0"/>
            <a:t>Hard to contact</a:t>
          </a:r>
        </a:p>
      </dgm:t>
    </dgm:pt>
    <dgm:pt modelId="{354DD133-2F28-43B1-8C6A-04ED8B47DDB8}" type="parTrans" cxnId="{05DAF37F-4729-47EA-A200-74DA0F5772FC}">
      <dgm:prSet/>
      <dgm:spPr/>
      <dgm:t>
        <a:bodyPr/>
        <a:lstStyle/>
        <a:p>
          <a:endParaRPr lang="en-US"/>
        </a:p>
      </dgm:t>
    </dgm:pt>
    <dgm:pt modelId="{8C25F71B-7C89-4FC5-AA18-1A5EFE7F6D81}" type="sibTrans" cxnId="{05DAF37F-4729-47EA-A200-74DA0F5772FC}">
      <dgm:prSet/>
      <dgm:spPr/>
      <dgm:t>
        <a:bodyPr/>
        <a:lstStyle/>
        <a:p>
          <a:endParaRPr lang="en-US"/>
        </a:p>
      </dgm:t>
    </dgm:pt>
    <dgm:pt modelId="{E246DA84-FBC8-4B28-9949-8072B58972BD}">
      <dgm:prSet phldrT="[Text]"/>
      <dgm:spPr>
        <a:solidFill>
          <a:srgbClr val="178D60">
            <a:alpha val="50000"/>
          </a:srgbClr>
        </a:solidFill>
      </dgm:spPr>
      <dgm:t>
        <a:bodyPr/>
        <a:lstStyle/>
        <a:p>
          <a:r>
            <a:rPr lang="en-US" dirty="0"/>
            <a:t>Hard to persuade</a:t>
          </a:r>
        </a:p>
      </dgm:t>
    </dgm:pt>
    <dgm:pt modelId="{E0900DD8-E2FA-44A5-8661-D17C606CEA8A}" type="parTrans" cxnId="{FB2F60C1-DBDC-4BBE-89E7-519B1905E634}">
      <dgm:prSet/>
      <dgm:spPr/>
      <dgm:t>
        <a:bodyPr/>
        <a:lstStyle/>
        <a:p>
          <a:endParaRPr lang="en-US"/>
        </a:p>
      </dgm:t>
    </dgm:pt>
    <dgm:pt modelId="{609884ED-C903-48D3-9DA2-74480EE5AF71}" type="sibTrans" cxnId="{FB2F60C1-DBDC-4BBE-89E7-519B1905E634}">
      <dgm:prSet/>
      <dgm:spPr/>
      <dgm:t>
        <a:bodyPr/>
        <a:lstStyle/>
        <a:p>
          <a:endParaRPr lang="en-US"/>
        </a:p>
      </dgm:t>
    </dgm:pt>
    <dgm:pt modelId="{1BF23C65-C780-4828-843E-B632AD3DB3D0}">
      <dgm:prSet phldrT="[Text]"/>
      <dgm:spPr>
        <a:solidFill>
          <a:srgbClr val="178D60">
            <a:alpha val="50000"/>
          </a:srgbClr>
        </a:solidFill>
      </dgm:spPr>
      <dgm:t>
        <a:bodyPr/>
        <a:lstStyle/>
        <a:p>
          <a:r>
            <a:rPr lang="en-US" dirty="0"/>
            <a:t>Hard to interview</a:t>
          </a:r>
        </a:p>
      </dgm:t>
    </dgm:pt>
    <dgm:pt modelId="{0A56881D-509F-4342-BC6A-2CC902C73B50}" type="parTrans" cxnId="{70FADDA2-6103-4926-ABE5-5E13A8C64167}">
      <dgm:prSet/>
      <dgm:spPr/>
      <dgm:t>
        <a:bodyPr/>
        <a:lstStyle/>
        <a:p>
          <a:endParaRPr lang="en-US"/>
        </a:p>
      </dgm:t>
    </dgm:pt>
    <dgm:pt modelId="{D544E8F2-EE4E-414E-8E57-AF63B133FECF}" type="sibTrans" cxnId="{70FADDA2-6103-4926-ABE5-5E13A8C64167}">
      <dgm:prSet/>
      <dgm:spPr/>
      <dgm:t>
        <a:bodyPr/>
        <a:lstStyle/>
        <a:p>
          <a:endParaRPr lang="en-US"/>
        </a:p>
      </dgm:t>
    </dgm:pt>
    <dgm:pt modelId="{6CA3516D-A23C-4793-8A32-D250F34AD6E3}" type="pres">
      <dgm:prSet presAssocID="{E5A24748-9BD7-4B53-B961-37B1A337473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50E84-BB62-446E-8295-66A082D97D39}" type="pres">
      <dgm:prSet presAssocID="{82161170-C5C9-408D-8CF6-D543F28817F4}" presName="circ1" presStyleLbl="vennNode1" presStyleIdx="0" presStyleCnt="4" custScaleX="87992" custScaleY="62778" custLinFactNeighborX="4921" custLinFactNeighborY="10866"/>
      <dgm:spPr/>
      <dgm:t>
        <a:bodyPr/>
        <a:lstStyle/>
        <a:p>
          <a:endParaRPr lang="en-US"/>
        </a:p>
      </dgm:t>
    </dgm:pt>
    <dgm:pt modelId="{3E2AFA7A-4409-4A83-B9E2-B44EC08CACDA}" type="pres">
      <dgm:prSet presAssocID="{82161170-C5C9-408D-8CF6-D543F28817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67CF4-EA70-440C-8864-F56894EE15A3}" type="pres">
      <dgm:prSet presAssocID="{240BD904-5993-4194-B105-29A0EF2C7EF1}" presName="circ2" presStyleLbl="vennNode1" presStyleIdx="1" presStyleCnt="4" custScaleX="90864" custScaleY="60783" custLinFactNeighborX="14493" custLinFactNeighborY="-8578"/>
      <dgm:spPr/>
      <dgm:t>
        <a:bodyPr/>
        <a:lstStyle/>
        <a:p>
          <a:endParaRPr lang="en-US"/>
        </a:p>
      </dgm:t>
    </dgm:pt>
    <dgm:pt modelId="{CBDA53D4-264B-4C9F-91A3-155165927554}" type="pres">
      <dgm:prSet presAssocID="{240BD904-5993-4194-B105-29A0EF2C7E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5C576-3564-4926-845C-C1DA77FEBCF1}" type="pres">
      <dgm:prSet presAssocID="{E246DA84-FBC8-4B28-9949-8072B58972BD}" presName="circ3" presStyleLbl="vennNode1" presStyleIdx="2" presStyleCnt="4" custScaleX="86774" custScaleY="68599" custLinFactNeighborX="4290" custLinFactNeighborY="-29796"/>
      <dgm:spPr/>
      <dgm:t>
        <a:bodyPr/>
        <a:lstStyle/>
        <a:p>
          <a:endParaRPr lang="en-US"/>
        </a:p>
      </dgm:t>
    </dgm:pt>
    <dgm:pt modelId="{D1F1C0CB-196C-460E-AB01-DC1685118AD4}" type="pres">
      <dgm:prSet presAssocID="{E246DA84-FBC8-4B28-9949-8072B58972B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20360-6F63-4E0B-A232-3E550FC0D68E}" type="pres">
      <dgm:prSet presAssocID="{1BF23C65-C780-4828-843E-B632AD3DB3D0}" presName="circ4" presStyleLbl="vennNode1" presStyleIdx="3" presStyleCnt="4" custScaleX="87125" custScaleY="65675" custLinFactNeighborX="4695" custLinFactNeighborY="-9225"/>
      <dgm:spPr/>
      <dgm:t>
        <a:bodyPr/>
        <a:lstStyle/>
        <a:p>
          <a:endParaRPr lang="en-US"/>
        </a:p>
      </dgm:t>
    </dgm:pt>
    <dgm:pt modelId="{A1105D3B-AA3E-453D-AA24-8ADEFB4A56AF}" type="pres">
      <dgm:prSet presAssocID="{1BF23C65-C780-4828-843E-B632AD3DB3D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0E0B7-E105-4811-A3E0-55017EA1AB8C}" type="presOf" srcId="{1BF23C65-C780-4828-843E-B632AD3DB3D0}" destId="{A1105D3B-AA3E-453D-AA24-8ADEFB4A56AF}" srcOrd="1" destOrd="0" presId="urn:microsoft.com/office/officeart/2005/8/layout/venn1"/>
    <dgm:cxn modelId="{481EDB80-B912-4B13-8310-06AC8176291F}" type="presOf" srcId="{1BF23C65-C780-4828-843E-B632AD3DB3D0}" destId="{2C020360-6F63-4E0B-A232-3E550FC0D68E}" srcOrd="0" destOrd="0" presId="urn:microsoft.com/office/officeart/2005/8/layout/venn1"/>
    <dgm:cxn modelId="{08292296-7920-49D3-8909-7AE9246F5585}" type="presOf" srcId="{E246DA84-FBC8-4B28-9949-8072B58972BD}" destId="{FAF5C576-3564-4926-845C-C1DA77FEBCF1}" srcOrd="0" destOrd="0" presId="urn:microsoft.com/office/officeart/2005/8/layout/venn1"/>
    <dgm:cxn modelId="{70FADDA2-6103-4926-ABE5-5E13A8C64167}" srcId="{E5A24748-9BD7-4B53-B961-37B1A3374734}" destId="{1BF23C65-C780-4828-843E-B632AD3DB3D0}" srcOrd="3" destOrd="0" parTransId="{0A56881D-509F-4342-BC6A-2CC902C73B50}" sibTransId="{D544E8F2-EE4E-414E-8E57-AF63B133FECF}"/>
    <dgm:cxn modelId="{D5D4FA32-9261-4B18-B4CE-E2E2085360D0}" type="presOf" srcId="{E5A24748-9BD7-4B53-B961-37B1A3374734}" destId="{6CA3516D-A23C-4793-8A32-D250F34AD6E3}" srcOrd="0" destOrd="0" presId="urn:microsoft.com/office/officeart/2005/8/layout/venn1"/>
    <dgm:cxn modelId="{64A11351-D8C2-4049-ADAA-FAE002DFBBA7}" type="presOf" srcId="{240BD904-5993-4194-B105-29A0EF2C7EF1}" destId="{CBDA53D4-264B-4C9F-91A3-155165927554}" srcOrd="1" destOrd="0" presId="urn:microsoft.com/office/officeart/2005/8/layout/venn1"/>
    <dgm:cxn modelId="{67A1F601-18BB-4A7D-A6BF-AF65089493D2}" srcId="{E5A24748-9BD7-4B53-B961-37B1A3374734}" destId="{82161170-C5C9-408D-8CF6-D543F28817F4}" srcOrd="0" destOrd="0" parTransId="{FA41422A-362E-4CB9-B721-6396333A9D44}" sibTransId="{4F4F9A86-38B2-4899-9678-94792EF4DAA6}"/>
    <dgm:cxn modelId="{3E8351AB-E887-40D3-A290-DD110CAB3BD6}" type="presOf" srcId="{82161170-C5C9-408D-8CF6-D543F28817F4}" destId="{9CF50E84-BB62-446E-8295-66A082D97D39}" srcOrd="0" destOrd="0" presId="urn:microsoft.com/office/officeart/2005/8/layout/venn1"/>
    <dgm:cxn modelId="{FB2F60C1-DBDC-4BBE-89E7-519B1905E634}" srcId="{E5A24748-9BD7-4B53-B961-37B1A3374734}" destId="{E246DA84-FBC8-4B28-9949-8072B58972BD}" srcOrd="2" destOrd="0" parTransId="{E0900DD8-E2FA-44A5-8661-D17C606CEA8A}" sibTransId="{609884ED-C903-48D3-9DA2-74480EE5AF71}"/>
    <dgm:cxn modelId="{42213386-2A33-4D70-B7E0-5414D8516452}" type="presOf" srcId="{82161170-C5C9-408D-8CF6-D543F28817F4}" destId="{3E2AFA7A-4409-4A83-B9E2-B44EC08CACDA}" srcOrd="1" destOrd="0" presId="urn:microsoft.com/office/officeart/2005/8/layout/venn1"/>
    <dgm:cxn modelId="{31BAFD7C-1393-4B93-9293-DC70BA78FCB8}" type="presOf" srcId="{240BD904-5993-4194-B105-29A0EF2C7EF1}" destId="{CE067CF4-EA70-440C-8864-F56894EE15A3}" srcOrd="0" destOrd="0" presId="urn:microsoft.com/office/officeart/2005/8/layout/venn1"/>
    <dgm:cxn modelId="{05DAF37F-4729-47EA-A200-74DA0F5772FC}" srcId="{E5A24748-9BD7-4B53-B961-37B1A3374734}" destId="{240BD904-5993-4194-B105-29A0EF2C7EF1}" srcOrd="1" destOrd="0" parTransId="{354DD133-2F28-43B1-8C6A-04ED8B47DDB8}" sibTransId="{8C25F71B-7C89-4FC5-AA18-1A5EFE7F6D81}"/>
    <dgm:cxn modelId="{C950DBCC-2C2C-4005-8C4A-2736750009D3}" type="presOf" srcId="{E246DA84-FBC8-4B28-9949-8072B58972BD}" destId="{D1F1C0CB-196C-460E-AB01-DC1685118AD4}" srcOrd="1" destOrd="0" presId="urn:microsoft.com/office/officeart/2005/8/layout/venn1"/>
    <dgm:cxn modelId="{09840AB0-5150-4E51-9E7B-7F48BA8BA3C0}" type="presParOf" srcId="{6CA3516D-A23C-4793-8A32-D250F34AD6E3}" destId="{9CF50E84-BB62-446E-8295-66A082D97D39}" srcOrd="0" destOrd="0" presId="urn:microsoft.com/office/officeart/2005/8/layout/venn1"/>
    <dgm:cxn modelId="{CE6CE6D3-2ABF-453C-BEBA-D04688378228}" type="presParOf" srcId="{6CA3516D-A23C-4793-8A32-D250F34AD6E3}" destId="{3E2AFA7A-4409-4A83-B9E2-B44EC08CACDA}" srcOrd="1" destOrd="0" presId="urn:microsoft.com/office/officeart/2005/8/layout/venn1"/>
    <dgm:cxn modelId="{53D99A32-5555-4D4B-8C7E-BE9F816496F2}" type="presParOf" srcId="{6CA3516D-A23C-4793-8A32-D250F34AD6E3}" destId="{CE067CF4-EA70-440C-8864-F56894EE15A3}" srcOrd="2" destOrd="0" presId="urn:microsoft.com/office/officeart/2005/8/layout/venn1"/>
    <dgm:cxn modelId="{1F355BE2-AA5B-4623-812E-A5E4D4451F52}" type="presParOf" srcId="{6CA3516D-A23C-4793-8A32-D250F34AD6E3}" destId="{CBDA53D4-264B-4C9F-91A3-155165927554}" srcOrd="3" destOrd="0" presId="urn:microsoft.com/office/officeart/2005/8/layout/venn1"/>
    <dgm:cxn modelId="{9637EC45-0498-4A15-ABA8-425184BAAB0C}" type="presParOf" srcId="{6CA3516D-A23C-4793-8A32-D250F34AD6E3}" destId="{FAF5C576-3564-4926-845C-C1DA77FEBCF1}" srcOrd="4" destOrd="0" presId="urn:microsoft.com/office/officeart/2005/8/layout/venn1"/>
    <dgm:cxn modelId="{9B9D0E6B-40C8-4C2C-B834-0EC996BBFD87}" type="presParOf" srcId="{6CA3516D-A23C-4793-8A32-D250F34AD6E3}" destId="{D1F1C0CB-196C-460E-AB01-DC1685118AD4}" srcOrd="5" destOrd="0" presId="urn:microsoft.com/office/officeart/2005/8/layout/venn1"/>
    <dgm:cxn modelId="{F1CDFADC-CFA8-4900-95F3-1DD033348974}" type="presParOf" srcId="{6CA3516D-A23C-4793-8A32-D250F34AD6E3}" destId="{2C020360-6F63-4E0B-A232-3E550FC0D68E}" srcOrd="6" destOrd="0" presId="urn:microsoft.com/office/officeart/2005/8/layout/venn1"/>
    <dgm:cxn modelId="{B1796F2C-5353-4BC0-839C-CD1FB89FA701}" type="presParOf" srcId="{6CA3516D-A23C-4793-8A32-D250F34AD6E3}" destId="{A1105D3B-AA3E-453D-AA24-8ADEFB4A56A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50E84-BB62-446E-8295-66A082D97D39}">
      <dsp:nvSpPr>
        <dsp:cNvPr id="0" name=""/>
        <dsp:cNvSpPr/>
      </dsp:nvSpPr>
      <dsp:spPr>
        <a:xfrm>
          <a:off x="2682580" y="748752"/>
          <a:ext cx="2200186" cy="1569726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Hard to locate</a:t>
          </a:r>
        </a:p>
      </dsp:txBody>
      <dsp:txXfrm>
        <a:off x="2936448" y="960061"/>
        <a:ext cx="1692451" cy="498086"/>
      </dsp:txXfrm>
    </dsp:sp>
    <dsp:sp modelId="{CE067CF4-EA70-440C-8864-F56894EE15A3}">
      <dsp:nvSpPr>
        <dsp:cNvPr id="0" name=""/>
        <dsp:cNvSpPr/>
      </dsp:nvSpPr>
      <dsp:spPr>
        <a:xfrm>
          <a:off x="3991979" y="1393472"/>
          <a:ext cx="2271999" cy="1519842"/>
        </a:xfrm>
        <a:prstGeom prst="ellipse">
          <a:avLst/>
        </a:prstGeom>
        <a:solidFill>
          <a:srgbClr val="178D6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Hard to contact</a:t>
          </a:r>
        </a:p>
      </dsp:txBody>
      <dsp:txXfrm>
        <a:off x="5215364" y="1568838"/>
        <a:ext cx="873845" cy="1169109"/>
      </dsp:txXfrm>
    </dsp:sp>
    <dsp:sp modelId="{FAF5C576-3564-4926-845C-C1DA77FEBCF1}">
      <dsp:nvSpPr>
        <dsp:cNvPr id="0" name=""/>
        <dsp:cNvSpPr/>
      </dsp:nvSpPr>
      <dsp:spPr>
        <a:xfrm>
          <a:off x="2682030" y="1871175"/>
          <a:ext cx="2169731" cy="1715276"/>
        </a:xfrm>
        <a:prstGeom prst="ellipse">
          <a:avLst/>
        </a:prstGeom>
        <a:solidFill>
          <a:srgbClr val="178D6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Hard to persuade</a:t>
          </a:r>
        </a:p>
      </dsp:txBody>
      <dsp:txXfrm>
        <a:off x="2932383" y="2811279"/>
        <a:ext cx="1669024" cy="544270"/>
      </dsp:txXfrm>
    </dsp:sp>
    <dsp:sp modelId="{2C020360-6F63-4E0B-A232-3E550FC0D68E}">
      <dsp:nvSpPr>
        <dsp:cNvPr id="0" name=""/>
        <dsp:cNvSpPr/>
      </dsp:nvSpPr>
      <dsp:spPr>
        <a:xfrm>
          <a:off x="1581804" y="1316133"/>
          <a:ext cx="2178508" cy="1642163"/>
        </a:xfrm>
        <a:prstGeom prst="ellipse">
          <a:avLst/>
        </a:prstGeom>
        <a:solidFill>
          <a:srgbClr val="178D6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Hard to interview</a:t>
          </a:r>
        </a:p>
      </dsp:txBody>
      <dsp:txXfrm>
        <a:off x="1749382" y="1505614"/>
        <a:ext cx="837887" cy="1263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4F0791-0BEA-4611-8EE5-CD2781F84E19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770E3E-7611-49E3-9AEA-3A90DE374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0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7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8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20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9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3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06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26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0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80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25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09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90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9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US Census Bureau has been challenged to reduce costs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As the</a:t>
            </a:r>
            <a:r>
              <a:rPr lang="en-US" sz="1200" baseline="0" dirty="0" smtClean="0">
                <a:latin typeface="+mn-lt"/>
              </a:rPr>
              <a:t> largest peacetime mobilization in a exponentially growing population, the price of the census done the old fashion way is growing and growing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endParaRPr lang="en-US" sz="1200" dirty="0" smtClean="0">
              <a:latin typeface="+mn-lt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Census changing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Encourage</a:t>
            </a:r>
            <a:r>
              <a:rPr lang="en-US" sz="1200" baseline="0" dirty="0" smtClean="0">
                <a:latin typeface="+mn-lt"/>
              </a:rPr>
              <a:t> the use of internet as the primary method of self-response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+mn-lt"/>
              </a:rPr>
              <a:t>Automate systems</a:t>
            </a:r>
          </a:p>
          <a:p>
            <a:pPr marL="1311275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+mn-lt"/>
              </a:rPr>
              <a:t>Updating the Master Address File</a:t>
            </a:r>
          </a:p>
          <a:p>
            <a:pPr marL="1311275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Automate in person enumeration</a:t>
            </a:r>
          </a:p>
          <a:p>
            <a:pPr marL="1311275" marR="0" lvl="2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78D60"/>
              </a:buClr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lang="en-US" sz="1200" dirty="0" smtClean="0">
                <a:latin typeface="+mn-lt"/>
              </a:rPr>
              <a:t>Automate enumerator</a:t>
            </a:r>
            <a:r>
              <a:rPr lang="en-US" sz="1200" baseline="0" dirty="0" smtClean="0">
                <a:latin typeface="+mn-lt"/>
              </a:rPr>
              <a:t> training and administration of their tasks and payroll,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8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9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074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None/>
              <a:tabLst/>
              <a:defRPr/>
            </a:pPr>
            <a:r>
              <a:rPr lang="en-US" sz="2000" dirty="0" smtClean="0"/>
              <a:t>Other Languages </a:t>
            </a:r>
          </a:p>
          <a:p>
            <a:pPr marL="58074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None/>
              <a:tabLst/>
              <a:defRPr/>
            </a:pPr>
            <a:r>
              <a:rPr lang="en-US" sz="2000" dirty="0" smtClean="0"/>
              <a:t>= 12+1 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Chinese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Vietnamese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Korean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Tagalog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Japanese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endParaRPr lang="en-US" sz="2000" dirty="0" smtClean="0"/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Hindi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Bengali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Thai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Gujarati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Khmer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Nepali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Urdu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Telugu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Burmese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Punjabi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Lao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Hmong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Tamil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Malayalam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Indonesian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Ilocano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Marathi</a:t>
            </a:r>
          </a:p>
          <a:p>
            <a:pPr marL="103794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AutoNum type="arabicParenR"/>
              <a:tabLst/>
              <a:defRPr/>
            </a:pPr>
            <a:r>
              <a:rPr lang="en-US" sz="2000" dirty="0" smtClean="0"/>
              <a:t>Sinhala</a:t>
            </a:r>
          </a:p>
          <a:p>
            <a:pPr marL="58074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58074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>
                <a:srgbClr val="1680BC"/>
              </a:buClr>
              <a:buSzTx/>
              <a:buFontTx/>
              <a:buNone/>
              <a:tabLst/>
              <a:defRPr/>
            </a:pPr>
            <a:r>
              <a:rPr lang="en-US" sz="2000" dirty="0" smtClean="0"/>
              <a:t>d another 46</a:t>
            </a:r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5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2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83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4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6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FC92B38D-4702-45E7-8627-1F0606214145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3395" y="5221132"/>
            <a:ext cx="2051664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rgbClr val="242E39"/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242E3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711011" y="6001374"/>
              <a:ext cx="2438400" cy="0"/>
            </a:xfrm>
            <a:prstGeom prst="line">
              <a:avLst/>
            </a:prstGeom>
            <a:ln>
              <a:solidFill>
                <a:schemeClr val="accent3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461518" y="1001602"/>
            <a:ext cx="106145" cy="31486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48003" y="1048056"/>
            <a:ext cx="4270375" cy="43815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250" kern="1200" dirty="0" smtClean="0">
                <a:solidFill>
                  <a:srgbClr val="00B0F0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MONTH 2018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047750" y="3614738"/>
            <a:ext cx="5635625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rgbClr val="1F4E79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Use this are for your sub headline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047750" y="1743075"/>
            <a:ext cx="5481638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accent6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PRESENTATION HEADLINE 1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68" y="169120"/>
            <a:ext cx="6363698" cy="63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649C07E8-CE8B-4DEC-835D-F58A028DC036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6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9CCBEBAB-E4E9-4B3D-94F4-EB6296EF074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0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3561C346-0A2B-4465-B38B-F49CB90C3EC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8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26CD80CD-1062-44BC-B1DC-A14D0D1ABBC6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4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3BD76B3-84DF-4873-A405-0B4151ED1FB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6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99C5-269D-4B58-8756-584EB0E6173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97BD-023C-47B5-8B06-314C2643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6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059917" y="5080516"/>
            <a:ext cx="2051664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rgbClr val="242E39"/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242E3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642643" y="6001374"/>
              <a:ext cx="2651327" cy="0"/>
            </a:xfrm>
            <a:prstGeom prst="line">
              <a:avLst/>
            </a:prstGeom>
            <a:ln>
              <a:solidFill>
                <a:schemeClr val="accent3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461518" y="1001602"/>
            <a:ext cx="106145" cy="31486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135560" y="4558809"/>
            <a:ext cx="5635625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ofm.wa.gov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059917" y="912335"/>
            <a:ext cx="5481638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4400" kern="1200" baseline="0" dirty="0" smtClean="0">
                <a:solidFill>
                  <a:schemeClr val="accent6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FOR MORE INFORMATION: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059917" y="2697621"/>
            <a:ext cx="5327650" cy="841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CONTACT:</a:t>
            </a:r>
          </a:p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endParaRPr lang="en-US" dirty="0"/>
          </a:p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68" y="169120"/>
            <a:ext cx="6363698" cy="63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925" y="365126"/>
            <a:ext cx="7886700" cy="428504"/>
          </a:xfrm>
        </p:spPr>
        <p:txBody>
          <a:bodyPr>
            <a:no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8587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SzPct val="110000"/>
              <a:defRPr/>
            </a:lvl2pPr>
            <a:lvl3pPr marL="1143000" indent="-228600"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>
              <a:buClr>
                <a:schemeClr val="accent3"/>
              </a:buClr>
              <a:buSzPct val="90000"/>
              <a:defRPr/>
            </a:lvl4pPr>
            <a:lvl5pPr marL="2057400" indent="-228600"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E87447C3-3344-4FBE-AA23-AD78C8E19AC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9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C9BAC571-4EE5-4E40-85EB-11FA76EBCA4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82722" y="2577324"/>
            <a:ext cx="6435725" cy="1597025"/>
          </a:xfrm>
        </p:spPr>
        <p:txBody>
          <a:bodyPr/>
          <a:lstStyle>
            <a:lvl1pPr marL="0" indent="0">
              <a:buNone/>
              <a:defRPr lang="en-US" sz="5500" kern="1200" dirty="0" smtClean="0">
                <a:solidFill>
                  <a:schemeClr val="accent6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68" y="169120"/>
            <a:ext cx="6363698" cy="63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925" y="365126"/>
            <a:ext cx="7886700" cy="428504"/>
          </a:xfrm>
        </p:spPr>
        <p:txBody>
          <a:bodyPr>
            <a:no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95" y="1422769"/>
            <a:ext cx="3886200" cy="435133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6E137C87-F979-4EF5-83D9-75191076C7F4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29991" y="1422769"/>
            <a:ext cx="3886200" cy="435133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1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28237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2149"/>
            <a:ext cx="3868340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28237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52149"/>
            <a:ext cx="3887391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2BA51DB9-EBC3-467C-832D-E4F27B32AD9D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01925" y="365126"/>
            <a:ext cx="78867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0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7" hasCustomPrompt="1"/>
          </p:nvPr>
        </p:nvSpPr>
        <p:spPr>
          <a:xfrm>
            <a:off x="301625" y="379413"/>
            <a:ext cx="7920038" cy="414337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51" y="2905569"/>
            <a:ext cx="260604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7373" y="2905569"/>
            <a:ext cx="260604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099C25ED-5E69-4B31-BA19-C341AE1631CE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5987095" y="2905569"/>
            <a:ext cx="260604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07651" y="1649413"/>
            <a:ext cx="2605424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5"/>
          </p:nvPr>
        </p:nvSpPr>
        <p:spPr>
          <a:xfrm>
            <a:off x="3213398" y="1649413"/>
            <a:ext cx="2605424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6"/>
          </p:nvPr>
        </p:nvSpPr>
        <p:spPr>
          <a:xfrm>
            <a:off x="5987711" y="1649413"/>
            <a:ext cx="2605424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9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FC0523A1-9541-4561-8573-7E31A57226AC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01925" y="365126"/>
            <a:ext cx="78867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3212" y="341288"/>
            <a:ext cx="8212138" cy="4432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TIMELINE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6ECC03E-3B9D-4153-97CA-698B8F7711D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hape 45"/>
          <p:cNvCxnSpPr/>
          <p:nvPr userDrawn="1"/>
        </p:nvCxnSpPr>
        <p:spPr>
          <a:xfrm>
            <a:off x="394195" y="3531988"/>
            <a:ext cx="83361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dot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4860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OFM </a:t>
            </a:r>
            <a:fld id="{D09E6834-96EA-483E-A24D-535E62DC4241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72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5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500" i="0" kern="1200" baseline="0" dirty="0" smtClean="0">
          <a:solidFill>
            <a:srgbClr val="1F4E79"/>
          </a:solidFill>
          <a:latin typeface="+mn-lt"/>
          <a:ea typeface="Segoe UI Black" panose="020B0A02040204020203" pitchFamily="34" charset="0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m.wa/2020censu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hyperlink" Target="https://2020census.gov/job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m.wa.gov/2020censu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ofm.wa.gov/2020census" TargetMode="External"/><Relationship Id="rId4" Type="http://schemas.openxmlformats.org/officeDocument/2006/relationships/hyperlink" Target="mailto:lisa.mclean@ofm.w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1789" y="939112"/>
            <a:ext cx="5511114" cy="35711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January 19, 2019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Census: Are You Aware and Ready?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Commission 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Asian Pacific American Affairs (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CAPAA)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146" y="4263081"/>
            <a:ext cx="6923401" cy="1216834"/>
          </a:xfrm>
        </p:spPr>
        <p:txBody>
          <a:bodyPr>
            <a:noAutofit/>
          </a:bodyPr>
          <a:lstStyle/>
          <a:p>
            <a:pPr algn="l"/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OFM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Financial Management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50390" y="5058778"/>
            <a:ext cx="3185487" cy="61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86" y="1254106"/>
            <a:ext cx="2274541" cy="2032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25303" y="1362296"/>
            <a:ext cx="239233" cy="2509284"/>
          </a:xfrm>
          <a:prstGeom prst="rect">
            <a:avLst/>
          </a:prstGeom>
          <a:solidFill>
            <a:srgbClr val="BFA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951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157" y="144132"/>
            <a:ext cx="6858000" cy="649498"/>
          </a:xfrm>
        </p:spPr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914" y="1606376"/>
            <a:ext cx="5270156" cy="4646143"/>
          </a:xfrm>
        </p:spPr>
        <p:txBody>
          <a:bodyPr>
            <a:normAutofit/>
          </a:bodyPr>
          <a:lstStyle/>
          <a:p>
            <a:r>
              <a:rPr lang="en-US" b="1" dirty="0" smtClean="0"/>
              <a:t>Complete Count Committee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Concept introduced with 1990 Census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Committee of volunteers established to increase awareness and motivate residents to respond to the census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Census ambassadors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Great enthusiasm so far in 2020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38 states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411 local </a:t>
            </a:r>
            <a:endParaRPr lang="en-US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58" y="3345764"/>
            <a:ext cx="3756454" cy="2616372"/>
          </a:xfrm>
          <a:prstGeom prst="rect">
            <a:avLst/>
          </a:prstGeom>
          <a:effectLst>
            <a:glow rad="127000">
              <a:srgbClr val="178D60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8225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15" y="144132"/>
            <a:ext cx="6975390" cy="649498"/>
          </a:xfrm>
        </p:spPr>
        <p:txBody>
          <a:bodyPr/>
          <a:lstStyle/>
          <a:p>
            <a:pPr algn="ctr"/>
            <a:r>
              <a:rPr lang="en-US" dirty="0" smtClean="0"/>
              <a:t>Complete </a:t>
            </a:r>
            <a:r>
              <a:rPr lang="en-US" dirty="0"/>
              <a:t>Count Committee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9716" y="1517986"/>
            <a:ext cx="7563990" cy="4941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i="0" kern="1200" baseline="0">
                <a:solidFill>
                  <a:schemeClr val="tx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2">
              <a:spcAft>
                <a:spcPts val="1200"/>
              </a:spcAft>
              <a:buClr>
                <a:srgbClr val="1680BC"/>
              </a:buClr>
            </a:pPr>
            <a:r>
              <a:rPr lang="en-US" sz="2200" b="1" dirty="0"/>
              <a:t>THE CONCEPT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Mission/Vision</a:t>
            </a: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Ensure everyone is counted accurately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Leadership: 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High-level, highly visible, and spanning the spectrum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Function: 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oversight of outreach – methods, message, and coverage</a:t>
            </a:r>
          </a:p>
          <a:p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Grassroots movement of trusted messengers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Instilling trust and confidence in the process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Making it meaningful: Don’t count yourself out… get counted!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Assisting the process – explanations, FAQ, internet, language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Providing ‘intelligence:’ how the community is feeling/what it needs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4350" y="3807215"/>
            <a:ext cx="7959068" cy="10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8146866" y="1517986"/>
            <a:ext cx="484632" cy="209970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8188625" y="4007556"/>
            <a:ext cx="484632" cy="215443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1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144132"/>
            <a:ext cx="6952018" cy="649498"/>
          </a:xfrm>
        </p:spPr>
        <p:txBody>
          <a:bodyPr/>
          <a:lstStyle/>
          <a:p>
            <a:pPr algn="ctr"/>
            <a:r>
              <a:rPr lang="en-US" dirty="0" smtClean="0"/>
              <a:t>State Agency CCC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0740" y="1733645"/>
            <a:ext cx="688495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State Agency Complete Count Committee</a:t>
            </a:r>
            <a:endParaRPr lang="en-US" dirty="0"/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>
                <a:latin typeface="+mn-lt"/>
              </a:rPr>
              <a:t>Established in early November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>
                <a:latin typeface="+mn-lt"/>
              </a:rPr>
              <a:t>Internal education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>
                <a:latin typeface="+mn-lt"/>
              </a:rPr>
              <a:t>Cataloguing state resources</a:t>
            </a:r>
            <a:endParaRPr lang="en-US" sz="2000" dirty="0">
              <a:latin typeface="+mn-lt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>
                <a:latin typeface="+mn-lt"/>
              </a:rPr>
              <a:t>Preparing work plans, official messaging &amp; talking points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>
                <a:latin typeface="+mn-lt"/>
              </a:rPr>
              <a:t>Ready to connect with other Complete Count Committees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endParaRPr lang="en-US" sz="2000" dirty="0">
              <a:latin typeface="+mn-lt"/>
            </a:endParaRPr>
          </a:p>
          <a:p>
            <a:pPr marL="112712">
              <a:spcAft>
                <a:spcPts val="1200"/>
              </a:spcAft>
              <a:buClr>
                <a:srgbClr val="1680BC"/>
              </a:buClr>
            </a:pPr>
            <a:endParaRPr lang="en-US" sz="2000" dirty="0">
              <a:latin typeface="+mn-lt"/>
            </a:endParaRPr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sz="2000" dirty="0">
              <a:latin typeface="+mn-lt"/>
            </a:endParaRPr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sz="2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6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885" y="344512"/>
            <a:ext cx="6874785" cy="428504"/>
          </a:xfrm>
        </p:spPr>
        <p:txBody>
          <a:bodyPr/>
          <a:lstStyle/>
          <a:p>
            <a:pPr algn="ctr"/>
            <a:r>
              <a:rPr lang="en-US" dirty="0"/>
              <a:t>State agencies reach everyone in WA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883852" y="1616334"/>
            <a:ext cx="38862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Community outreach events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Translation services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Networks within communities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Kiosks in malls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Private sector interaction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Student messages to </a:t>
            </a:r>
            <a:r>
              <a:rPr lang="en-US" sz="2000" dirty="0" smtClean="0">
                <a:solidFill>
                  <a:prstClr val="black"/>
                </a:solidFill>
                <a:latin typeface="Calibri Light"/>
              </a:rPr>
              <a:t>parents</a:t>
            </a:r>
            <a:endParaRPr lang="en-US" sz="2000" dirty="0">
              <a:solidFill>
                <a:prstClr val="black"/>
              </a:solidFill>
              <a:latin typeface="Calibri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Some agencies are “trusted partners</a:t>
            </a:r>
            <a:r>
              <a:rPr lang="en-US" sz="2000" dirty="0" smtClean="0">
                <a:solidFill>
                  <a:prstClr val="black"/>
                </a:solidFill>
                <a:latin typeface="Calibri Light"/>
              </a:rPr>
              <a:t>”</a:t>
            </a:r>
            <a:endParaRPr lang="en-US" sz="2000" dirty="0">
              <a:solidFill>
                <a:prstClr val="black"/>
              </a:solidFill>
              <a:latin typeface="Calibri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State employees—108,000 FTEs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TVW (2020 Session)</a:t>
            </a:r>
            <a:endParaRPr lang="en-US" sz="2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OFM </a:t>
            </a:r>
            <a:fld id="{AAAAF04D-6BAF-4B12-B361-BA00A3DD1D6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BEBA6-4A57-406D-B671-F270610AB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9901BE-47EA-42EF-B2AB-B95CF250A8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3243" y="1616334"/>
            <a:ext cx="38862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Websites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Social Media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Mailing lists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Newsletters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YouTube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Highway reader boards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Call centers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In-person program contact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Regional meetings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/>
              </a:rPr>
              <a:t>Conferences</a:t>
            </a:r>
          </a:p>
          <a:p>
            <a:pPr lvl="0"/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5" y="144132"/>
            <a:ext cx="7886700" cy="649498"/>
          </a:xfrm>
        </p:spPr>
        <p:txBody>
          <a:bodyPr/>
          <a:lstStyle/>
          <a:p>
            <a:pPr algn="ctr"/>
            <a:r>
              <a:rPr lang="en-US" dirty="0"/>
              <a:t>             What others are doing?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94062" y="1517986"/>
            <a:ext cx="7539644" cy="4941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i="0" kern="1200" baseline="0">
                <a:solidFill>
                  <a:schemeClr val="tx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 State Census Funding Partnership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 </a:t>
            </a: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Census </a:t>
            </a: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Alliance</a:t>
            </a:r>
            <a:endParaRPr lang="en-US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Counties and </a:t>
            </a: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cities</a:t>
            </a:r>
            <a:endParaRPr lang="en-US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Pierce County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King County and Seattle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Snohomish </a:t>
            </a:r>
            <a:r>
              <a:rPr lang="en-US" sz="2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County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3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Ethnic/Linguistic Group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3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Functional</a:t>
            </a:r>
            <a:endParaRPr lang="en-US" sz="2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956755" y="1517986"/>
            <a:ext cx="4868017" cy="4349679"/>
          </a:xfrm>
          <a:prstGeom prst="triangle">
            <a:avLst>
              <a:gd name="adj" fmla="val 49072"/>
            </a:avLst>
          </a:prstGeom>
          <a:solidFill>
            <a:srgbClr val="178D6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75%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621" y="144132"/>
            <a:ext cx="6366003" cy="649498"/>
          </a:xfrm>
        </p:spPr>
        <p:txBody>
          <a:bodyPr/>
          <a:lstStyle/>
          <a:p>
            <a:pPr algn="ctr"/>
            <a:r>
              <a:rPr lang="en-US" dirty="0" smtClean="0"/>
              <a:t>CASTING THE NET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5144" y="1604484"/>
            <a:ext cx="4309278" cy="4570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i="0" kern="1200" baseline="0">
                <a:solidFill>
                  <a:schemeClr val="tx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Target is:</a:t>
            </a:r>
          </a:p>
          <a:p>
            <a:pPr marL="731520" lvl="2" indent="-274320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Maximize self-response (mid-March to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end of April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731520" lvl="2" indent="-274320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Foster cooperation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(New Construction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Group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Quarters, SBE, NRFU)</a:t>
            </a:r>
            <a:endParaRPr lang="en-US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Top-down </a:t>
            </a: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education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New step</a:t>
            </a:r>
          </a:p>
          <a:p>
            <a:pPr marL="731520" lvl="2" indent="-274320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Bottom-up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feedback</a:t>
            </a:r>
            <a:endParaRPr lang="en-US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Bottom-up mobilization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2456" y="206330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3582" y="15896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1804" y="266016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492577" y="1526057"/>
            <a:ext cx="1742304" cy="1575489"/>
          </a:xfrm>
          <a:prstGeom prst="triangle">
            <a:avLst>
              <a:gd name="adj" fmla="val 49286"/>
            </a:avLst>
          </a:prstGeom>
          <a:solidFill>
            <a:srgbClr val="C4C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78430" y="2500489"/>
            <a:ext cx="2466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36852" y="1964266"/>
            <a:ext cx="1749778" cy="16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30926" y="3097350"/>
            <a:ext cx="3369734" cy="5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10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199" y="285756"/>
            <a:ext cx="6303948" cy="428504"/>
          </a:xfrm>
        </p:spPr>
        <p:txBody>
          <a:bodyPr/>
          <a:lstStyle/>
          <a:p>
            <a:r>
              <a:rPr lang="en-US" dirty="0"/>
              <a:t>How to ensure Everyone Counts!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41523"/>
            <a:ext cx="7886700" cy="14945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E87447C3-3344-4FBE-AA23-AD78C8E19AC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63561" y="2841523"/>
            <a:ext cx="7374194" cy="1425677"/>
          </a:xfrm>
          <a:prstGeom prst="rightArrow">
            <a:avLst/>
          </a:prstGeom>
          <a:solidFill>
            <a:srgbClr val="C4C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6077" y="2361346"/>
            <a:ext cx="2479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45268"/>
                </a:solidFill>
              </a:rPr>
              <a:t>Awakening &amp; Set Up</a:t>
            </a:r>
            <a:endParaRPr lang="en-US" sz="2000" b="1" dirty="0">
              <a:solidFill>
                <a:srgbClr val="445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2319" y="1994795"/>
            <a:ext cx="141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45268"/>
                </a:solidFill>
              </a:rPr>
              <a:t>Activate the Structure</a:t>
            </a:r>
            <a:endParaRPr lang="en-US" sz="2000" b="1" dirty="0">
              <a:solidFill>
                <a:srgbClr val="4452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4815" y="1426185"/>
            <a:ext cx="216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45268"/>
                </a:solidFill>
              </a:rPr>
              <a:t>Deploy Structure to Mobilize </a:t>
            </a:r>
            <a:r>
              <a:rPr lang="en-US" sz="2000" b="1" dirty="0">
                <a:solidFill>
                  <a:srgbClr val="445268"/>
                </a:solidFill>
              </a:rPr>
              <a:t>&amp; </a:t>
            </a:r>
            <a:r>
              <a:rPr lang="en-US" sz="2000" b="1" dirty="0" smtClean="0">
                <a:solidFill>
                  <a:srgbClr val="445268"/>
                </a:solidFill>
              </a:rPr>
              <a:t>Encourage Participation</a:t>
            </a:r>
            <a:endParaRPr lang="en-US" sz="2000" b="1" dirty="0">
              <a:solidFill>
                <a:srgbClr val="44526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077" y="4262205"/>
            <a:ext cx="259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Now-June </a:t>
            </a:r>
            <a:r>
              <a:rPr lang="en-US" b="1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6600" y="4276331"/>
            <a:ext cx="18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March-July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3136" y="4291702"/>
            <a:ext cx="141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Nov 2019 -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March 2020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95770" y="1268361"/>
            <a:ext cx="28880" cy="4618089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8106" y="1311609"/>
            <a:ext cx="11094" cy="4565316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1"/>
            <a:ext cx="1458721" cy="130361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3495675" y="1330659"/>
            <a:ext cx="36531" cy="4565316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2936" y="4329802"/>
            <a:ext cx="141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Jun 2019-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Oct 2019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3944" y="1728095"/>
            <a:ext cx="141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45268"/>
                </a:solidFill>
              </a:rPr>
              <a:t>Train and Expand the Structure</a:t>
            </a:r>
            <a:endParaRPr lang="en-US" sz="2000" b="1" dirty="0">
              <a:solidFill>
                <a:srgbClr val="445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0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589" y="144132"/>
            <a:ext cx="6989088" cy="649498"/>
          </a:xfrm>
        </p:spPr>
        <p:txBody>
          <a:bodyPr/>
          <a:lstStyle/>
          <a:p>
            <a:pPr algn="ctr"/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5670" y="1733645"/>
            <a:ext cx="8211065" cy="4351338"/>
          </a:xfrm>
        </p:spPr>
        <p:txBody>
          <a:bodyPr>
            <a:noAutofit/>
          </a:bodyPr>
          <a:lstStyle/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Stay informed - </a:t>
            </a:r>
            <a:r>
              <a:rPr lang="en-US" sz="3000" dirty="0">
                <a:hlinkClick r:id="rId3"/>
              </a:rPr>
              <a:t>www.ofm.wa.gov/2020census</a:t>
            </a:r>
            <a:r>
              <a:rPr lang="en-US" sz="3000" dirty="0"/>
              <a:t> 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Promote recruitment - </a:t>
            </a:r>
            <a:r>
              <a:rPr lang="en-US" sz="3000" dirty="0">
                <a:hlinkClick r:id="rId4"/>
              </a:rPr>
              <a:t>https://2020census.gov/jobs</a:t>
            </a:r>
            <a:endParaRPr lang="en-US" sz="3000" dirty="0"/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Contact your city or county officials and ask them </a:t>
            </a:r>
            <a:r>
              <a:rPr lang="en-US" sz="3000" b="1" dirty="0"/>
              <a:t>when </a:t>
            </a:r>
            <a:r>
              <a:rPr lang="en-US" sz="3000" dirty="0"/>
              <a:t>they plan to launch their Complete Count Committees and </a:t>
            </a:r>
            <a:r>
              <a:rPr lang="en-US" sz="3000" b="1" dirty="0"/>
              <a:t>what </a:t>
            </a:r>
            <a:r>
              <a:rPr lang="en-US" sz="3000" dirty="0"/>
              <a:t>you can do to help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Organize and spread awareness in your own professional and personal communities</a:t>
            </a:r>
            <a:endParaRPr lang="en-US" sz="3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OFM </a:t>
            </a:r>
            <a:fld id="{AAAAF04D-6BAF-4B12-B361-BA00A3DD1D6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BEBA6-4A57-406D-B671-F270610AB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6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589" y="144132"/>
            <a:ext cx="6989088" cy="649498"/>
          </a:xfrm>
        </p:spPr>
        <p:txBody>
          <a:bodyPr/>
          <a:lstStyle/>
          <a:p>
            <a:pPr algn="ctr"/>
            <a:r>
              <a:rPr lang="en-US" dirty="0" smtClean="0"/>
              <a:t>What can </a:t>
            </a:r>
            <a:r>
              <a:rPr lang="en-US" dirty="0" smtClean="0"/>
              <a:t>CAPAA 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5670" y="1733645"/>
            <a:ext cx="8211065" cy="4351338"/>
          </a:xfrm>
        </p:spPr>
        <p:txBody>
          <a:bodyPr>
            <a:noAutofit/>
          </a:bodyPr>
          <a:lstStyle/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Catalog the communities</a:t>
            </a:r>
          </a:p>
          <a:p>
            <a:pPr marL="1028700" lvl="1" indent="-342900">
              <a:buClr>
                <a:srgbClr val="178D60"/>
              </a:buClr>
            </a:pPr>
            <a:r>
              <a:rPr lang="en-US" sz="2900" dirty="0" smtClean="0"/>
              <a:t>Where are they located?</a:t>
            </a:r>
          </a:p>
          <a:p>
            <a:pPr marL="1028700" lvl="1" indent="-342900">
              <a:buClr>
                <a:srgbClr val="178D60"/>
              </a:buClr>
            </a:pPr>
            <a:r>
              <a:rPr lang="en-US" sz="2900" dirty="0" smtClean="0"/>
              <a:t>Are they hard to count? Why?</a:t>
            </a:r>
          </a:p>
          <a:p>
            <a:pPr marL="1028700" lvl="1" indent="-342900">
              <a:buClr>
                <a:srgbClr val="178D60"/>
              </a:buClr>
            </a:pPr>
            <a:r>
              <a:rPr lang="en-US" sz="2900" dirty="0" smtClean="0"/>
              <a:t>What messages </a:t>
            </a:r>
            <a:r>
              <a:rPr lang="en-US" sz="2900" dirty="0" smtClean="0"/>
              <a:t>would work for them?</a:t>
            </a:r>
          </a:p>
          <a:p>
            <a:pPr marL="1028700" lvl="1" indent="-342900">
              <a:buClr>
                <a:srgbClr val="178D60"/>
              </a:buClr>
            </a:pPr>
            <a:r>
              <a:rPr lang="en-US" sz="2900" dirty="0" smtClean="0"/>
              <a:t>Who are trusted messengers?</a:t>
            </a:r>
          </a:p>
          <a:p>
            <a:pPr marL="1028700" lvl="1" indent="-342900">
              <a:buClr>
                <a:srgbClr val="178D60"/>
              </a:buClr>
            </a:pPr>
            <a:r>
              <a:rPr lang="en-US" sz="2900" dirty="0" smtClean="0"/>
              <a:t>Positive messages</a:t>
            </a:r>
          </a:p>
          <a:p>
            <a:pPr marL="1485900" lvl="2" indent="-342900">
              <a:buClr>
                <a:srgbClr val="178D60"/>
              </a:buClr>
            </a:pPr>
            <a:r>
              <a:rPr lang="en-US" sz="2500" dirty="0" smtClean="0"/>
              <a:t>Ability to self identify and multi/bi-racial</a:t>
            </a:r>
          </a:p>
          <a:p>
            <a:pPr marL="1485900" lvl="2" indent="-342900">
              <a:buClr>
                <a:srgbClr val="178D60"/>
              </a:buClr>
            </a:pPr>
            <a:r>
              <a:rPr lang="en-US" sz="2500" dirty="0" smtClean="0"/>
              <a:t>Helps the community/your family</a:t>
            </a:r>
          </a:p>
          <a:p>
            <a:pPr marL="1485900" lvl="2" indent="-342900">
              <a:buClr>
                <a:srgbClr val="178D60"/>
              </a:buClr>
            </a:pPr>
            <a:endParaRPr lang="en-US" sz="2500" dirty="0" smtClean="0"/>
          </a:p>
          <a:p>
            <a:pPr marL="1485900" lvl="2" indent="-342900">
              <a:buClr>
                <a:srgbClr val="178D60"/>
              </a:buClr>
            </a:pPr>
            <a:endParaRPr lang="en-US" sz="25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OFM </a:t>
            </a:r>
            <a:fld id="{AAAAF04D-6BAF-4B12-B361-BA00A3DD1D6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BEBA6-4A57-406D-B671-F270610AB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278" y="144132"/>
            <a:ext cx="6621399" cy="649498"/>
          </a:xfrm>
        </p:spPr>
        <p:txBody>
          <a:bodyPr/>
          <a:lstStyle/>
          <a:p>
            <a:pPr algn="ctr"/>
            <a:r>
              <a:rPr lang="en-US" dirty="0" smtClean="0"/>
              <a:t>How can OFM help?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2232" y="1733645"/>
            <a:ext cx="7889790" cy="7624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you informed - </a:t>
            </a:r>
            <a:r>
              <a:rPr lang="en-US" dirty="0" smtClean="0">
                <a:hlinkClick r:id="rId3"/>
              </a:rPr>
              <a:t>www.ofm.wa.gov/2020census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sz="2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78" y="2213721"/>
            <a:ext cx="8566184" cy="368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443" y="144132"/>
            <a:ext cx="6919784" cy="649498"/>
          </a:xfrm>
        </p:spPr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6301" y="1397334"/>
            <a:ext cx="6285526" cy="49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278" y="144132"/>
            <a:ext cx="6621399" cy="649498"/>
          </a:xfrm>
        </p:spPr>
        <p:txBody>
          <a:bodyPr/>
          <a:lstStyle/>
          <a:p>
            <a:pPr algn="ctr"/>
            <a:r>
              <a:rPr lang="en-US" dirty="0" smtClean="0"/>
              <a:t>How can OFM help?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173" y="1390135"/>
            <a:ext cx="8706065" cy="50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1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448" y="144132"/>
            <a:ext cx="7111313" cy="649498"/>
          </a:xfrm>
        </p:spPr>
        <p:txBody>
          <a:bodyPr/>
          <a:lstStyle/>
          <a:p>
            <a:pPr algn="ctr"/>
            <a:r>
              <a:rPr lang="en-US" dirty="0" smtClean="0"/>
              <a:t>CONCLUSION: ORGANIZE &amp; UNLEASH A WAVE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329301" cy="118795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1925" y="1446756"/>
            <a:ext cx="8391137" cy="5046119"/>
          </a:xfrm>
        </p:spPr>
        <p:txBody>
          <a:bodyPr>
            <a:normAutofit fontScale="85000" lnSpcReduction="20000"/>
          </a:bodyPr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dirty="0"/>
              <a:t>Think in terms of a wave</a:t>
            </a:r>
          </a:p>
          <a:p>
            <a:pPr marL="914400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Create awareness</a:t>
            </a:r>
          </a:p>
          <a:p>
            <a:pPr marL="914400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Educate</a:t>
            </a:r>
          </a:p>
          <a:p>
            <a:pPr marL="914400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Mobilize and organize resources</a:t>
            </a:r>
          </a:p>
          <a:p>
            <a:pPr marL="1371600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$$</a:t>
            </a:r>
          </a:p>
          <a:p>
            <a:pPr marL="1371600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</a:p>
          <a:p>
            <a:pPr marL="1371600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Research/Workplans</a:t>
            </a:r>
          </a:p>
          <a:p>
            <a:pPr marL="1371600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Recruitment</a:t>
            </a:r>
          </a:p>
          <a:p>
            <a:pPr marL="1371600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Hardware/venues</a:t>
            </a:r>
          </a:p>
          <a:p>
            <a:pPr marL="914400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Unleash the promotion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dirty="0"/>
              <a:t>April </a:t>
            </a:r>
            <a:r>
              <a:rPr lang="en-US" sz="2200" dirty="0" smtClean="0"/>
              <a:t>1, </a:t>
            </a:r>
            <a:r>
              <a:rPr lang="en-US" sz="2200" dirty="0"/>
              <a:t>2020 Census Day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dirty="0"/>
              <a:t>Post census day (non-response)</a:t>
            </a:r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sz="2000" dirty="0"/>
          </a:p>
        </p:txBody>
      </p:sp>
      <p:pic>
        <p:nvPicPr>
          <p:cNvPr id="16" name="Content Placeholder 5" descr="04/11/12 | The Braganza Moth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6" y="977029"/>
            <a:ext cx="4482306" cy="39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1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86" y="1254106"/>
            <a:ext cx="2274541" cy="2032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83669" y="739726"/>
            <a:ext cx="268603" cy="3559900"/>
          </a:xfrm>
          <a:prstGeom prst="rect">
            <a:avLst/>
          </a:prstGeom>
          <a:solidFill>
            <a:srgbClr val="BFA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8579" y="2159540"/>
            <a:ext cx="5144154" cy="3819728"/>
          </a:xfrm>
        </p:spPr>
        <p:txBody>
          <a:bodyPr>
            <a:normAutofit fontScale="85000" lnSpcReduction="2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3000" dirty="0" smtClean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prstClr val="black"/>
                </a:solidFill>
              </a:rPr>
              <a:t>Lisa </a:t>
            </a:r>
            <a:r>
              <a:rPr lang="en-US" sz="3000" b="1" dirty="0">
                <a:solidFill>
                  <a:prstClr val="black"/>
                </a:solidFill>
              </a:rPr>
              <a:t>McLean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prstClr val="black"/>
                </a:solidFill>
              </a:rPr>
              <a:t>Statewide Complete Count Coordinator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prstClr val="black"/>
                </a:solidFill>
              </a:rPr>
              <a:t>Email: </a:t>
            </a:r>
            <a:r>
              <a:rPr lang="en-US" sz="3000" dirty="0" smtClean="0">
                <a:solidFill>
                  <a:prstClr val="black"/>
                </a:solidFill>
                <a:hlinkClick r:id="rId4"/>
              </a:rPr>
              <a:t>lisa.mclean@ofm.wa.gov</a:t>
            </a:r>
            <a:endParaRPr lang="en-US" sz="3000" dirty="0" smtClean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3000" dirty="0" smtClean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schemeClr val="tx1"/>
                </a:solidFill>
              </a:rPr>
              <a:t>Website: </a:t>
            </a:r>
            <a:r>
              <a:rPr lang="en-US" sz="3000" dirty="0" smtClean="0">
                <a:solidFill>
                  <a:schemeClr val="tx1"/>
                </a:solidFill>
                <a:hlinkClick r:id="rId5"/>
              </a:rPr>
              <a:t>www.ofm.wa.gov/2020census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57072" y="726332"/>
            <a:ext cx="4675762" cy="139429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FOR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443" y="144132"/>
            <a:ext cx="6919784" cy="649498"/>
          </a:xfrm>
        </p:spPr>
        <p:txBody>
          <a:bodyPr/>
          <a:lstStyle/>
          <a:p>
            <a:pPr algn="ctr"/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914" y="1606377"/>
            <a:ext cx="4627605" cy="4022126"/>
          </a:xfrm>
        </p:spPr>
        <p:txBody>
          <a:bodyPr>
            <a:normAutofit/>
          </a:bodyPr>
          <a:lstStyle/>
          <a:p>
            <a:r>
              <a:rPr lang="en-US" b="1" dirty="0"/>
              <a:t>Goal: </a:t>
            </a:r>
            <a:r>
              <a:rPr lang="en-US" dirty="0"/>
              <a:t>Count everyone </a:t>
            </a:r>
            <a:r>
              <a:rPr lang="en-US" dirty="0" smtClean="0"/>
              <a:t>once—only once</a:t>
            </a:r>
            <a:r>
              <a:rPr lang="en-US" dirty="0"/>
              <a:t>, and in the right </a:t>
            </a:r>
            <a:r>
              <a:rPr lang="en-US" dirty="0" smtClean="0"/>
              <a:t>place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In 2020, same goal as it’s always been – but this </a:t>
            </a:r>
            <a:r>
              <a:rPr lang="en-US" sz="2000" dirty="0" err="1" smtClean="0"/>
              <a:t>ain’t</a:t>
            </a:r>
            <a:r>
              <a:rPr lang="en-US" sz="2000" dirty="0" smtClean="0"/>
              <a:t> the 1950s!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/>
              <a:t>US Census Bureau </a:t>
            </a:r>
            <a:r>
              <a:rPr lang="en-US" sz="2000" dirty="0" smtClean="0"/>
              <a:t>challenged </a:t>
            </a:r>
            <a:r>
              <a:rPr lang="en-US" sz="2000" dirty="0"/>
              <a:t>to reduce </a:t>
            </a:r>
            <a:r>
              <a:rPr lang="en-US" sz="2000" dirty="0" smtClean="0"/>
              <a:t>costs in an increasingly complex world by taking advantage of modern technologies</a:t>
            </a:r>
            <a:endParaRPr lang="en-US" sz="2000" dirty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sz="2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68" y="901899"/>
            <a:ext cx="3423955" cy="33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157" y="144132"/>
            <a:ext cx="6858000" cy="649498"/>
          </a:xfrm>
        </p:spPr>
        <p:txBody>
          <a:bodyPr/>
          <a:lstStyle/>
          <a:p>
            <a:pPr algn="ctr"/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914" y="1649625"/>
            <a:ext cx="5955956" cy="2737024"/>
          </a:xfrm>
        </p:spPr>
        <p:txBody>
          <a:bodyPr>
            <a:normAutofit/>
          </a:bodyPr>
          <a:lstStyle/>
          <a:p>
            <a:r>
              <a:rPr lang="en-US" b="1" dirty="0" smtClean="0"/>
              <a:t>Purpose of Decennial Census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Article I, Section 2 of US Constitution &amp; apportionment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Census-derived data influences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 smtClean="0"/>
              <a:t>Federal, state, and local budget and planning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 smtClean="0"/>
              <a:t>Business, developer, nonprofits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812" y="967213"/>
            <a:ext cx="2613450" cy="2416557"/>
          </a:xfrm>
          <a:prstGeom prst="rect">
            <a:avLst/>
          </a:prstGeom>
          <a:effectLst>
            <a:glow rad="127000">
              <a:srgbClr val="C4C38F"/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469558" y="4411872"/>
            <a:ext cx="8390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16.7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billion in FY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2016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Washington, or an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$2,319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 person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Over 10 years, that’s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.8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million for every 100 households missed!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Healthcare,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Education, Highway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Rural assistance funding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9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365126"/>
            <a:ext cx="6987823" cy="428504"/>
          </a:xfrm>
        </p:spPr>
        <p:txBody>
          <a:bodyPr/>
          <a:lstStyle/>
          <a:p>
            <a:r>
              <a:rPr lang="en-US" dirty="0"/>
              <a:t>2020 Census – High Level Facts to Know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926" y="1631243"/>
            <a:ext cx="7611732" cy="4397023"/>
          </a:xfrm>
        </p:spPr>
        <p:txBody>
          <a:bodyPr>
            <a:noAutofit/>
          </a:bodyPr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Methods </a:t>
            </a:r>
            <a:r>
              <a:rPr lang="en-US" dirty="0"/>
              <a:t>of Response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/>
              <a:t>Internet, Phone, Mail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/>
              <a:t>Five Mailings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Fewer Non-Response </a:t>
            </a:r>
            <a:r>
              <a:rPr lang="en-US" dirty="0"/>
              <a:t>Visit/Admin. Records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/>
              <a:t>Other </a:t>
            </a:r>
            <a:r>
              <a:rPr lang="en-US" dirty="0" smtClean="0"/>
              <a:t>Languages </a:t>
            </a:r>
            <a:endParaRPr lang="en-US" dirty="0" smtClean="0"/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Offices </a:t>
            </a:r>
            <a:r>
              <a:rPr lang="en-US" dirty="0"/>
              <a:t>in WA </a:t>
            </a:r>
            <a:r>
              <a:rPr lang="en-US" dirty="0" smtClean="0"/>
              <a:t>State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Questionnaire</a:t>
            </a:r>
            <a:endParaRPr lang="en-US" dirty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1255712" lvl="2" indent="0">
              <a:spcAft>
                <a:spcPts val="1200"/>
              </a:spcAft>
              <a:buClr>
                <a:srgbClr val="1680BC"/>
              </a:buClr>
              <a:buNone/>
            </a:pP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365126"/>
            <a:ext cx="6987823" cy="428504"/>
          </a:xfrm>
        </p:spPr>
        <p:txBody>
          <a:bodyPr/>
          <a:lstStyle/>
          <a:p>
            <a:r>
              <a:rPr lang="en-US" dirty="0"/>
              <a:t>2020 Census – High Level Facts to Know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925" y="1470454"/>
            <a:ext cx="7742323" cy="4850027"/>
          </a:xfrm>
        </p:spPr>
        <p:txBody>
          <a:bodyPr>
            <a:noAutofit/>
          </a:bodyPr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Questionnaire – Some improvements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Short version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Ability to identify as bi- or multiracial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More options to define residents relationship to head of HH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Greater clarity to ensure children counted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Questionnaire – Some negatives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May include citizenship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Binary gender choice</a:t>
            </a:r>
            <a:endParaRPr lang="en-US" dirty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1255712" lvl="2" indent="0">
              <a:spcAft>
                <a:spcPts val="1200"/>
              </a:spcAft>
              <a:buClr>
                <a:srgbClr val="1680BC"/>
              </a:buClr>
              <a:buNone/>
            </a:pP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3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202981" cy="1075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523" y="144132"/>
            <a:ext cx="6681101" cy="649498"/>
          </a:xfrm>
        </p:spPr>
        <p:txBody>
          <a:bodyPr/>
          <a:lstStyle/>
          <a:p>
            <a:pPr algn="ctr"/>
            <a:r>
              <a:rPr lang="en-US" dirty="0" smtClean="0"/>
              <a:t>Problem is…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14087"/>
              </p:ext>
            </p:extLst>
          </p:nvPr>
        </p:nvGraphicFramePr>
        <p:xfrm>
          <a:off x="822625" y="1129595"/>
          <a:ext cx="7366000" cy="480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3415" y="1615897"/>
            <a:ext cx="2150534" cy="39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4842" y="1241854"/>
            <a:ext cx="273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Participation hindered by language barriers, low literacy, lack of internet access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066" y="1122025"/>
            <a:ext cx="255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Housing units not in the frame and/or people wanting to remain hidden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8999" y="4833377"/>
            <a:ext cx="255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Highly mobile, people experiencing homelessness, physical access barriers such as gated communities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525" y="4221717"/>
            <a:ext cx="255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Suspicious of government, low levels of civic engagement</a:t>
            </a: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6759146" y="3850123"/>
            <a:ext cx="19147" cy="9195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2730843" y="1921476"/>
            <a:ext cx="1070" cy="6884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H="1">
            <a:off x="4979776" y="1847335"/>
            <a:ext cx="101325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2662881" y="4559645"/>
            <a:ext cx="1217522" cy="617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1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5" y="144132"/>
            <a:ext cx="7886700" cy="649498"/>
          </a:xfrm>
        </p:spPr>
        <p:txBody>
          <a:bodyPr/>
          <a:lstStyle/>
          <a:p>
            <a:pPr algn="ctr"/>
            <a:r>
              <a:rPr lang="en-US" dirty="0"/>
              <a:t>             Challenge: Hard-To-Count Populations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0740" y="1303867"/>
            <a:ext cx="6884957" cy="478111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Young children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Highly mobile persons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Persons with complex living arrangements or crowded housing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Racial and ethnic minorities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Non-English speakers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Low income persons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Persons experiencing homelessness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Undocumented (and documented) immigrants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LGBTQ persons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Persons not living in traditional housing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202981" cy="10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59" y="144132"/>
            <a:ext cx="7216346" cy="649498"/>
          </a:xfrm>
        </p:spPr>
        <p:txBody>
          <a:bodyPr/>
          <a:lstStyle/>
          <a:p>
            <a:pPr algn="ctr"/>
            <a:r>
              <a:rPr lang="en-US" dirty="0" smtClean="0"/>
              <a:t>Other 2020 Challenges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0740" y="1733645"/>
            <a:ext cx="6884957" cy="4351338"/>
          </a:xfrm>
        </p:spPr>
        <p:txBody>
          <a:bodyPr>
            <a:normAutofit/>
          </a:bodyPr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Less money = fewer tests and less robust field effort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 smtClean="0"/>
              <a:t>Recruitment </a:t>
            </a:r>
            <a:r>
              <a:rPr lang="en-US" dirty="0"/>
              <a:t>in a full employment economy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dirty="0"/>
              <a:t>2020 Election Year</a:t>
            </a:r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sz="2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202981" cy="10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3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3E2FF"/>
      </a:accent1>
      <a:accent2>
        <a:srgbClr val="00B0F0"/>
      </a:accent2>
      <a:accent3>
        <a:srgbClr val="1680F0"/>
      </a:accent3>
      <a:accent4>
        <a:srgbClr val="445268"/>
      </a:accent4>
      <a:accent5>
        <a:srgbClr val="0D3D61"/>
      </a:accent5>
      <a:accent6>
        <a:srgbClr val="1F4E79"/>
      </a:accent6>
      <a:hlink>
        <a:srgbClr val="0563C1"/>
      </a:hlink>
      <a:folHlink>
        <a:srgbClr val="954F72"/>
      </a:folHlink>
    </a:clrScheme>
    <a:fontScheme name="Custom 3">
      <a:majorFont>
        <a:latin typeface="Franklin Gothic Heavy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9987ccb2-fedd-444e-99c7-a3b7a566b7c6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E7AC09BE8BB47A2167528D560AB5C" ma:contentTypeVersion="6" ma:contentTypeDescription="Create a new document." ma:contentTypeScope="" ma:versionID="819d042e9084dca3ddf47532f8da6ee9">
  <xsd:schema xmlns:xsd="http://www.w3.org/2001/XMLSchema" xmlns:xs="http://www.w3.org/2001/XMLSchema" xmlns:p="http://schemas.microsoft.com/office/2006/metadata/properties" xmlns:ns1="http://schemas.microsoft.com/sharepoint/v3" xmlns:ns2="9987ccb2-fedd-444e-99c7-a3b7a566b7c6" targetNamespace="http://schemas.microsoft.com/office/2006/metadata/properties" ma:root="true" ma:fieldsID="6231946738a2a9d93c15267e247f686d" ns1:_="" ns2:_="">
    <xsd:import namespace="http://schemas.microsoft.com/sharepoint/v3"/>
    <xsd:import namespace="9987ccb2-fedd-444e-99c7-a3b7a566b7c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7ccb2-fedd-444e-99c7-a3b7a566b7c6" elementFormDefault="qualified">
    <xsd:import namespace="http://schemas.microsoft.com/office/2006/documentManagement/types"/>
    <xsd:import namespace="http://schemas.microsoft.com/office/infopath/2007/PartnerControls"/>
    <xsd:element name="Tags" ma:index="10" nillable="true" ma:displayName="Tags" ma:internalName="Ta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DD569F-B89B-4960-A35B-EA2E4AC4D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58D409-310C-4F65-8B28-04AB20274EB3}">
  <ds:schemaRefs>
    <ds:schemaRef ds:uri="http://www.w3.org/XML/1998/namespace"/>
    <ds:schemaRef ds:uri="9987ccb2-fedd-444e-99c7-a3b7a566b7c6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A531FFD-323D-4BD9-A9FC-B0D6B243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87ccb2-fedd-444e-99c7-a3b7a566b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4094</TotalTime>
  <Words>1010</Words>
  <Application>Microsoft Office PowerPoint</Application>
  <PresentationFormat>On-screen Show (4:3)</PresentationFormat>
  <Paragraphs>286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Franklin Gothic Heavy</vt:lpstr>
      <vt:lpstr>Georgia</vt:lpstr>
      <vt:lpstr>Segoe UI Black</vt:lpstr>
      <vt:lpstr>Segoe UI Light</vt:lpstr>
      <vt:lpstr>Segoe UI Semilight</vt:lpstr>
      <vt:lpstr>Times New Roman</vt:lpstr>
      <vt:lpstr>Wingdings 2</vt:lpstr>
      <vt:lpstr>Office Theme</vt:lpstr>
      <vt:lpstr>January 19, 2019  2020 Census: Are You Aware and Ready?  Commission on Asian Pacific American Affairs (CAPAA)</vt:lpstr>
      <vt:lpstr>Overview</vt:lpstr>
      <vt:lpstr>What is it?</vt:lpstr>
      <vt:lpstr>Why does it matter?</vt:lpstr>
      <vt:lpstr>2020 Census – High Level Facts to Know</vt:lpstr>
      <vt:lpstr>2020 Census – High Level Facts to Know</vt:lpstr>
      <vt:lpstr>Problem is…</vt:lpstr>
      <vt:lpstr>             Challenge: Hard-To-Count Populations</vt:lpstr>
      <vt:lpstr>Other 2020 Challenges</vt:lpstr>
      <vt:lpstr>Overview</vt:lpstr>
      <vt:lpstr>Complete Count Committee </vt:lpstr>
      <vt:lpstr>State Agency CCC</vt:lpstr>
      <vt:lpstr>State agencies reach everyone in WA</vt:lpstr>
      <vt:lpstr>             What others are doing?</vt:lpstr>
      <vt:lpstr>CASTING THE NET</vt:lpstr>
      <vt:lpstr>How to ensure Everyone Counts!</vt:lpstr>
      <vt:lpstr>What can you do?</vt:lpstr>
      <vt:lpstr>What can CAPAA do?</vt:lpstr>
      <vt:lpstr>How can OFM help?</vt:lpstr>
      <vt:lpstr>How can OFM help?</vt:lpstr>
      <vt:lpstr>CONCLUSION: ORGANIZE &amp; UNLEASH A WAVE</vt:lpstr>
      <vt:lpstr>FOR MORE INFORMATION</vt:lpstr>
    </vt:vector>
  </TitlesOfParts>
  <Company>Washington Technology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Cahill, Erin (OFM)</dc:creator>
  <cp:lastModifiedBy>McLean, Lisa (OFM)</cp:lastModifiedBy>
  <cp:revision>125</cp:revision>
  <cp:lastPrinted>2018-11-13T23:59:11Z</cp:lastPrinted>
  <dcterms:created xsi:type="dcterms:W3CDTF">2018-02-16T20:00:56Z</dcterms:created>
  <dcterms:modified xsi:type="dcterms:W3CDTF">2019-01-15T23:51:27Z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0x010100468E7AC09BE8BB47A2167528D560AB5C</vt:lpwstr>
  </property>
</Properties>
</file>