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3.xml" ContentType="application/vnd.openxmlformats-officedocument.theme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4.xml" ContentType="application/vnd.openxmlformats-officedocument.them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  <p:sldMasterId id="2147483751" r:id="rId6"/>
    <p:sldMasterId id="2147483819" r:id="rId7"/>
    <p:sldMasterId id="2147483890" r:id="rId8"/>
  </p:sldMasterIdLst>
  <p:notesMasterIdLst>
    <p:notesMasterId r:id="rId67"/>
  </p:notesMasterIdLst>
  <p:handoutMasterIdLst>
    <p:handoutMasterId r:id="rId68"/>
  </p:handoutMasterIdLst>
  <p:sldIdLst>
    <p:sldId id="658" r:id="rId9"/>
    <p:sldId id="2145706274" r:id="rId10"/>
    <p:sldId id="2145706466" r:id="rId11"/>
    <p:sldId id="2145706375" r:id="rId12"/>
    <p:sldId id="2145706474" r:id="rId13"/>
    <p:sldId id="2145706477" r:id="rId14"/>
    <p:sldId id="2145706478" r:id="rId15"/>
    <p:sldId id="2145706346" r:id="rId16"/>
    <p:sldId id="2145706352" r:id="rId17"/>
    <p:sldId id="2145706347" r:id="rId18"/>
    <p:sldId id="2145706435" r:id="rId19"/>
    <p:sldId id="2145706350" r:id="rId20"/>
    <p:sldId id="2145706351" r:id="rId21"/>
    <p:sldId id="2145706436" r:id="rId22"/>
    <p:sldId id="2145706353" r:id="rId23"/>
    <p:sldId id="2145706470" r:id="rId24"/>
    <p:sldId id="2145706253" r:id="rId25"/>
    <p:sldId id="2145706386" r:id="rId26"/>
    <p:sldId id="2145706481" r:id="rId27"/>
    <p:sldId id="2145706469" r:id="rId28"/>
    <p:sldId id="2145706482" r:id="rId29"/>
    <p:sldId id="2145706483" r:id="rId30"/>
    <p:sldId id="2145706475" r:id="rId31"/>
    <p:sldId id="2145706343" r:id="rId32"/>
    <p:sldId id="504" r:id="rId33"/>
    <p:sldId id="2145706325" r:id="rId34"/>
    <p:sldId id="2145706288" r:id="rId35"/>
    <p:sldId id="2145706326" r:id="rId36"/>
    <p:sldId id="2145706327" r:id="rId37"/>
    <p:sldId id="2145706328" r:id="rId38"/>
    <p:sldId id="2145706316" r:id="rId39"/>
    <p:sldId id="2145706440" r:id="rId40"/>
    <p:sldId id="2145706476" r:id="rId41"/>
    <p:sldId id="2145706480" r:id="rId42"/>
    <p:sldId id="2145706399" r:id="rId43"/>
    <p:sldId id="2145706403" r:id="rId44"/>
    <p:sldId id="2145706402" r:id="rId45"/>
    <p:sldId id="2145706401" r:id="rId46"/>
    <p:sldId id="2145706400" r:id="rId47"/>
    <p:sldId id="2145706404" r:id="rId48"/>
    <p:sldId id="2145706410" r:id="rId49"/>
    <p:sldId id="2145706407" r:id="rId50"/>
    <p:sldId id="2145706408" r:id="rId51"/>
    <p:sldId id="2145706409" r:id="rId52"/>
    <p:sldId id="2145706411" r:id="rId53"/>
    <p:sldId id="2145706416" r:id="rId54"/>
    <p:sldId id="2145706413" r:id="rId55"/>
    <p:sldId id="2145706417" r:id="rId56"/>
    <p:sldId id="2145706418" r:id="rId57"/>
    <p:sldId id="2145706419" r:id="rId58"/>
    <p:sldId id="2145706437" r:id="rId59"/>
    <p:sldId id="2145706438" r:id="rId60"/>
    <p:sldId id="2145706420" r:id="rId61"/>
    <p:sldId id="2145706421" r:id="rId62"/>
    <p:sldId id="2145706422" r:id="rId63"/>
    <p:sldId id="2145706423" r:id="rId64"/>
    <p:sldId id="2145706424" r:id="rId65"/>
    <p:sldId id="2145706374" r:id="rId6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nh, Mary (DOH CDC Assignee)" initials="HM(CA" lastIdx="1" clrIdx="0">
    <p:extLst>
      <p:ext uri="{19B8F6BF-5375-455C-9EA6-DF929625EA0E}">
        <p15:presenceInfo xmlns:p15="http://schemas.microsoft.com/office/powerpoint/2012/main" userId="S::mary.huynh@doh.wa.gov::278c9453-0888-4782-a543-9bc2251e8d4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531"/>
    <a:srgbClr val="349D96"/>
    <a:srgbClr val="C3C9BF"/>
    <a:srgbClr val="A0A0A0"/>
    <a:srgbClr val="E8E8E8"/>
    <a:srgbClr val="99CCFF"/>
    <a:srgbClr val="E6E6E6"/>
    <a:srgbClr val="ECECEC"/>
    <a:srgbClr val="F5F5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22" autoAdjust="0"/>
    <p:restoredTop sz="63568" autoAdjust="0"/>
  </p:normalViewPr>
  <p:slideViewPr>
    <p:cSldViewPr snapToGrid="0">
      <p:cViewPr varScale="1">
        <p:scale>
          <a:sx n="53" d="100"/>
          <a:sy n="53" d="100"/>
        </p:scale>
        <p:origin x="138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626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-10884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3.xml"/><Relationship Id="rId7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572CB1-0115-45C9-B4A9-1D1FD3283B2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686C87-3C91-42A5-82E1-0B05C3BBD8F9}">
      <dgm:prSet/>
      <dgm:spPr/>
      <dgm:t>
        <a:bodyPr/>
        <a:lstStyle/>
        <a:p>
          <a:r>
            <a:rPr lang="en-US" baseline="0" dirty="0"/>
            <a:t>Partnerships &amp; Outreach</a:t>
          </a:r>
          <a:endParaRPr lang="en-US" dirty="0"/>
        </a:p>
      </dgm:t>
    </dgm:pt>
    <dgm:pt modelId="{D9AD6ED8-A85B-4258-917B-E1AC670B0536}" type="parTrans" cxnId="{76110958-8977-4E78-890C-BC6CB22865BB}">
      <dgm:prSet/>
      <dgm:spPr/>
      <dgm:t>
        <a:bodyPr/>
        <a:lstStyle/>
        <a:p>
          <a:endParaRPr lang="en-US"/>
        </a:p>
      </dgm:t>
    </dgm:pt>
    <dgm:pt modelId="{06C7BAC7-6484-4492-959A-5EF5F8631F87}" type="sibTrans" cxnId="{76110958-8977-4E78-890C-BC6CB22865BB}">
      <dgm:prSet/>
      <dgm:spPr/>
      <dgm:t>
        <a:bodyPr/>
        <a:lstStyle/>
        <a:p>
          <a:endParaRPr lang="en-US"/>
        </a:p>
      </dgm:t>
    </dgm:pt>
    <dgm:pt modelId="{1486C905-FBBB-458B-A560-4E1E54511F4F}">
      <dgm:prSet/>
      <dgm:spPr/>
      <dgm:t>
        <a:bodyPr/>
        <a:lstStyle/>
        <a:p>
          <a:r>
            <a:rPr lang="en-US" baseline="0" dirty="0"/>
            <a:t>Addressing Access Barriers </a:t>
          </a:r>
          <a:endParaRPr lang="en-US" dirty="0"/>
        </a:p>
      </dgm:t>
    </dgm:pt>
    <dgm:pt modelId="{98BB89DF-209A-4277-B44E-07324D628D7B}" type="parTrans" cxnId="{54DFAAF8-78D8-429D-9363-DB8155757EE8}">
      <dgm:prSet/>
      <dgm:spPr/>
      <dgm:t>
        <a:bodyPr/>
        <a:lstStyle/>
        <a:p>
          <a:endParaRPr lang="en-US"/>
        </a:p>
      </dgm:t>
    </dgm:pt>
    <dgm:pt modelId="{775B0251-7859-4C16-8821-A1C55C728E45}" type="sibTrans" cxnId="{54DFAAF8-78D8-429D-9363-DB8155757EE8}">
      <dgm:prSet/>
      <dgm:spPr/>
      <dgm:t>
        <a:bodyPr/>
        <a:lstStyle/>
        <a:p>
          <a:endParaRPr lang="en-US"/>
        </a:p>
      </dgm:t>
    </dgm:pt>
    <dgm:pt modelId="{71809A35-1242-4D7B-82F6-06B231C15361}">
      <dgm:prSet/>
      <dgm:spPr/>
      <dgm:t>
        <a:bodyPr/>
        <a:lstStyle/>
        <a:p>
          <a:r>
            <a:rPr lang="en-US" baseline="0" dirty="0"/>
            <a:t>Equitable Allocation</a:t>
          </a:r>
          <a:endParaRPr lang="en-US" dirty="0"/>
        </a:p>
      </dgm:t>
    </dgm:pt>
    <dgm:pt modelId="{7D477701-1EC7-4B24-BD01-F079420A9B8D}" type="parTrans" cxnId="{D2BC7F66-0B5F-4DB0-A8D4-570656CBF832}">
      <dgm:prSet/>
      <dgm:spPr/>
      <dgm:t>
        <a:bodyPr/>
        <a:lstStyle/>
        <a:p>
          <a:endParaRPr lang="en-US"/>
        </a:p>
      </dgm:t>
    </dgm:pt>
    <dgm:pt modelId="{C7B9E91A-9DF6-4131-BABC-F3DE8AA47C5C}" type="sibTrans" cxnId="{D2BC7F66-0B5F-4DB0-A8D4-570656CBF832}">
      <dgm:prSet/>
      <dgm:spPr/>
      <dgm:t>
        <a:bodyPr/>
        <a:lstStyle/>
        <a:p>
          <a:endParaRPr lang="en-US"/>
        </a:p>
      </dgm:t>
    </dgm:pt>
    <dgm:pt modelId="{5F80A0C3-CE3F-4355-A451-F420B5E39336}">
      <dgm:prSet/>
      <dgm:spPr/>
      <dgm:t>
        <a:bodyPr/>
        <a:lstStyle/>
        <a:p>
          <a:r>
            <a:rPr lang="en-US" baseline="0" dirty="0"/>
            <a:t>Communications &amp; Outreach</a:t>
          </a:r>
          <a:endParaRPr lang="en-US" dirty="0"/>
        </a:p>
      </dgm:t>
    </dgm:pt>
    <dgm:pt modelId="{4002F5A0-BD5B-45B6-B9E3-B9F823FDE0AD}" type="parTrans" cxnId="{074587D0-E62E-438D-8998-E5D6B2453DD0}">
      <dgm:prSet/>
      <dgm:spPr/>
      <dgm:t>
        <a:bodyPr/>
        <a:lstStyle/>
        <a:p>
          <a:endParaRPr lang="en-US"/>
        </a:p>
      </dgm:t>
    </dgm:pt>
    <dgm:pt modelId="{7E2EBF61-026E-4CB4-8FBD-A8E5515C1506}" type="sibTrans" cxnId="{074587D0-E62E-438D-8998-E5D6B2453DD0}">
      <dgm:prSet/>
      <dgm:spPr/>
      <dgm:t>
        <a:bodyPr/>
        <a:lstStyle/>
        <a:p>
          <a:endParaRPr lang="en-US"/>
        </a:p>
      </dgm:t>
    </dgm:pt>
    <dgm:pt modelId="{989A1C78-4317-455C-ADCD-63D07A55DA9F}" type="pres">
      <dgm:prSet presAssocID="{31572CB1-0115-45C9-B4A9-1D1FD3283B20}" presName="diagram" presStyleCnt="0">
        <dgm:presLayoutVars>
          <dgm:dir/>
          <dgm:resizeHandles val="exact"/>
        </dgm:presLayoutVars>
      </dgm:prSet>
      <dgm:spPr/>
    </dgm:pt>
    <dgm:pt modelId="{AC8B1D08-73ED-4001-AF3E-DE4D4F8BA939}" type="pres">
      <dgm:prSet presAssocID="{9E686C87-3C91-42A5-82E1-0B05C3BBD8F9}" presName="node" presStyleLbl="node1" presStyleIdx="0" presStyleCnt="4">
        <dgm:presLayoutVars>
          <dgm:bulletEnabled val="1"/>
        </dgm:presLayoutVars>
      </dgm:prSet>
      <dgm:spPr/>
    </dgm:pt>
    <dgm:pt modelId="{252C32A4-789C-4196-B110-EAB03CA9BF16}" type="pres">
      <dgm:prSet presAssocID="{06C7BAC7-6484-4492-959A-5EF5F8631F87}" presName="sibTrans" presStyleCnt="0"/>
      <dgm:spPr/>
    </dgm:pt>
    <dgm:pt modelId="{CA9E2A03-A8EA-40A1-A381-6EFFF972B3A0}" type="pres">
      <dgm:prSet presAssocID="{1486C905-FBBB-458B-A560-4E1E54511F4F}" presName="node" presStyleLbl="node1" presStyleIdx="1" presStyleCnt="4">
        <dgm:presLayoutVars>
          <dgm:bulletEnabled val="1"/>
        </dgm:presLayoutVars>
      </dgm:prSet>
      <dgm:spPr/>
    </dgm:pt>
    <dgm:pt modelId="{AA68FC23-43F7-4F44-A550-3ACEC357BB1B}" type="pres">
      <dgm:prSet presAssocID="{775B0251-7859-4C16-8821-A1C55C728E45}" presName="sibTrans" presStyleCnt="0"/>
      <dgm:spPr/>
    </dgm:pt>
    <dgm:pt modelId="{8B547F2E-C366-4A64-B3BF-187546C12521}" type="pres">
      <dgm:prSet presAssocID="{71809A35-1242-4D7B-82F6-06B231C15361}" presName="node" presStyleLbl="node1" presStyleIdx="2" presStyleCnt="4">
        <dgm:presLayoutVars>
          <dgm:bulletEnabled val="1"/>
        </dgm:presLayoutVars>
      </dgm:prSet>
      <dgm:spPr/>
    </dgm:pt>
    <dgm:pt modelId="{A03253F5-8173-43A1-A39D-8B32D7DE4A92}" type="pres">
      <dgm:prSet presAssocID="{C7B9E91A-9DF6-4131-BABC-F3DE8AA47C5C}" presName="sibTrans" presStyleCnt="0"/>
      <dgm:spPr/>
    </dgm:pt>
    <dgm:pt modelId="{ADD0468C-3B6C-4F1E-85CB-8F1C1854D0AD}" type="pres">
      <dgm:prSet presAssocID="{5F80A0C3-CE3F-4355-A451-F420B5E39336}" presName="node" presStyleLbl="node1" presStyleIdx="3" presStyleCnt="4">
        <dgm:presLayoutVars>
          <dgm:bulletEnabled val="1"/>
        </dgm:presLayoutVars>
      </dgm:prSet>
      <dgm:spPr/>
    </dgm:pt>
  </dgm:ptLst>
  <dgm:cxnLst>
    <dgm:cxn modelId="{46FCB85D-844D-4235-9D27-01F5D890F6D5}" type="presOf" srcId="{71809A35-1242-4D7B-82F6-06B231C15361}" destId="{8B547F2E-C366-4A64-B3BF-187546C12521}" srcOrd="0" destOrd="0" presId="urn:microsoft.com/office/officeart/2005/8/layout/default"/>
    <dgm:cxn modelId="{D2BC7F66-0B5F-4DB0-A8D4-570656CBF832}" srcId="{31572CB1-0115-45C9-B4A9-1D1FD3283B20}" destId="{71809A35-1242-4D7B-82F6-06B231C15361}" srcOrd="2" destOrd="0" parTransId="{7D477701-1EC7-4B24-BD01-F079420A9B8D}" sibTransId="{C7B9E91A-9DF6-4131-BABC-F3DE8AA47C5C}"/>
    <dgm:cxn modelId="{06193774-D4B4-4A1B-B917-B26F35FAD9BA}" type="presOf" srcId="{5F80A0C3-CE3F-4355-A451-F420B5E39336}" destId="{ADD0468C-3B6C-4F1E-85CB-8F1C1854D0AD}" srcOrd="0" destOrd="0" presId="urn:microsoft.com/office/officeart/2005/8/layout/default"/>
    <dgm:cxn modelId="{76110958-8977-4E78-890C-BC6CB22865BB}" srcId="{31572CB1-0115-45C9-B4A9-1D1FD3283B20}" destId="{9E686C87-3C91-42A5-82E1-0B05C3BBD8F9}" srcOrd="0" destOrd="0" parTransId="{D9AD6ED8-A85B-4258-917B-E1AC670B0536}" sibTransId="{06C7BAC7-6484-4492-959A-5EF5F8631F87}"/>
    <dgm:cxn modelId="{F93D6C98-1499-4EE4-89E9-622BCBCCE74F}" type="presOf" srcId="{9E686C87-3C91-42A5-82E1-0B05C3BBD8F9}" destId="{AC8B1D08-73ED-4001-AF3E-DE4D4F8BA939}" srcOrd="0" destOrd="0" presId="urn:microsoft.com/office/officeart/2005/8/layout/default"/>
    <dgm:cxn modelId="{074587D0-E62E-438D-8998-E5D6B2453DD0}" srcId="{31572CB1-0115-45C9-B4A9-1D1FD3283B20}" destId="{5F80A0C3-CE3F-4355-A451-F420B5E39336}" srcOrd="3" destOrd="0" parTransId="{4002F5A0-BD5B-45B6-B9E3-B9F823FDE0AD}" sibTransId="{7E2EBF61-026E-4CB4-8FBD-A8E5515C1506}"/>
    <dgm:cxn modelId="{C4DE33DA-0051-4002-81A2-1C3F97132990}" type="presOf" srcId="{1486C905-FBBB-458B-A560-4E1E54511F4F}" destId="{CA9E2A03-A8EA-40A1-A381-6EFFF972B3A0}" srcOrd="0" destOrd="0" presId="urn:microsoft.com/office/officeart/2005/8/layout/default"/>
    <dgm:cxn modelId="{199F41F6-2E1E-4329-9FEC-5AAA1D6B5A2F}" type="presOf" srcId="{31572CB1-0115-45C9-B4A9-1D1FD3283B20}" destId="{989A1C78-4317-455C-ADCD-63D07A55DA9F}" srcOrd="0" destOrd="0" presId="urn:microsoft.com/office/officeart/2005/8/layout/default"/>
    <dgm:cxn modelId="{54DFAAF8-78D8-429D-9363-DB8155757EE8}" srcId="{31572CB1-0115-45C9-B4A9-1D1FD3283B20}" destId="{1486C905-FBBB-458B-A560-4E1E54511F4F}" srcOrd="1" destOrd="0" parTransId="{98BB89DF-209A-4277-B44E-07324D628D7B}" sibTransId="{775B0251-7859-4C16-8821-A1C55C728E45}"/>
    <dgm:cxn modelId="{9BEBB964-5758-44FB-9375-0DA25DFFEEE3}" type="presParOf" srcId="{989A1C78-4317-455C-ADCD-63D07A55DA9F}" destId="{AC8B1D08-73ED-4001-AF3E-DE4D4F8BA939}" srcOrd="0" destOrd="0" presId="urn:microsoft.com/office/officeart/2005/8/layout/default"/>
    <dgm:cxn modelId="{2DC1C1C0-5BFE-489B-94C0-00046FA37CCE}" type="presParOf" srcId="{989A1C78-4317-455C-ADCD-63D07A55DA9F}" destId="{252C32A4-789C-4196-B110-EAB03CA9BF16}" srcOrd="1" destOrd="0" presId="urn:microsoft.com/office/officeart/2005/8/layout/default"/>
    <dgm:cxn modelId="{EAD181BE-BC06-4FFB-BBBB-B5B70D788BAF}" type="presParOf" srcId="{989A1C78-4317-455C-ADCD-63D07A55DA9F}" destId="{CA9E2A03-A8EA-40A1-A381-6EFFF972B3A0}" srcOrd="2" destOrd="0" presId="urn:microsoft.com/office/officeart/2005/8/layout/default"/>
    <dgm:cxn modelId="{41996586-F0A0-4E5E-BAF4-F5B45BD687F7}" type="presParOf" srcId="{989A1C78-4317-455C-ADCD-63D07A55DA9F}" destId="{AA68FC23-43F7-4F44-A550-3ACEC357BB1B}" srcOrd="3" destOrd="0" presId="urn:microsoft.com/office/officeart/2005/8/layout/default"/>
    <dgm:cxn modelId="{DBCCC75D-A26B-4BFD-9B1E-A2D0E2502DF6}" type="presParOf" srcId="{989A1C78-4317-455C-ADCD-63D07A55DA9F}" destId="{8B547F2E-C366-4A64-B3BF-187546C12521}" srcOrd="4" destOrd="0" presId="urn:microsoft.com/office/officeart/2005/8/layout/default"/>
    <dgm:cxn modelId="{3E813B19-FA8C-47D4-848A-2C74FA734698}" type="presParOf" srcId="{989A1C78-4317-455C-ADCD-63D07A55DA9F}" destId="{A03253F5-8173-43A1-A39D-8B32D7DE4A92}" srcOrd="5" destOrd="0" presId="urn:microsoft.com/office/officeart/2005/8/layout/default"/>
    <dgm:cxn modelId="{82E86F81-FE8A-4A8E-94F3-7CA808419926}" type="presParOf" srcId="{989A1C78-4317-455C-ADCD-63D07A55DA9F}" destId="{ADD0468C-3B6C-4F1E-85CB-8F1C1854D0A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B1D08-73ED-4001-AF3E-DE4D4F8BA939}">
      <dsp:nvSpPr>
        <dsp:cNvPr id="0" name=""/>
        <dsp:cNvSpPr/>
      </dsp:nvSpPr>
      <dsp:spPr>
        <a:xfrm>
          <a:off x="1271407" y="1281"/>
          <a:ext cx="3584822" cy="21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Partnerships &amp; Outreach</a:t>
          </a:r>
          <a:endParaRPr lang="en-US" sz="3700" kern="1200" dirty="0"/>
        </a:p>
      </dsp:txBody>
      <dsp:txXfrm>
        <a:off x="1271407" y="1281"/>
        <a:ext cx="3584822" cy="2150893"/>
      </dsp:txXfrm>
    </dsp:sp>
    <dsp:sp modelId="{CA9E2A03-A8EA-40A1-A381-6EFFF972B3A0}">
      <dsp:nvSpPr>
        <dsp:cNvPr id="0" name=""/>
        <dsp:cNvSpPr/>
      </dsp:nvSpPr>
      <dsp:spPr>
        <a:xfrm>
          <a:off x="5214712" y="1281"/>
          <a:ext cx="3584822" cy="21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Addressing Access Barriers </a:t>
          </a:r>
          <a:endParaRPr lang="en-US" sz="3700" kern="1200" dirty="0"/>
        </a:p>
      </dsp:txBody>
      <dsp:txXfrm>
        <a:off x="5214712" y="1281"/>
        <a:ext cx="3584822" cy="2150893"/>
      </dsp:txXfrm>
    </dsp:sp>
    <dsp:sp modelId="{8B547F2E-C366-4A64-B3BF-187546C12521}">
      <dsp:nvSpPr>
        <dsp:cNvPr id="0" name=""/>
        <dsp:cNvSpPr/>
      </dsp:nvSpPr>
      <dsp:spPr>
        <a:xfrm>
          <a:off x="1271407" y="2510657"/>
          <a:ext cx="3584822" cy="21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Equitable Allocation</a:t>
          </a:r>
          <a:endParaRPr lang="en-US" sz="3700" kern="1200" dirty="0"/>
        </a:p>
      </dsp:txBody>
      <dsp:txXfrm>
        <a:off x="1271407" y="2510657"/>
        <a:ext cx="3584822" cy="2150893"/>
      </dsp:txXfrm>
    </dsp:sp>
    <dsp:sp modelId="{ADD0468C-3B6C-4F1E-85CB-8F1C1854D0AD}">
      <dsp:nvSpPr>
        <dsp:cNvPr id="0" name=""/>
        <dsp:cNvSpPr/>
      </dsp:nvSpPr>
      <dsp:spPr>
        <a:xfrm>
          <a:off x="5214712" y="2510657"/>
          <a:ext cx="3584822" cy="2150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baseline="0" dirty="0"/>
            <a:t>Communications &amp; Outreach</a:t>
          </a:r>
          <a:endParaRPr lang="en-US" sz="3700" kern="1200" dirty="0"/>
        </a:p>
      </dsp:txBody>
      <dsp:txXfrm>
        <a:off x="5214712" y="2510657"/>
        <a:ext cx="3584822" cy="2150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1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FCB1EE-2BEC-488D-BFFA-AAD7DB36B65D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AE80EB-E534-444C-9847-504A6B1C86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890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0D67E38-3A4A-4F40-8FC3-E34E8B562FD6}" type="datetimeFigureOut">
              <a:rPr lang="en-US" smtClean="0"/>
              <a:t>3/20/2021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204FE9C-24EC-442B-850F-65B0BA925E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30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cc02.safelinks.protection.outlook.com/?url=https://www.doh.wa.gov/Emergencies/COVID19/Vaccine&amp;data=04|01|danielle.koenig@doh.wa.gov|d42eca7b8eb04d7e647b08d8d821a625|11d0e217264e400a8ba057dcc127d72d|0|0|637496986324862613|Unknown|TWFpbGZsb3d8eyJWIjoiMC4wLjAwMDAiLCJQIjoiV2luMzIiLCJBTiI6Ik1haWwiLCJXVCI6Mn0%3D|1000&amp;sdata=8QwtC0lrwuhC3uoafpa0CJdTya5LVLnsimV2H2TnnIA%3D&amp;reserved=0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769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25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390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152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633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552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2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573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801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b="0" i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95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412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on the COVID-19 vaccine communications team and want to share with you some of the communication and health promotion projects we have going on right now and coming up.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the website..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 of 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CovidVaccineWA.org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 your all-in-one hub for the most up to date and reliable information about the COVID-19 vaccine in Washington. We are frequently updating the public facing page and recently did a major overhaul of the provider page. I’ll show you what that looks like in a second.</a:t>
            </a:r>
          </a:p>
          <a:p>
            <a:endParaRPr lang="en-US" dirty="0"/>
          </a:p>
          <a:p>
            <a:r>
              <a:rPr lang="en-US" dirty="0"/>
              <a:t>Provider guidance section includes content from the guidance emails we send out, such as following the 95% per week rule, what to do with the Pfizer 6</a:t>
            </a:r>
            <a:r>
              <a:rPr lang="en-US" baseline="30000" dirty="0"/>
              <a:t>th</a:t>
            </a:r>
            <a:r>
              <a:rPr lang="en-US" dirty="0"/>
              <a:t> dose, and VIP scheduling.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33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6348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data				&gt;14 days			&gt;28 days</a:t>
            </a:r>
          </a:p>
          <a:p>
            <a:r>
              <a:rPr lang="en-US" dirty="0"/>
              <a:t>				N=19,514	N=19544 (Placebo)	N=19306	N=19178 (placebo)</a:t>
            </a:r>
          </a:p>
          <a:p>
            <a:r>
              <a:rPr lang="en-US" dirty="0"/>
              <a:t>Number of confirmed cases, n		116	348		66	193</a:t>
            </a:r>
          </a:p>
          <a:p>
            <a:r>
              <a:rPr lang="en-US" dirty="0"/>
              <a:t>VE (adjusted 95% CI)			66.9%			66.1%</a:t>
            </a:r>
          </a:p>
          <a:p>
            <a:endParaRPr lang="en-US" dirty="0"/>
          </a:p>
          <a:p>
            <a:r>
              <a:rPr lang="en-US" dirty="0"/>
              <a:t>U.S. data				N=9119	N=9086 (placebo)	N=8958	N=8835 (placebo)</a:t>
            </a:r>
          </a:p>
          <a:p>
            <a:r>
              <a:rPr lang="en-US" dirty="0"/>
              <a:t>				51	196		32	112</a:t>
            </a:r>
          </a:p>
          <a:p>
            <a:r>
              <a:rPr lang="en-US" dirty="0"/>
              <a:t>VE (adjusted 95% CI)			74.4%			72%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5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image: new homepage</a:t>
            </a:r>
          </a:p>
          <a:p>
            <a:r>
              <a:rPr lang="en-US" dirty="0"/>
              <a:t>Right image: Toolkit and guidance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61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Buttons for Phase Finder and Vaccine Locator at top of:</a:t>
            </a:r>
          </a:p>
          <a:p>
            <a:pPr marL="804863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www.CovidVaccineWA.org</a:t>
            </a:r>
          </a:p>
          <a:p>
            <a:pPr marL="804863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www.doh.wa.gov</a:t>
            </a:r>
          </a:p>
          <a:p>
            <a:pPr marL="804863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coronavirus.wa.gov</a:t>
            </a:r>
          </a:p>
          <a:p>
            <a:endParaRPr lang="en-US" dirty="0"/>
          </a:p>
          <a:p>
            <a:r>
              <a:rPr lang="en-US" dirty="0"/>
              <a:t>Select your language from the drop-down menu at the top of the locator.</a:t>
            </a:r>
          </a:p>
          <a:p>
            <a:endParaRPr lang="en-US" dirty="0"/>
          </a:p>
          <a:p>
            <a:r>
              <a:rPr lang="en-US" dirty="0"/>
              <a:t>You can still use the text list below the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864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Found in provider toolkit at the partner toolkit under “Printable Phase Finder Tools.” Note the partner toolkit is different than the provider toolkit I showed earlier. Link above.</a:t>
            </a:r>
          </a:p>
          <a:p>
            <a:endParaRPr lang="en-US" dirty="0"/>
          </a:p>
          <a:p>
            <a:r>
              <a:rPr lang="en-US" dirty="0"/>
              <a:t>The paper version is two pages and the second page is an FAQ to help you understand the terms in the flow chart. I didn’t include an image of page two but you can check it out on the link on this slide.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Just for a quick update, so far we’ve had about a million and a half unique Phase Finder submissions!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of February 10, there were 1,424,255 including 5,891 to the Spanish language tool. 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00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Vaccinate WA effort has three stages – Education, Intent and Action. Until now the broad campaign strategy focused primarily on education about vaccines and how to access them (Intent stage). This slide shows a few things we’re doing in these stages.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almost time to launch the Action stage - celebrating progress so far, addressing barriers of “wait and see” and vaccine-hesitant audience segments. Next I’ll show you what’s coming.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Objective: Motivate people living in Washington to get the COVID-19 vaccine when it is their turn.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61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Vaccinate WA effort has three stages – Education, Intent and Action. Until now the broad campaign strategy focused primarily on education about vaccines and how to access them (Intent stage).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time to launch the Action stage - celebrating progress so far, addressing barriers of “wait and see” and vaccine-hesitant audience segments.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Objective: Motivate people living in Washington to get the COVID-19 vaccine when it is their turn. 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steps: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Campaign: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 paper version of Phase Finder and post translated versions (will be available in 36 languages).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 February 25 Spanish expert panel on mental health with panelists representing the Latino community from Seattle Children’s Hospital and University of Washington.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53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items: Symptom guide, twice-weekly allocation graphics. See next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Guidance documents sent recently include weather delays, impact of timing of second dose, creating an emergency vaccine use plan</a:t>
            </a:r>
          </a:p>
          <a:p>
            <a:endParaRPr lang="en-US" dirty="0"/>
          </a:p>
          <a:p>
            <a:r>
              <a:rPr lang="en-US" dirty="0"/>
              <a:t>Coming up: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protest guide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employer guide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FAQs specifically on allocation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Finalize materials for partner toolkit, including safety and efficacy fact sheet, vaccine hesitancy discussion guide, and template messages.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 guidance with providers on vaccine transportation requirements for off-site clinics.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side is the symptoms graphic, available in PDF or image files</a:t>
            </a:r>
          </a:p>
          <a:p>
            <a:endParaRPr lang="en-US" dirty="0"/>
          </a:p>
          <a:p>
            <a:r>
              <a:rPr lang="en-US" dirty="0"/>
              <a:t>Right side are some things we’ve shared on social media recently. Twice-weekly allocation graphics plus an example of the vaccine confidence messaging from the Vaccinate WA campaign.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4FE9C-24EC-442B-850F-65B0BA925E1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02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33.png"/><Relationship Id="rId2" Type="http://schemas.openxmlformats.org/officeDocument/2006/relationships/tags" Target="../tags/tag81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4.bin"/><Relationship Id="rId4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5.bin"/><Relationship Id="rId4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image" Target="../media/image30.png"/><Relationship Id="rId2" Type="http://schemas.openxmlformats.org/officeDocument/2006/relationships/tags" Target="../tags/tag85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tags" Target="../tags/tag88.xml"/><Relationship Id="rId7" Type="http://schemas.openxmlformats.org/officeDocument/2006/relationships/image" Target="../media/image31.png"/><Relationship Id="rId2" Type="http://schemas.openxmlformats.org/officeDocument/2006/relationships/tags" Target="../tags/tag87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7" Type="http://schemas.openxmlformats.org/officeDocument/2006/relationships/image" Target="../media/image30.png"/><Relationship Id="rId2" Type="http://schemas.openxmlformats.org/officeDocument/2006/relationships/tags" Target="../tags/tag8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7" Type="http://schemas.openxmlformats.org/officeDocument/2006/relationships/image" Target="../media/image31.png"/><Relationship Id="rId2" Type="http://schemas.openxmlformats.org/officeDocument/2006/relationships/tags" Target="../tags/tag91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9.bin"/><Relationship Id="rId4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1.bin"/><Relationship Id="rId4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7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2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3.bin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4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5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5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2.xml"/><Relationship Id="rId1" Type="http://schemas.openxmlformats.org/officeDocument/2006/relationships/vmlDrawing" Target="../drawings/vmlDrawing56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6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3.xml"/><Relationship Id="rId1" Type="http://schemas.openxmlformats.org/officeDocument/2006/relationships/vmlDrawing" Target="../drawings/vmlDrawing5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7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8.png"/><Relationship Id="rId2" Type="http://schemas.openxmlformats.org/officeDocument/2006/relationships/tags" Target="../tags/tag104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58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5.xml"/><Relationship Id="rId1" Type="http://schemas.openxmlformats.org/officeDocument/2006/relationships/vmlDrawing" Target="../drawings/vmlDrawing59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59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0.bin"/><Relationship Id="rId4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8.xml"/><Relationship Id="rId1" Type="http://schemas.openxmlformats.org/officeDocument/2006/relationships/vmlDrawing" Target="../drawings/vmlDrawing6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1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vmlDrawing" Target="../drawings/vmlDrawing6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2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3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64.bin"/><Relationship Id="rId4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3.xml"/><Relationship Id="rId1" Type="http://schemas.openxmlformats.org/officeDocument/2006/relationships/vmlDrawing" Target="../drawings/vmlDrawing65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5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4.xml"/><Relationship Id="rId1" Type="http://schemas.openxmlformats.org/officeDocument/2006/relationships/vmlDrawing" Target="../drawings/vmlDrawing66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6.bin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5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7.bin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6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0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68.bin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20.xml"/><Relationship Id="rId7" Type="http://schemas.openxmlformats.org/officeDocument/2006/relationships/image" Target="../media/image5.jpeg"/><Relationship Id="rId2" Type="http://schemas.openxmlformats.org/officeDocument/2006/relationships/tags" Target="../tags/tag119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70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8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1.bin"/><Relationship Id="rId4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132.xml"/><Relationship Id="rId7" Type="http://schemas.openxmlformats.org/officeDocument/2006/relationships/image" Target="../media/image27.png"/><Relationship Id="rId2" Type="http://schemas.openxmlformats.org/officeDocument/2006/relationships/tags" Target="../tags/tag131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7" Type="http://schemas.openxmlformats.org/officeDocument/2006/relationships/image" Target="../media/image27.png"/><Relationship Id="rId2" Type="http://schemas.openxmlformats.org/officeDocument/2006/relationships/tags" Target="../tags/tag133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27.png"/><Relationship Id="rId2" Type="http://schemas.openxmlformats.org/officeDocument/2006/relationships/tags" Target="../tags/tag135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27.png"/><Relationship Id="rId2" Type="http://schemas.openxmlformats.org/officeDocument/2006/relationships/tags" Target="../tags/tag137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140.xml"/><Relationship Id="rId7" Type="http://schemas.openxmlformats.org/officeDocument/2006/relationships/image" Target="../media/image27.png"/><Relationship Id="rId2" Type="http://schemas.openxmlformats.org/officeDocument/2006/relationships/tags" Target="../tags/tag139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30.png"/><Relationship Id="rId2" Type="http://schemas.openxmlformats.org/officeDocument/2006/relationships/tags" Target="../tags/tag141.xml"/><Relationship Id="rId1" Type="http://schemas.openxmlformats.org/officeDocument/2006/relationships/vmlDrawing" Target="../drawings/vmlDrawing8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1.bin"/><Relationship Id="rId4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7" Type="http://schemas.openxmlformats.org/officeDocument/2006/relationships/image" Target="../media/image31.png"/><Relationship Id="rId2" Type="http://schemas.openxmlformats.org/officeDocument/2006/relationships/tags" Target="../tags/tag143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7" Type="http://schemas.openxmlformats.org/officeDocument/2006/relationships/image" Target="../media/image33.png"/><Relationship Id="rId2" Type="http://schemas.openxmlformats.org/officeDocument/2006/relationships/tags" Target="../tags/tag145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31.png"/><Relationship Id="rId2" Type="http://schemas.openxmlformats.org/officeDocument/2006/relationships/tags" Target="../tags/tag147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150.xml"/><Relationship Id="rId7" Type="http://schemas.openxmlformats.org/officeDocument/2006/relationships/image" Target="../media/image30.png"/><Relationship Id="rId2" Type="http://schemas.openxmlformats.org/officeDocument/2006/relationships/tags" Target="../tags/tag149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7" Type="http://schemas.openxmlformats.org/officeDocument/2006/relationships/image" Target="../media/image31.png"/><Relationship Id="rId2" Type="http://schemas.openxmlformats.org/officeDocument/2006/relationships/tags" Target="../tags/tag151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30.png"/><Relationship Id="rId2" Type="http://schemas.openxmlformats.org/officeDocument/2006/relationships/tags" Target="../tags/tag153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image" Target="../media/image31.png"/><Relationship Id="rId2" Type="http://schemas.openxmlformats.org/officeDocument/2006/relationships/tags" Target="../tags/tag155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vmlDrawing" Target="../drawings/vmlDrawing8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9.bin"/><Relationship Id="rId4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90.bin"/><Relationship Id="rId4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1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91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92.bin"/><Relationship Id="rId4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4.xml"/><Relationship Id="rId1" Type="http://schemas.openxmlformats.org/officeDocument/2006/relationships/vmlDrawing" Target="../drawings/vmlDrawing9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3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5.xml"/><Relationship Id="rId1" Type="http://schemas.openxmlformats.org/officeDocument/2006/relationships/vmlDrawing" Target="../drawings/vmlDrawing94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4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6.xml"/><Relationship Id="rId1" Type="http://schemas.openxmlformats.org/officeDocument/2006/relationships/vmlDrawing" Target="../drawings/vmlDrawing9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5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8.png"/><Relationship Id="rId2" Type="http://schemas.openxmlformats.org/officeDocument/2006/relationships/tags" Target="../tags/tag167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96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8.xml"/><Relationship Id="rId1" Type="http://schemas.openxmlformats.org/officeDocument/2006/relationships/vmlDrawing" Target="../drawings/vmlDrawing9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97.bin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170.xml"/><Relationship Id="rId7" Type="http://schemas.openxmlformats.org/officeDocument/2006/relationships/image" Target="../media/image5.jpeg"/><Relationship Id="rId2" Type="http://schemas.openxmlformats.org/officeDocument/2006/relationships/tags" Target="../tags/tag169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28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vmlDrawing" Target="../drawings/vmlDrawing10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2.bin"/><Relationship Id="rId4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3.bin"/><Relationship Id="rId4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7" Type="http://schemas.openxmlformats.org/officeDocument/2006/relationships/image" Target="../media/image27.png"/><Relationship Id="rId2" Type="http://schemas.openxmlformats.org/officeDocument/2006/relationships/tags" Target="../tags/tag181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4.bin"/><Relationship Id="rId4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27.png"/><Relationship Id="rId2" Type="http://schemas.openxmlformats.org/officeDocument/2006/relationships/tags" Target="../tags/tag183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5.bin"/><Relationship Id="rId4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7" Type="http://schemas.openxmlformats.org/officeDocument/2006/relationships/image" Target="../media/image27.png"/><Relationship Id="rId2" Type="http://schemas.openxmlformats.org/officeDocument/2006/relationships/tags" Target="../tags/tag185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6.bin"/><Relationship Id="rId4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27.png"/><Relationship Id="rId2" Type="http://schemas.openxmlformats.org/officeDocument/2006/relationships/tags" Target="../tags/tag187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7.bin"/><Relationship Id="rId4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27.png"/><Relationship Id="rId2" Type="http://schemas.openxmlformats.org/officeDocument/2006/relationships/tags" Target="../tags/tag189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8.bin"/><Relationship Id="rId4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image" Target="../media/image27.png"/><Relationship Id="rId2" Type="http://schemas.openxmlformats.org/officeDocument/2006/relationships/tags" Target="../tags/tag191.xml"/><Relationship Id="rId1" Type="http://schemas.openxmlformats.org/officeDocument/2006/relationships/vmlDrawing" Target="../drawings/vmlDrawing10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9.bin"/><Relationship Id="rId4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7" Type="http://schemas.openxmlformats.org/officeDocument/2006/relationships/image" Target="../media/image30.png"/><Relationship Id="rId2" Type="http://schemas.openxmlformats.org/officeDocument/2006/relationships/tags" Target="../tags/tag193.xml"/><Relationship Id="rId1" Type="http://schemas.openxmlformats.org/officeDocument/2006/relationships/vmlDrawing" Target="../drawings/vmlDrawing110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10.bin"/><Relationship Id="rId4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31.png"/><Relationship Id="rId2" Type="http://schemas.openxmlformats.org/officeDocument/2006/relationships/tags" Target="../tags/tag195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1.bin"/><Relationship Id="rId4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7" Type="http://schemas.openxmlformats.org/officeDocument/2006/relationships/image" Target="../media/image33.png"/><Relationship Id="rId2" Type="http://schemas.openxmlformats.org/officeDocument/2006/relationships/tags" Target="../tags/tag197.xml"/><Relationship Id="rId1" Type="http://schemas.openxmlformats.org/officeDocument/2006/relationships/vmlDrawing" Target="../drawings/vmlDrawing1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2.bin"/><Relationship Id="rId4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200.xml"/><Relationship Id="rId7" Type="http://schemas.openxmlformats.org/officeDocument/2006/relationships/image" Target="../media/image31.png"/><Relationship Id="rId2" Type="http://schemas.openxmlformats.org/officeDocument/2006/relationships/tags" Target="../tags/tag199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30.png"/><Relationship Id="rId2" Type="http://schemas.openxmlformats.org/officeDocument/2006/relationships/tags" Target="../tags/tag201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4.bin"/><Relationship Id="rId4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7" Type="http://schemas.openxmlformats.org/officeDocument/2006/relationships/image" Target="../media/image31.png"/><Relationship Id="rId2" Type="http://schemas.openxmlformats.org/officeDocument/2006/relationships/tags" Target="../tags/tag203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5.bin"/><Relationship Id="rId4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30.png"/><Relationship Id="rId2" Type="http://schemas.openxmlformats.org/officeDocument/2006/relationships/tags" Target="../tags/tag205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7" Type="http://schemas.openxmlformats.org/officeDocument/2006/relationships/image" Target="../media/image31.png"/><Relationship Id="rId2" Type="http://schemas.openxmlformats.org/officeDocument/2006/relationships/tags" Target="../tags/tag207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ags" Target="../tags/tag209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2" Type="http://schemas.openxmlformats.org/officeDocument/2006/relationships/tags" Target="../tags/tag211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9.bin"/><Relationship Id="rId4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3.xml"/><Relationship Id="rId1" Type="http://schemas.openxmlformats.org/officeDocument/2006/relationships/vmlDrawing" Target="../drawings/vmlDrawing120.vml"/><Relationship Id="rId6" Type="http://schemas.openxmlformats.org/officeDocument/2006/relationships/image" Target="../media/image3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20.bin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6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22.bin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7.xml"/><Relationship Id="rId1" Type="http://schemas.openxmlformats.org/officeDocument/2006/relationships/vmlDrawing" Target="../drawings/vmlDrawing12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23.bin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8.xml"/><Relationship Id="rId1" Type="http://schemas.openxmlformats.org/officeDocument/2006/relationships/vmlDrawing" Target="../drawings/vmlDrawing124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24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19.xml"/><Relationship Id="rId1" Type="http://schemas.openxmlformats.org/officeDocument/2006/relationships/vmlDrawing" Target="../drawings/vmlDrawing12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25.bin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28.png"/><Relationship Id="rId2" Type="http://schemas.openxmlformats.org/officeDocument/2006/relationships/tags" Target="../tags/tag220.xml"/><Relationship Id="rId1" Type="http://schemas.openxmlformats.org/officeDocument/2006/relationships/vmlDrawing" Target="../drawings/vmlDrawing126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26.bin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1.xml"/><Relationship Id="rId1" Type="http://schemas.openxmlformats.org/officeDocument/2006/relationships/vmlDrawing" Target="../drawings/vmlDrawing12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27.bin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4.xml"/><Relationship Id="rId1" Type="http://schemas.openxmlformats.org/officeDocument/2006/relationships/vmlDrawing" Target="../drawings/vmlDrawing129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29.bin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5.xml"/><Relationship Id="rId1" Type="http://schemas.openxmlformats.org/officeDocument/2006/relationships/vmlDrawing" Target="../drawings/vmlDrawing130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0.bin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6.xml"/><Relationship Id="rId1" Type="http://schemas.openxmlformats.org/officeDocument/2006/relationships/vmlDrawing" Target="../drawings/vmlDrawing131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1.bin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" Type="http://schemas.openxmlformats.org/officeDocument/2006/relationships/vmlDrawing" Target="../drawings/vmlDrawing132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32.bin"/><Relationship Id="rId4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29.xml"/><Relationship Id="rId1" Type="http://schemas.openxmlformats.org/officeDocument/2006/relationships/vmlDrawing" Target="../drawings/vmlDrawing133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3.bin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0.xml"/><Relationship Id="rId1" Type="http://schemas.openxmlformats.org/officeDocument/2006/relationships/vmlDrawing" Target="../drawings/vmlDrawing134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4.bin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1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5.bin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32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30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36.bin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36.xml"/><Relationship Id="rId7" Type="http://schemas.openxmlformats.org/officeDocument/2006/relationships/image" Target="../media/image5.jpeg"/><Relationship Id="rId2" Type="http://schemas.openxmlformats.org/officeDocument/2006/relationships/tags" Target="../tags/tag235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38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28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39.bin"/><Relationship Id="rId4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1.bin"/><Relationship Id="rId4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vmlDrawing" Target="../drawings/vmlDrawing14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2.bin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3.bin"/><Relationship Id="rId4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27.png"/><Relationship Id="rId2" Type="http://schemas.openxmlformats.org/officeDocument/2006/relationships/tags" Target="../tags/tag247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4.bin"/><Relationship Id="rId4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7" Type="http://schemas.openxmlformats.org/officeDocument/2006/relationships/image" Target="../media/image27.png"/><Relationship Id="rId2" Type="http://schemas.openxmlformats.org/officeDocument/2006/relationships/tags" Target="../tags/tag249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5.bin"/><Relationship Id="rId4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7" Type="http://schemas.openxmlformats.org/officeDocument/2006/relationships/image" Target="../media/image27.png"/><Relationship Id="rId2" Type="http://schemas.openxmlformats.org/officeDocument/2006/relationships/tags" Target="../tags/tag251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6.bin"/><Relationship Id="rId4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7" Type="http://schemas.openxmlformats.org/officeDocument/2006/relationships/image" Target="../media/image27.png"/><Relationship Id="rId2" Type="http://schemas.openxmlformats.org/officeDocument/2006/relationships/tags" Target="../tags/tag253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7.bin"/><Relationship Id="rId4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7" Type="http://schemas.openxmlformats.org/officeDocument/2006/relationships/image" Target="../media/image27.png"/><Relationship Id="rId2" Type="http://schemas.openxmlformats.org/officeDocument/2006/relationships/tags" Target="../tags/tag255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8.bin"/><Relationship Id="rId4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30.png"/><Relationship Id="rId2" Type="http://schemas.openxmlformats.org/officeDocument/2006/relationships/tags" Target="../tags/tag257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9.bin"/><Relationship Id="rId4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7" Type="http://schemas.openxmlformats.org/officeDocument/2006/relationships/image" Target="../media/image31.png"/><Relationship Id="rId2" Type="http://schemas.openxmlformats.org/officeDocument/2006/relationships/tags" Target="../tags/tag259.xml"/><Relationship Id="rId1" Type="http://schemas.openxmlformats.org/officeDocument/2006/relationships/vmlDrawing" Target="../drawings/vmlDrawing15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0.bin"/><Relationship Id="rId4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tags" Target="../tags/tag262.xml"/><Relationship Id="rId7" Type="http://schemas.openxmlformats.org/officeDocument/2006/relationships/image" Target="../media/image33.png"/><Relationship Id="rId2" Type="http://schemas.openxmlformats.org/officeDocument/2006/relationships/tags" Target="../tags/tag261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51.bin"/><Relationship Id="rId4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7" Type="http://schemas.openxmlformats.org/officeDocument/2006/relationships/image" Target="../media/image31.png"/><Relationship Id="rId2" Type="http://schemas.openxmlformats.org/officeDocument/2006/relationships/tags" Target="../tags/tag263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tags" Target="../tags/tag266.xml"/><Relationship Id="rId7" Type="http://schemas.openxmlformats.org/officeDocument/2006/relationships/image" Target="../media/image30.png"/><Relationship Id="rId2" Type="http://schemas.openxmlformats.org/officeDocument/2006/relationships/tags" Target="../tags/tag265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3.bin"/><Relationship Id="rId4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tags" Target="../tags/tag268.xml"/><Relationship Id="rId7" Type="http://schemas.openxmlformats.org/officeDocument/2006/relationships/image" Target="../media/image31.png"/><Relationship Id="rId2" Type="http://schemas.openxmlformats.org/officeDocument/2006/relationships/tags" Target="../tags/tag267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4.bin"/><Relationship Id="rId4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7" Type="http://schemas.openxmlformats.org/officeDocument/2006/relationships/image" Target="../media/image30.png"/><Relationship Id="rId2" Type="http://schemas.openxmlformats.org/officeDocument/2006/relationships/tags" Target="../tags/tag269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5.bin"/><Relationship Id="rId4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7" Type="http://schemas.openxmlformats.org/officeDocument/2006/relationships/image" Target="../media/image31.png"/><Relationship Id="rId2" Type="http://schemas.openxmlformats.org/officeDocument/2006/relationships/tags" Target="../tags/tag271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7.bin"/><Relationship Id="rId4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58.bin"/><Relationship Id="rId4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77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159.bin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0.bin"/><Relationship Id="rId4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0.xml"/><Relationship Id="rId1" Type="http://schemas.openxmlformats.org/officeDocument/2006/relationships/vmlDrawing" Target="../drawings/vmlDrawing16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61.bin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1.xml"/><Relationship Id="rId1" Type="http://schemas.openxmlformats.org/officeDocument/2006/relationships/vmlDrawing" Target="../drawings/vmlDrawing162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6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2.xml"/><Relationship Id="rId1" Type="http://schemas.openxmlformats.org/officeDocument/2006/relationships/vmlDrawing" Target="../drawings/vmlDrawing16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63.bin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8.png"/><Relationship Id="rId2" Type="http://schemas.openxmlformats.org/officeDocument/2006/relationships/tags" Target="../tags/tag283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64.bin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84.xml"/><Relationship Id="rId1" Type="http://schemas.openxmlformats.org/officeDocument/2006/relationships/vmlDrawing" Target="../drawings/vmlDrawing16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65.bin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286.xml"/><Relationship Id="rId7" Type="http://schemas.openxmlformats.org/officeDocument/2006/relationships/image" Target="../media/image5.jpeg"/><Relationship Id="rId2" Type="http://schemas.openxmlformats.org/officeDocument/2006/relationships/tags" Target="../tags/tag285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66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28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7.bin"/><Relationship Id="rId4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2" Type="http://schemas.openxmlformats.org/officeDocument/2006/relationships/tags" Target="../tags/tag289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8.bin"/><Relationship Id="rId4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vmlDrawing" Target="../drawings/vmlDrawing16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9.bin"/><Relationship Id="rId4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2" Type="http://schemas.openxmlformats.org/officeDocument/2006/relationships/tags" Target="../tags/tag293.xml"/><Relationship Id="rId1" Type="http://schemas.openxmlformats.org/officeDocument/2006/relationships/vmlDrawing" Target="../drawings/vmlDrawing17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0.bin"/><Relationship Id="rId4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vmlDrawing" Target="../drawings/vmlDrawing17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1.bin"/><Relationship Id="rId4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image" Target="../media/image27.png"/><Relationship Id="rId2" Type="http://schemas.openxmlformats.org/officeDocument/2006/relationships/tags" Target="../tags/tag297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2.bin"/><Relationship Id="rId4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7" Type="http://schemas.openxmlformats.org/officeDocument/2006/relationships/image" Target="../media/image27.png"/><Relationship Id="rId2" Type="http://schemas.openxmlformats.org/officeDocument/2006/relationships/tags" Target="../tags/tag299.xml"/><Relationship Id="rId1" Type="http://schemas.openxmlformats.org/officeDocument/2006/relationships/vmlDrawing" Target="../drawings/vmlDrawing17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3.bin"/><Relationship Id="rId4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image" Target="../media/image27.png"/><Relationship Id="rId2" Type="http://schemas.openxmlformats.org/officeDocument/2006/relationships/tags" Target="../tags/tag301.xml"/><Relationship Id="rId1" Type="http://schemas.openxmlformats.org/officeDocument/2006/relationships/vmlDrawing" Target="../drawings/vmlDrawing17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4.bin"/><Relationship Id="rId4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image" Target="../media/image27.png"/><Relationship Id="rId2" Type="http://schemas.openxmlformats.org/officeDocument/2006/relationships/tags" Target="../tags/tag303.xml"/><Relationship Id="rId1" Type="http://schemas.openxmlformats.org/officeDocument/2006/relationships/vmlDrawing" Target="../drawings/vmlDrawing17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5.bin"/><Relationship Id="rId4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7" Type="http://schemas.openxmlformats.org/officeDocument/2006/relationships/image" Target="../media/image27.png"/><Relationship Id="rId2" Type="http://schemas.openxmlformats.org/officeDocument/2006/relationships/tags" Target="../tags/tag305.xml"/><Relationship Id="rId1" Type="http://schemas.openxmlformats.org/officeDocument/2006/relationships/vmlDrawing" Target="../drawings/vmlDrawing17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6.bin"/><Relationship Id="rId4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image" Target="../media/image27.png"/><Relationship Id="rId2" Type="http://schemas.openxmlformats.org/officeDocument/2006/relationships/tags" Target="../tags/tag307.xml"/><Relationship Id="rId1" Type="http://schemas.openxmlformats.org/officeDocument/2006/relationships/vmlDrawing" Target="../drawings/vmlDrawing17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7.bin"/><Relationship Id="rId4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7" Type="http://schemas.openxmlformats.org/officeDocument/2006/relationships/image" Target="../media/image30.png"/><Relationship Id="rId2" Type="http://schemas.openxmlformats.org/officeDocument/2006/relationships/tags" Target="../tags/tag309.xml"/><Relationship Id="rId1" Type="http://schemas.openxmlformats.org/officeDocument/2006/relationships/vmlDrawing" Target="../drawings/vmlDrawing178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78.bin"/><Relationship Id="rId4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7" Type="http://schemas.openxmlformats.org/officeDocument/2006/relationships/image" Target="../media/image31.png"/><Relationship Id="rId2" Type="http://schemas.openxmlformats.org/officeDocument/2006/relationships/tags" Target="../tags/tag311.xml"/><Relationship Id="rId1" Type="http://schemas.openxmlformats.org/officeDocument/2006/relationships/vmlDrawing" Target="../drawings/vmlDrawing17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9.bin"/><Relationship Id="rId4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image" Target="../media/image33.png"/><Relationship Id="rId2" Type="http://schemas.openxmlformats.org/officeDocument/2006/relationships/tags" Target="../tags/tag313.xml"/><Relationship Id="rId1" Type="http://schemas.openxmlformats.org/officeDocument/2006/relationships/vmlDrawing" Target="../drawings/vmlDrawing18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0.bin"/><Relationship Id="rId4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7" Type="http://schemas.openxmlformats.org/officeDocument/2006/relationships/image" Target="../media/image31.png"/><Relationship Id="rId2" Type="http://schemas.openxmlformats.org/officeDocument/2006/relationships/tags" Target="../tags/tag315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1.bin"/><Relationship Id="rId4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tags" Target="../tags/tag318.xml"/><Relationship Id="rId7" Type="http://schemas.openxmlformats.org/officeDocument/2006/relationships/image" Target="../media/image30.png"/><Relationship Id="rId2" Type="http://schemas.openxmlformats.org/officeDocument/2006/relationships/tags" Target="../tags/tag317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2.bin"/><Relationship Id="rId4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7" Type="http://schemas.openxmlformats.org/officeDocument/2006/relationships/image" Target="../media/image31.png"/><Relationship Id="rId2" Type="http://schemas.openxmlformats.org/officeDocument/2006/relationships/tags" Target="../tags/tag319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3.bin"/><Relationship Id="rId4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7" Type="http://schemas.openxmlformats.org/officeDocument/2006/relationships/image" Target="../media/image30.png"/><Relationship Id="rId2" Type="http://schemas.openxmlformats.org/officeDocument/2006/relationships/tags" Target="../tags/tag321.xml"/><Relationship Id="rId1" Type="http://schemas.openxmlformats.org/officeDocument/2006/relationships/vmlDrawing" Target="../drawings/vmlDrawing18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4.bin"/><Relationship Id="rId4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7" Type="http://schemas.openxmlformats.org/officeDocument/2006/relationships/image" Target="../media/image31.png"/><Relationship Id="rId2" Type="http://schemas.openxmlformats.org/officeDocument/2006/relationships/tags" Target="../tags/tag323.xml"/><Relationship Id="rId1" Type="http://schemas.openxmlformats.org/officeDocument/2006/relationships/vmlDrawing" Target="../drawings/vmlDrawing18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5.bin"/><Relationship Id="rId4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6.bin"/><Relationship Id="rId4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" Type="http://schemas.openxmlformats.org/officeDocument/2006/relationships/vmlDrawing" Target="../drawings/vmlDrawing18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7.bin"/><Relationship Id="rId4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29.xml"/><Relationship Id="rId1" Type="http://schemas.openxmlformats.org/officeDocument/2006/relationships/vmlDrawing" Target="../drawings/vmlDrawing188.vml"/><Relationship Id="rId6" Type="http://schemas.openxmlformats.org/officeDocument/2006/relationships/image" Target="../media/image34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88.bin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2" Type="http://schemas.openxmlformats.org/officeDocument/2006/relationships/tags" Target="../tags/tag330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9.bin"/><Relationship Id="rId4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2.xml"/><Relationship Id="rId1" Type="http://schemas.openxmlformats.org/officeDocument/2006/relationships/vmlDrawing" Target="../drawings/vmlDrawing190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0.bin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3.xml"/><Relationship Id="rId1" Type="http://schemas.openxmlformats.org/officeDocument/2006/relationships/vmlDrawing" Target="../drawings/vmlDrawing191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1.bin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4.xml"/><Relationship Id="rId1" Type="http://schemas.openxmlformats.org/officeDocument/2006/relationships/vmlDrawing" Target="../drawings/vmlDrawing192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2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5.xml"/><Relationship Id="rId1" Type="http://schemas.openxmlformats.org/officeDocument/2006/relationships/vmlDrawing" Target="../drawings/vmlDrawing193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3.bin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28.png"/><Relationship Id="rId2" Type="http://schemas.openxmlformats.org/officeDocument/2006/relationships/tags" Target="../tags/tag336.xml"/><Relationship Id="rId1" Type="http://schemas.openxmlformats.org/officeDocument/2006/relationships/vmlDrawing" Target="../drawings/vmlDrawing194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94.bin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37.xml"/><Relationship Id="rId1" Type="http://schemas.openxmlformats.org/officeDocument/2006/relationships/vmlDrawing" Target="../drawings/vmlDrawing19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195.bin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vmlDrawing" Target="../drawings/vmlDrawing196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196.bin"/><Relationship Id="rId4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0.xml"/><Relationship Id="rId1" Type="http://schemas.openxmlformats.org/officeDocument/2006/relationships/vmlDrawing" Target="../drawings/vmlDrawing197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7.bin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1.xml"/><Relationship Id="rId1" Type="http://schemas.openxmlformats.org/officeDocument/2006/relationships/vmlDrawing" Target="../drawings/vmlDrawing198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8.bin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2.xml"/><Relationship Id="rId1" Type="http://schemas.openxmlformats.org/officeDocument/2006/relationships/vmlDrawing" Target="../drawings/vmlDrawing199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99.bin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tags" Target="../tags/tag344.xml"/><Relationship Id="rId2" Type="http://schemas.openxmlformats.org/officeDocument/2006/relationships/tags" Target="../tags/tag343.xml"/><Relationship Id="rId1" Type="http://schemas.openxmlformats.org/officeDocument/2006/relationships/vmlDrawing" Target="../drawings/vmlDrawing200.vml"/><Relationship Id="rId6" Type="http://schemas.openxmlformats.org/officeDocument/2006/relationships/image" Target="../media/image25.emf"/><Relationship Id="rId5" Type="http://schemas.openxmlformats.org/officeDocument/2006/relationships/oleObject" Target="../embeddings/oleObject200.bin"/><Relationship Id="rId4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5.xml"/><Relationship Id="rId1" Type="http://schemas.openxmlformats.org/officeDocument/2006/relationships/vmlDrawing" Target="../drawings/vmlDrawing20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1.bin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202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2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7.xml"/><Relationship Id="rId1" Type="http://schemas.openxmlformats.org/officeDocument/2006/relationships/vmlDrawing" Target="../drawings/vmlDrawing203.v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3.bin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48.xml"/><Relationship Id="rId1" Type="http://schemas.openxmlformats.org/officeDocument/2006/relationships/vmlDrawing" Target="../drawings/vmlDrawing204.vml"/><Relationship Id="rId6" Type="http://schemas.openxmlformats.org/officeDocument/2006/relationships/image" Target="../media/image30.png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04.bin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4.xml"/><Relationship Id="rId7" Type="http://schemas.openxmlformats.org/officeDocument/2006/relationships/image" Target="../media/image5.jpe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8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2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27.png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27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27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2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30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1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33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31.png"/><Relationship Id="rId2" Type="http://schemas.openxmlformats.org/officeDocument/2006/relationships/tags" Target="../tags/tag3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30.png"/><Relationship Id="rId2" Type="http://schemas.openxmlformats.org/officeDocument/2006/relationships/tags" Target="../tags/tag3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31.png"/><Relationship Id="rId2" Type="http://schemas.openxmlformats.org/officeDocument/2006/relationships/tags" Target="../tags/tag3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30.png"/><Relationship Id="rId2" Type="http://schemas.openxmlformats.org/officeDocument/2006/relationships/tags" Target="../tags/tag3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31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34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3.bin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9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0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8.png"/><Relationship Id="rId2" Type="http://schemas.openxmlformats.org/officeDocument/2006/relationships/tags" Target="../tags/tag5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5.jpe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9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tags" Target="../tags/tag54.xml"/><Relationship Id="rId7" Type="http://schemas.openxmlformats.org/officeDocument/2006/relationships/image" Target="../media/image5.jpeg"/><Relationship Id="rId2" Type="http://schemas.openxmlformats.org/officeDocument/2006/relationships/tags" Target="../tags/tag5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28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27.png"/><Relationship Id="rId2" Type="http://schemas.openxmlformats.org/officeDocument/2006/relationships/tags" Target="../tags/tag65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7" Type="http://schemas.openxmlformats.org/officeDocument/2006/relationships/image" Target="../media/image27.png"/><Relationship Id="rId2" Type="http://schemas.openxmlformats.org/officeDocument/2006/relationships/tags" Target="../tags/tag67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27.png"/><Relationship Id="rId2" Type="http://schemas.openxmlformats.org/officeDocument/2006/relationships/tags" Target="../tags/tag6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8.bin"/><Relationship Id="rId4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openxmlformats.org/officeDocument/2006/relationships/image" Target="../media/image27.png"/><Relationship Id="rId2" Type="http://schemas.openxmlformats.org/officeDocument/2006/relationships/tags" Target="../tags/tag71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27.png"/><Relationship Id="rId2" Type="http://schemas.openxmlformats.org/officeDocument/2006/relationships/tags" Target="../tags/tag7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0.bin"/><Relationship Id="rId4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image" Target="../media/image27.png"/><Relationship Id="rId2" Type="http://schemas.openxmlformats.org/officeDocument/2006/relationships/tags" Target="../tags/tag7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1.bin"/><Relationship Id="rId4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image" Target="../media/image30.png"/><Relationship Id="rId2" Type="http://schemas.openxmlformats.org/officeDocument/2006/relationships/tags" Target="../tags/tag77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42.bin"/><Relationship Id="rId4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7" Type="http://schemas.openxmlformats.org/officeDocument/2006/relationships/image" Target="../media/image31.png"/><Relationship Id="rId2" Type="http://schemas.openxmlformats.org/officeDocument/2006/relationships/tags" Target="../tags/tag79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/>
          <a:stretch/>
        </p:blipFill>
        <p:spPr>
          <a:xfrm>
            <a:off x="0" y="0"/>
            <a:ext cx="12192000" cy="45910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5261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44734" y="2103883"/>
            <a:ext cx="3297767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423585" y="2103883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-11084" y="1248908"/>
            <a:ext cx="12191999" cy="3048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423586" y="4832576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35401" y="4830223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423585" y="5266175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35401" y="5265981"/>
            <a:ext cx="3316176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423585" y="5610138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44173" y="5606642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763752" y="1699837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-11084" y="677873"/>
            <a:ext cx="12180915" cy="454236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Subtitle 2</a:t>
            </a:r>
          </a:p>
        </p:txBody>
      </p:sp>
    </p:spTree>
    <p:extLst>
      <p:ext uri="{BB962C8B-B14F-4D97-AF65-F5344CB8AC3E}">
        <p14:creationId xmlns:p14="http://schemas.microsoft.com/office/powerpoint/2010/main" val="1616797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252546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3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7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25420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5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490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3980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303452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7994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3937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6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920426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76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163672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87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42868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46094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90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6474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570943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25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564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9274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4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5780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 1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90633" y="4739028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1782" y="4736675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90633" y="5172623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11782" y="5172429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90633" y="5522974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1782" y="5519478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45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11782" y="2010333"/>
            <a:ext cx="3297767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390633" y="2010333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9297" y="666762"/>
            <a:ext cx="12203081" cy="48924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Presenters 1</a:t>
            </a:r>
          </a:p>
        </p:txBody>
      </p:sp>
    </p:spTree>
    <p:extLst>
      <p:ext uri="{BB962C8B-B14F-4D97-AF65-F5344CB8AC3E}">
        <p14:creationId xmlns:p14="http://schemas.microsoft.com/office/powerpoint/2010/main" val="20348237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09821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973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60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2912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9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49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90131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021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274487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970119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6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2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7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16275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093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51563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11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1220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5693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1376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137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04972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6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794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397868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8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543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90633" y="2628231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1782" y="2625878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90633" y="3061826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11782" y="3061632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90633" y="3412177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1782" y="3408681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575"/>
            <a:ext cx="12191997" cy="48242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Presenters 2</a:t>
            </a:r>
          </a:p>
        </p:txBody>
      </p:sp>
    </p:spTree>
    <p:extLst>
      <p:ext uri="{BB962C8B-B14F-4D97-AF65-F5344CB8AC3E}">
        <p14:creationId xmlns:p14="http://schemas.microsoft.com/office/powerpoint/2010/main" val="7480667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3878438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1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9491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9757611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0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12296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1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45958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8889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374695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0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6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18294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57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3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6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8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823066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163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01935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40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00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97241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42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6525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26539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6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683753" y="2628231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439142" y="2625878"/>
            <a:ext cx="329776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683753" y="3061826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439142" y="3061632"/>
            <a:ext cx="3297767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683753" y="3412177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439142" y="3408681"/>
            <a:ext cx="3297767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8146763" y="2625878"/>
            <a:ext cx="334553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23" hasCustomPrompt="1"/>
          </p:nvPr>
        </p:nvSpPr>
        <p:spPr>
          <a:xfrm>
            <a:off x="8146763" y="3059473"/>
            <a:ext cx="334553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24" hasCustomPrompt="1"/>
          </p:nvPr>
        </p:nvSpPr>
        <p:spPr>
          <a:xfrm>
            <a:off x="8146763" y="3409824"/>
            <a:ext cx="334553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1" y="673774"/>
            <a:ext cx="12192000" cy="482428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Presenters 3</a:t>
            </a:r>
          </a:p>
        </p:txBody>
      </p:sp>
    </p:spTree>
    <p:extLst>
      <p:ext uri="{BB962C8B-B14F-4D97-AF65-F5344CB8AC3E}">
        <p14:creationId xmlns:p14="http://schemas.microsoft.com/office/powerpoint/2010/main" val="12823646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837168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7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658583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50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9392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557921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325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150319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54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767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31322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7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22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17746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9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64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1573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6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5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19176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6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425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31731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669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0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84978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9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62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 flipV="1">
            <a:off x="5765519" y="2815174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3229980"/>
            <a:ext cx="12180916" cy="111125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Chapter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851" y="2256441"/>
            <a:ext cx="12191999" cy="478522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8463412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4100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1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500846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74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862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25703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6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04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38807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8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554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4345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5992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24613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3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12347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91818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61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03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380326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8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76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0933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09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4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73162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33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08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2384674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221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5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27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2209184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8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44882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0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0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073267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29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9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4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621880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0592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11715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7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216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91430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0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58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44841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2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7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271165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14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0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05715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7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4887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H 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778608" y="1487830"/>
            <a:ext cx="10674488" cy="4451286"/>
            <a:chOff x="892593" y="1460430"/>
            <a:chExt cx="8005866" cy="4451286"/>
          </a:xfrm>
        </p:grpSpPr>
        <p:sp>
          <p:nvSpPr>
            <p:cNvPr id="16" name="TextBox 15"/>
            <p:cNvSpPr txBox="1"/>
            <p:nvPr/>
          </p:nvSpPr>
          <p:spPr>
            <a:xfrm>
              <a:off x="4082659" y="4080445"/>
              <a:ext cx="2332018" cy="183127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Strategy</a:t>
              </a:r>
            </a:p>
            <a:p>
              <a:pPr>
                <a:spcBef>
                  <a:spcPts val="600"/>
                </a:spcBef>
              </a:pPr>
              <a:r>
                <a:rPr lang="en-US" sz="15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Through collaborations and partnerships, we will leverage the knowledge, relation-ships and resources necessary to influence the conditions that promote good health and safety for everyone.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91671" y="4080608"/>
              <a:ext cx="2106788" cy="1369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Mission</a:t>
              </a:r>
            </a:p>
            <a:p>
              <a:pPr>
                <a:spcBef>
                  <a:spcPts val="600"/>
                </a:spcBef>
              </a:pPr>
              <a:r>
                <a:rPr lang="en-US" sz="15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The Department of Health works with others to protect and improve the health</a:t>
              </a:r>
            </a:p>
            <a:p>
              <a:pPr>
                <a:spcBef>
                  <a:spcPts val="0"/>
                </a:spcBef>
              </a:pPr>
              <a:r>
                <a:rPr lang="en-US" sz="15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of all people in Washington.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57926" y="4081738"/>
              <a:ext cx="2116475" cy="1369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tx1"/>
                  </a:solidFill>
                  <a:latin typeface="Century Gothic" panose="020B0502020202020204" pitchFamily="34" charset="0"/>
                </a:rPr>
                <a:t>Vision</a:t>
              </a:r>
            </a:p>
            <a:p>
              <a:pPr>
                <a:spcBef>
                  <a:spcPts val="600"/>
                </a:spcBef>
              </a:pPr>
              <a:r>
                <a:rPr lang="en-US" sz="15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People in Washington enjoy longer and healthier lives because they live in healthy families and communities.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892593" y="1460430"/>
              <a:ext cx="8005866" cy="2416050"/>
              <a:chOff x="846099" y="1909880"/>
              <a:chExt cx="8005866" cy="2416050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313790" y="2032497"/>
                <a:ext cx="1792023" cy="17543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What We Do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+mn-lt"/>
                  </a:rPr>
                  <a:t>Ensure public safety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+mn-lt"/>
                  </a:rPr>
                  <a:t>Create the healthiest next generation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dirty="0">
                    <a:solidFill>
                      <a:schemeClr val="tx1"/>
                    </a:solidFill>
                    <a:latin typeface="+mn-lt"/>
                  </a:rPr>
                  <a:t>Promote healthy living and healthy aging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030709" y="1909880"/>
                <a:ext cx="2175037" cy="22621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How We Do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Our Work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Serve our customers and continue to improve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Be efficient, innovative and transparent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Develop and support our workforce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42366" y="1909884"/>
                <a:ext cx="2109599" cy="24160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Guiding</a:t>
                </a:r>
              </a:p>
              <a:p>
                <a:r>
                  <a:rPr lang="en-US" sz="18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Principles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Evidence-based public health practice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/>
                  </a:rPr>
                  <a:t>Partnership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/>
                  </a:rPr>
                  <a:t>Transparency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/>
                  </a:rPr>
                  <a:t>Health equity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sz="15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  <a:sym typeface="Wingdings"/>
                  </a:rPr>
                  <a:t>Seven generations</a:t>
                </a:r>
                <a:endParaRPr lang="en-US" sz="1500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846099" y="2076018"/>
                <a:ext cx="246989" cy="294275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349D96"/>
                    </a:solidFill>
                    <a:sym typeface="Wingdings" panose="05000000000000000000" pitchFamily="2" charset="2"/>
                  </a:rPr>
                  <a:t></a:t>
                </a:r>
                <a:endParaRPr lang="en-US" sz="4000" dirty="0">
                  <a:solidFill>
                    <a:srgbClr val="349D96"/>
                  </a:solidFill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557912" y="2076017"/>
                <a:ext cx="246989" cy="294275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349D96"/>
                    </a:solidFill>
                    <a:sym typeface="Wingdings" panose="05000000000000000000" pitchFamily="2" charset="2"/>
                  </a:rPr>
                  <a:t></a:t>
                </a:r>
                <a:endParaRPr lang="en-US" sz="4000" dirty="0">
                  <a:solidFill>
                    <a:srgbClr val="349D96"/>
                  </a:solidFill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267797" y="2073135"/>
                <a:ext cx="246989" cy="294275"/>
              </a:xfrm>
              <a:prstGeom prst="ellipse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rgbClr val="349D96"/>
                    </a:solidFill>
                    <a:sym typeface="Wingdings" panose="05000000000000000000" pitchFamily="2" charset="2"/>
                  </a:rPr>
                  <a:t></a:t>
                </a:r>
                <a:endParaRPr lang="en-US" sz="4000" dirty="0">
                  <a:solidFill>
                    <a:srgbClr val="349D96"/>
                  </a:solidFill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892593" y="4125259"/>
              <a:ext cx="246989" cy="294275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349D96"/>
                  </a:solidFill>
                  <a:sym typeface="Wingdings" panose="05000000000000000000" pitchFamily="2" charset="2"/>
                </a:rPr>
                <a:t></a:t>
              </a:r>
              <a:endParaRPr lang="en-US" sz="4000" dirty="0">
                <a:solidFill>
                  <a:srgbClr val="349D96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3604406" y="4125258"/>
              <a:ext cx="246989" cy="294275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349D96"/>
                  </a:solidFill>
                  <a:sym typeface="Wingdings" panose="05000000000000000000" pitchFamily="2" charset="2"/>
                </a:rPr>
                <a:t></a:t>
              </a:r>
              <a:endParaRPr lang="en-US" sz="4000" dirty="0">
                <a:solidFill>
                  <a:srgbClr val="349D96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14291" y="4122376"/>
              <a:ext cx="246989" cy="294275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349D96"/>
                  </a:solidFill>
                  <a:sym typeface="Wingdings" panose="05000000000000000000" pitchFamily="2" charset="2"/>
                </a:rPr>
                <a:t></a:t>
              </a:r>
              <a:endParaRPr lang="en-US" sz="4000" dirty="0">
                <a:solidFill>
                  <a:srgbClr val="349D96"/>
                </a:solidFill>
              </a:endParaRPr>
            </a:p>
          </p:txBody>
        </p:sp>
      </p:grpSp>
      <p:sp>
        <p:nvSpPr>
          <p:cNvPr id="23" name="Title 2"/>
          <p:cNvSpPr>
            <a:spLocks noGrp="1"/>
          </p:cNvSpPr>
          <p:nvPr>
            <p:ph type="title" hasCustomPrompt="1"/>
          </p:nvPr>
        </p:nvSpPr>
        <p:spPr>
          <a:xfrm>
            <a:off x="2379" y="682993"/>
            <a:ext cx="12192000" cy="405063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 dirty="0"/>
              <a:t>DOH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350693767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168999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9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8480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66129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31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42962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353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96850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6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7294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29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71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601240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17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10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34447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34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340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254770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6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48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92426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8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694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83455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4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80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721733" y="1684135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415582" y="1684134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1345319" y="1714343"/>
            <a:ext cx="4011964" cy="373362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21" name="Text Placeholder 19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7046049" y="1714343"/>
            <a:ext cx="4011964" cy="373362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1346201" y="2088481"/>
            <a:ext cx="4011084" cy="3617913"/>
          </a:xfrm>
        </p:spPr>
        <p:txBody>
          <a:bodyPr>
            <a:noAutofit/>
          </a:bodyPr>
          <a:lstStyle>
            <a:lvl1pPr marL="0" indent="0"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24" name="Text Placeholder 22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046929" y="2095020"/>
            <a:ext cx="4011084" cy="361142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Text…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0" y="673199"/>
            <a:ext cx="12191997" cy="482805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1</a:t>
            </a:r>
          </a:p>
        </p:txBody>
      </p:sp>
    </p:spTree>
    <p:extLst>
      <p:ext uri="{BB962C8B-B14F-4D97-AF65-F5344CB8AC3E}">
        <p14:creationId xmlns:p14="http://schemas.microsoft.com/office/powerpoint/2010/main" val="32088124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60589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43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224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6327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46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648567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8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090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42419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0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0707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06394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53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8389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5392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57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91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65633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49096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259442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60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9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150933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629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92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53493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653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77261" y="2076019"/>
            <a:ext cx="374097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4227196" y="2076018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8216391" y="2078052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01728" y="2097855"/>
            <a:ext cx="2712246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866687" y="2097855"/>
            <a:ext cx="2918709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847297" y="2097855"/>
            <a:ext cx="2732840" cy="372955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201728" y="2474230"/>
            <a:ext cx="2712246" cy="3702416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866509" y="2474230"/>
            <a:ext cx="2918709" cy="3691680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846711" y="2474230"/>
            <a:ext cx="2732840" cy="3691680"/>
          </a:xfrm>
        </p:spPr>
        <p:txBody>
          <a:bodyPr>
            <a:noAutofit/>
          </a:bodyPr>
          <a:lstStyle>
            <a:lvl1pPr marL="285750" indent="-285750"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1" y="673974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2</a:t>
            </a:r>
          </a:p>
        </p:txBody>
      </p:sp>
    </p:spTree>
    <p:extLst>
      <p:ext uri="{BB962C8B-B14F-4D97-AF65-F5344CB8AC3E}">
        <p14:creationId xmlns:p14="http://schemas.microsoft.com/office/powerpoint/2010/main" val="3122056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273145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67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0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449630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701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2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0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6637690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2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61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28670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49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1220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3229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57054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7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04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97910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79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7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5181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82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4759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809938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84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1728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2996277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6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83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9351919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9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5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226771610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458066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1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64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607576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4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197231486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5763752" y="3549372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11901" y="2971335"/>
            <a:ext cx="12221524" cy="467387"/>
          </a:xfrm>
        </p:spPr>
        <p:txBody>
          <a:bodyPr anchor="t">
            <a:no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878592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4825994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588651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9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3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6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33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0932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0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35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5606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03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188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430238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06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5555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40282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08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40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attle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1" y="5352117"/>
            <a:ext cx="2346584" cy="883125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2" name="Title 3"/>
          <p:cNvSpPr>
            <a:spLocks noGrp="1"/>
          </p:cNvSpPr>
          <p:nvPr>
            <p:ph type="title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75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518141" y="2097855"/>
            <a:ext cx="2681108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148916" y="2097855"/>
            <a:ext cx="2672099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753510" y="2097855"/>
            <a:ext cx="2641319" cy="37295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518141" y="2474230"/>
            <a:ext cx="2681107" cy="3702416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148738" y="2474230"/>
            <a:ext cx="2672276" cy="36916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752924" y="2474230"/>
            <a:ext cx="2641904" cy="36916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5" name="Oval 14"/>
          <p:cNvSpPr/>
          <p:nvPr userDrawn="1"/>
        </p:nvSpPr>
        <p:spPr>
          <a:xfrm>
            <a:off x="816435" y="2038158"/>
            <a:ext cx="480291" cy="360219"/>
          </a:xfrm>
          <a:prstGeom prst="ellipse">
            <a:avLst/>
          </a:prstGeom>
          <a:solidFill>
            <a:srgbClr val="349D96"/>
          </a:solidFill>
          <a:ln w="5080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4433937" y="2038157"/>
            <a:ext cx="480291" cy="360219"/>
          </a:xfrm>
          <a:prstGeom prst="ellipse">
            <a:avLst/>
          </a:prstGeom>
          <a:solidFill>
            <a:srgbClr val="349D96"/>
          </a:solidFill>
          <a:ln w="5080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8047117" y="2038156"/>
            <a:ext cx="480291" cy="360219"/>
          </a:xfrm>
          <a:prstGeom prst="ellipse">
            <a:avLst/>
          </a:prstGeom>
          <a:solidFill>
            <a:srgbClr val="349D96"/>
          </a:solidFill>
          <a:ln w="5080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1" y="664077"/>
            <a:ext cx="12180916" cy="491926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Number List 1</a:t>
            </a:r>
          </a:p>
        </p:txBody>
      </p:sp>
    </p:spTree>
    <p:extLst>
      <p:ext uri="{BB962C8B-B14F-4D97-AF65-F5344CB8AC3E}">
        <p14:creationId xmlns:p14="http://schemas.microsoft.com/office/powerpoint/2010/main" val="83513510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1609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10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2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637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13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725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918126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15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618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267897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1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05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19805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0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7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278642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2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35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0909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2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9821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27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201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355433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8301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5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75177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32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22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 List 2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59219" cy="4662833"/>
          </a:xfrm>
        </p:spPr>
        <p:txBody>
          <a:bodyPr>
            <a:noAutofit/>
          </a:bodyPr>
          <a:lstStyle>
            <a:lvl1pPr marL="290513" indent="-290513">
              <a:buClr>
                <a:schemeClr val="tx1"/>
              </a:buClr>
              <a:buFont typeface="+mj-lt"/>
              <a:buAutoNum type="arabicPeriod"/>
              <a:tabLst/>
              <a:defRPr sz="2200">
                <a:solidFill>
                  <a:schemeClr val="tx1"/>
                </a:solidFill>
                <a:latin typeface="+mn-lt"/>
              </a:defRPr>
            </a:lvl1pPr>
            <a:lvl2pPr marL="571500" indent="-290513">
              <a:buClr>
                <a:schemeClr val="tx1"/>
              </a:buClr>
              <a:buFont typeface="+mj-lt"/>
              <a:buAutoNum type="alphaLcPeriod"/>
              <a:defRPr sz="2200">
                <a:solidFill>
                  <a:schemeClr val="tx1"/>
                </a:solidFill>
                <a:latin typeface="+mn-lt"/>
              </a:defRPr>
            </a:lvl2pPr>
            <a:lvl3pPr marL="747713" indent="-228600">
              <a:buClr>
                <a:schemeClr val="tx1"/>
              </a:buClr>
              <a:buFont typeface="+mj-lt"/>
              <a:buAutoNum type="romanLcPeriod"/>
              <a:defRPr sz="2000">
                <a:solidFill>
                  <a:schemeClr val="tx1"/>
                </a:solidFill>
                <a:latin typeface="+mn-lt"/>
              </a:defRPr>
            </a:lvl3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3973"/>
            <a:ext cx="12180916" cy="482030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Number List 2: Traditional</a:t>
            </a:r>
          </a:p>
        </p:txBody>
      </p:sp>
    </p:spTree>
    <p:extLst>
      <p:ext uri="{BB962C8B-B14F-4D97-AF65-F5344CB8AC3E}">
        <p14:creationId xmlns:p14="http://schemas.microsoft.com/office/powerpoint/2010/main" val="277545187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8895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34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16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87765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37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53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08166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39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3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54611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4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65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69149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1484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8590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6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36617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432918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93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9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46042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1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390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53174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541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2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07759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56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693987" y="2483441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4902735" y="2483439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8132184" y="2483443"/>
            <a:ext cx="2387600" cy="372955"/>
          </a:xfrm>
        </p:spPr>
        <p:txBody>
          <a:bodyPr>
            <a:noAutofit/>
          </a:bodyPr>
          <a:lstStyle>
            <a:lvl1pPr marL="285750" indent="-285750" algn="l">
              <a:buFont typeface="Arial" panose="020B0604020202020204" pitchFamily="34" charset="0"/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1693987" y="2859817"/>
            <a:ext cx="2387600" cy="3198287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902557" y="2859815"/>
            <a:ext cx="2387600" cy="3198289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8131597" y="2859819"/>
            <a:ext cx="2387600" cy="3198285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None/>
              <a:defRPr lang="en-US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 dirty="0"/>
              <a:t>Text…</a:t>
            </a:r>
          </a:p>
        </p:txBody>
      </p:sp>
      <p:sp>
        <p:nvSpPr>
          <p:cNvPr id="14" name="Oval 13"/>
          <p:cNvSpPr/>
          <p:nvPr/>
        </p:nvSpPr>
        <p:spPr>
          <a:xfrm>
            <a:off x="2381156" y="1567694"/>
            <a:ext cx="986529" cy="740152"/>
          </a:xfrm>
          <a:prstGeom prst="ellipse">
            <a:avLst/>
          </a:prstGeom>
          <a:solidFill>
            <a:srgbClr val="349D96"/>
          </a:solidFill>
          <a:ln w="1905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7" name="Oval 16"/>
          <p:cNvSpPr/>
          <p:nvPr/>
        </p:nvSpPr>
        <p:spPr>
          <a:xfrm>
            <a:off x="5602736" y="1567694"/>
            <a:ext cx="986529" cy="740152"/>
          </a:xfrm>
          <a:prstGeom prst="ellipse">
            <a:avLst/>
          </a:prstGeom>
          <a:solidFill>
            <a:srgbClr val="349D96"/>
          </a:solidFill>
          <a:ln w="1905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1" name="Oval 20"/>
          <p:cNvSpPr/>
          <p:nvPr/>
        </p:nvSpPr>
        <p:spPr>
          <a:xfrm>
            <a:off x="8820774" y="1577212"/>
            <a:ext cx="986529" cy="740152"/>
          </a:xfrm>
          <a:prstGeom prst="ellipse">
            <a:avLst/>
          </a:prstGeom>
          <a:solidFill>
            <a:srgbClr val="349D96"/>
          </a:solidFill>
          <a:ln w="19050">
            <a:solidFill>
              <a:srgbClr val="349D96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-11081" y="670552"/>
            <a:ext cx="12180916" cy="485451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Icon List (insert icons inside the circles)</a:t>
            </a:r>
          </a:p>
        </p:txBody>
      </p:sp>
    </p:spTree>
    <p:extLst>
      <p:ext uri="{BB962C8B-B14F-4D97-AF65-F5344CB8AC3E}">
        <p14:creationId xmlns:p14="http://schemas.microsoft.com/office/powerpoint/2010/main" val="122303305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68004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89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6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0505663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613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87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487944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63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6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777438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661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9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9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08645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851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64142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0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11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53852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73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9375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125264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75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1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4583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7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5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5847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80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353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shington State Map with Popul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18" y="6037360"/>
            <a:ext cx="1422005" cy="471857"/>
          </a:xfrm>
          <a:prstGeom prst="rect">
            <a:avLst/>
          </a:prstGeom>
        </p:spPr>
      </p:pic>
      <p:sp>
        <p:nvSpPr>
          <p:cNvPr id="129" name="Title 2"/>
          <p:cNvSpPr>
            <a:spLocks noGrp="1"/>
          </p:cNvSpPr>
          <p:nvPr>
            <p:ph type="title" hasCustomPrompt="1"/>
          </p:nvPr>
        </p:nvSpPr>
        <p:spPr>
          <a:xfrm>
            <a:off x="0" y="618424"/>
            <a:ext cx="12192000" cy="544750"/>
          </a:xfrm>
        </p:spPr>
        <p:txBody>
          <a:bodyPr>
            <a:normAutofit/>
          </a:bodyPr>
          <a:lstStyle>
            <a:lvl1pPr algn="ctr">
              <a:defRPr sz="2700" baseline="0"/>
            </a:lvl1pPr>
          </a:lstStyle>
          <a:p>
            <a:r>
              <a:rPr lang="en-US" dirty="0"/>
              <a:t>Washington State Population Served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799879" y="1246748"/>
            <a:ext cx="9665728" cy="5254671"/>
            <a:chOff x="599909" y="1246747"/>
            <a:chExt cx="7249296" cy="5254671"/>
          </a:xfrm>
        </p:grpSpPr>
        <p:sp>
          <p:nvSpPr>
            <p:cNvPr id="8" name="Rectangle 7"/>
            <p:cNvSpPr/>
            <p:nvPr userDrawn="1"/>
          </p:nvSpPr>
          <p:spPr>
            <a:xfrm>
              <a:off x="2773214" y="5894225"/>
              <a:ext cx="214952" cy="20471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Bef>
                  <a:spcPts val="200"/>
                </a:spcBef>
              </a:pPr>
              <a:endPara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701518" y="5890326"/>
              <a:ext cx="214952" cy="204716"/>
            </a:xfrm>
            <a:prstGeom prst="rect">
              <a:avLst/>
            </a:prstGeom>
            <a:solidFill>
              <a:srgbClr val="F3D17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>
                <a:spcBef>
                  <a:spcPts val="200"/>
                </a:spcBef>
              </a:pPr>
              <a:endParaRPr lang="en-US" sz="1800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2774277" y="6272819"/>
              <a:ext cx="214952" cy="204716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5709719" y="6272819"/>
              <a:ext cx="214952" cy="204716"/>
            </a:xfrm>
            <a:prstGeom prst="rect">
              <a:avLst/>
            </a:prstGeom>
            <a:solidFill>
              <a:srgbClr val="349D9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sz="1800" dirty="0"/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599909" y="5183825"/>
              <a:ext cx="1473881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*</a:t>
              </a:r>
              <a:r>
                <a:rPr lang="en-US" sz="10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Agency leader is both director and health officer (2)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1155570" y="1367868"/>
              <a:ext cx="6693635" cy="4194289"/>
              <a:chOff x="1777366" y="2155881"/>
              <a:chExt cx="4480731" cy="2843080"/>
            </a:xfrm>
            <a:effectLst/>
          </p:grpSpPr>
          <p:sp>
            <p:nvSpPr>
              <p:cNvPr id="63" name="Freeform 26"/>
              <p:cNvSpPr>
                <a:spLocks/>
              </p:cNvSpPr>
              <p:nvPr/>
            </p:nvSpPr>
            <p:spPr bwMode="auto">
              <a:xfrm>
                <a:off x="3095735" y="2769165"/>
                <a:ext cx="842722" cy="427767"/>
              </a:xfrm>
              <a:custGeom>
                <a:avLst/>
                <a:gdLst/>
                <a:ahLst/>
                <a:cxnLst>
                  <a:cxn ang="0">
                    <a:pos x="3" y="449"/>
                  </a:cxn>
                  <a:cxn ang="0">
                    <a:pos x="6" y="435"/>
                  </a:cxn>
                  <a:cxn ang="0">
                    <a:pos x="30" y="409"/>
                  </a:cxn>
                  <a:cxn ang="0">
                    <a:pos x="41" y="395"/>
                  </a:cxn>
                  <a:cxn ang="0">
                    <a:pos x="45" y="375"/>
                  </a:cxn>
                  <a:cxn ang="0">
                    <a:pos x="46" y="355"/>
                  </a:cxn>
                  <a:cxn ang="0">
                    <a:pos x="55" y="337"/>
                  </a:cxn>
                  <a:cxn ang="0">
                    <a:pos x="60" y="315"/>
                  </a:cxn>
                  <a:cxn ang="0">
                    <a:pos x="78" y="306"/>
                  </a:cxn>
                  <a:cxn ang="0">
                    <a:pos x="108" y="295"/>
                  </a:cxn>
                  <a:cxn ang="0">
                    <a:pos x="112" y="266"/>
                  </a:cxn>
                  <a:cxn ang="0">
                    <a:pos x="108" y="237"/>
                  </a:cxn>
                  <a:cxn ang="0">
                    <a:pos x="77" y="220"/>
                  </a:cxn>
                  <a:cxn ang="0">
                    <a:pos x="55" y="197"/>
                  </a:cxn>
                  <a:cxn ang="0">
                    <a:pos x="41" y="179"/>
                  </a:cxn>
                  <a:cxn ang="0">
                    <a:pos x="28" y="157"/>
                  </a:cxn>
                  <a:cxn ang="0">
                    <a:pos x="28" y="140"/>
                  </a:cxn>
                  <a:cxn ang="0">
                    <a:pos x="23" y="117"/>
                  </a:cxn>
                  <a:cxn ang="0">
                    <a:pos x="25" y="97"/>
                  </a:cxn>
                  <a:cxn ang="0">
                    <a:pos x="13" y="70"/>
                  </a:cxn>
                  <a:cxn ang="0">
                    <a:pos x="12" y="53"/>
                  </a:cxn>
                  <a:cxn ang="0">
                    <a:pos x="12" y="25"/>
                  </a:cxn>
                  <a:cxn ang="0">
                    <a:pos x="15" y="15"/>
                  </a:cxn>
                  <a:cxn ang="0">
                    <a:pos x="165" y="1"/>
                  </a:cxn>
                  <a:cxn ang="0">
                    <a:pos x="273" y="1"/>
                  </a:cxn>
                  <a:cxn ang="0">
                    <a:pos x="513" y="5"/>
                  </a:cxn>
                  <a:cxn ang="0">
                    <a:pos x="912" y="15"/>
                  </a:cxn>
                  <a:cxn ang="0">
                    <a:pos x="912" y="32"/>
                  </a:cxn>
                  <a:cxn ang="0">
                    <a:pos x="927" y="57"/>
                  </a:cxn>
                  <a:cxn ang="0">
                    <a:pos x="940" y="70"/>
                  </a:cxn>
                  <a:cxn ang="0">
                    <a:pos x="945" y="85"/>
                  </a:cxn>
                  <a:cxn ang="0">
                    <a:pos x="960" y="97"/>
                  </a:cxn>
                  <a:cxn ang="0">
                    <a:pos x="972" y="117"/>
                  </a:cxn>
                  <a:cxn ang="0">
                    <a:pos x="970" y="132"/>
                  </a:cxn>
                  <a:cxn ang="0">
                    <a:pos x="945" y="137"/>
                  </a:cxn>
                  <a:cxn ang="0">
                    <a:pos x="938" y="155"/>
                  </a:cxn>
                  <a:cxn ang="0">
                    <a:pos x="947" y="172"/>
                  </a:cxn>
                  <a:cxn ang="0">
                    <a:pos x="932" y="184"/>
                  </a:cxn>
                  <a:cxn ang="0">
                    <a:pos x="918" y="197"/>
                  </a:cxn>
                  <a:cxn ang="0">
                    <a:pos x="900" y="204"/>
                  </a:cxn>
                  <a:cxn ang="0">
                    <a:pos x="883" y="212"/>
                  </a:cxn>
                  <a:cxn ang="0">
                    <a:pos x="860" y="217"/>
                  </a:cxn>
                  <a:cxn ang="0">
                    <a:pos x="842" y="224"/>
                  </a:cxn>
                  <a:cxn ang="0">
                    <a:pos x="822" y="235"/>
                  </a:cxn>
                  <a:cxn ang="0">
                    <a:pos x="820" y="252"/>
                  </a:cxn>
                  <a:cxn ang="0">
                    <a:pos x="838" y="266"/>
                  </a:cxn>
                  <a:cxn ang="0">
                    <a:pos x="829" y="284"/>
                  </a:cxn>
                  <a:cxn ang="0">
                    <a:pos x="817" y="302"/>
                  </a:cxn>
                  <a:cxn ang="0">
                    <a:pos x="807" y="322"/>
                  </a:cxn>
                  <a:cxn ang="0">
                    <a:pos x="802" y="340"/>
                  </a:cxn>
                  <a:cxn ang="0">
                    <a:pos x="802" y="357"/>
                  </a:cxn>
                  <a:cxn ang="0">
                    <a:pos x="800" y="375"/>
                  </a:cxn>
                  <a:cxn ang="0">
                    <a:pos x="812" y="389"/>
                  </a:cxn>
                  <a:cxn ang="0">
                    <a:pos x="815" y="407"/>
                  </a:cxn>
                  <a:cxn ang="0">
                    <a:pos x="830" y="419"/>
                  </a:cxn>
                  <a:cxn ang="0">
                    <a:pos x="843" y="426"/>
                  </a:cxn>
                  <a:cxn ang="0">
                    <a:pos x="862" y="424"/>
                  </a:cxn>
                  <a:cxn ang="0">
                    <a:pos x="862" y="439"/>
                  </a:cxn>
                  <a:cxn ang="0">
                    <a:pos x="850" y="455"/>
                  </a:cxn>
                  <a:cxn ang="0">
                    <a:pos x="837" y="474"/>
                  </a:cxn>
                  <a:cxn ang="0">
                    <a:pos x="282" y="471"/>
                  </a:cxn>
                  <a:cxn ang="0">
                    <a:pos x="133" y="467"/>
                  </a:cxn>
                  <a:cxn ang="0">
                    <a:pos x="1" y="459"/>
                  </a:cxn>
                </a:cxnLst>
                <a:rect l="0" t="0" r="r" b="b"/>
                <a:pathLst>
                  <a:path w="978" h="475">
                    <a:moveTo>
                      <a:pt x="1" y="459"/>
                    </a:moveTo>
                    <a:lnTo>
                      <a:pt x="3" y="449"/>
                    </a:lnTo>
                    <a:lnTo>
                      <a:pt x="0" y="442"/>
                    </a:lnTo>
                    <a:lnTo>
                      <a:pt x="6" y="435"/>
                    </a:lnTo>
                    <a:lnTo>
                      <a:pt x="13" y="426"/>
                    </a:lnTo>
                    <a:lnTo>
                      <a:pt x="30" y="409"/>
                    </a:lnTo>
                    <a:lnTo>
                      <a:pt x="35" y="404"/>
                    </a:lnTo>
                    <a:lnTo>
                      <a:pt x="41" y="395"/>
                    </a:lnTo>
                    <a:lnTo>
                      <a:pt x="45" y="384"/>
                    </a:lnTo>
                    <a:lnTo>
                      <a:pt x="45" y="375"/>
                    </a:lnTo>
                    <a:lnTo>
                      <a:pt x="45" y="366"/>
                    </a:lnTo>
                    <a:lnTo>
                      <a:pt x="46" y="355"/>
                    </a:lnTo>
                    <a:lnTo>
                      <a:pt x="52" y="342"/>
                    </a:lnTo>
                    <a:lnTo>
                      <a:pt x="55" y="337"/>
                    </a:lnTo>
                    <a:lnTo>
                      <a:pt x="57" y="324"/>
                    </a:lnTo>
                    <a:lnTo>
                      <a:pt x="60" y="315"/>
                    </a:lnTo>
                    <a:lnTo>
                      <a:pt x="73" y="312"/>
                    </a:lnTo>
                    <a:lnTo>
                      <a:pt x="78" y="306"/>
                    </a:lnTo>
                    <a:lnTo>
                      <a:pt x="97" y="306"/>
                    </a:lnTo>
                    <a:lnTo>
                      <a:pt x="108" y="295"/>
                    </a:lnTo>
                    <a:lnTo>
                      <a:pt x="112" y="279"/>
                    </a:lnTo>
                    <a:lnTo>
                      <a:pt x="112" y="266"/>
                    </a:lnTo>
                    <a:lnTo>
                      <a:pt x="115" y="252"/>
                    </a:lnTo>
                    <a:lnTo>
                      <a:pt x="108" y="237"/>
                    </a:lnTo>
                    <a:lnTo>
                      <a:pt x="88" y="225"/>
                    </a:lnTo>
                    <a:lnTo>
                      <a:pt x="77" y="220"/>
                    </a:lnTo>
                    <a:lnTo>
                      <a:pt x="68" y="205"/>
                    </a:lnTo>
                    <a:lnTo>
                      <a:pt x="55" y="197"/>
                    </a:lnTo>
                    <a:lnTo>
                      <a:pt x="52" y="186"/>
                    </a:lnTo>
                    <a:lnTo>
                      <a:pt x="41" y="179"/>
                    </a:lnTo>
                    <a:lnTo>
                      <a:pt x="35" y="170"/>
                    </a:lnTo>
                    <a:lnTo>
                      <a:pt x="28" y="157"/>
                    </a:lnTo>
                    <a:lnTo>
                      <a:pt x="28" y="146"/>
                    </a:lnTo>
                    <a:lnTo>
                      <a:pt x="28" y="140"/>
                    </a:lnTo>
                    <a:lnTo>
                      <a:pt x="25" y="128"/>
                    </a:lnTo>
                    <a:lnTo>
                      <a:pt x="23" y="117"/>
                    </a:lnTo>
                    <a:lnTo>
                      <a:pt x="28" y="108"/>
                    </a:lnTo>
                    <a:lnTo>
                      <a:pt x="25" y="97"/>
                    </a:lnTo>
                    <a:lnTo>
                      <a:pt x="18" y="88"/>
                    </a:lnTo>
                    <a:lnTo>
                      <a:pt x="13" y="70"/>
                    </a:lnTo>
                    <a:lnTo>
                      <a:pt x="6" y="65"/>
                    </a:lnTo>
                    <a:lnTo>
                      <a:pt x="12" y="53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5" y="15"/>
                    </a:lnTo>
                    <a:lnTo>
                      <a:pt x="15" y="15"/>
                    </a:lnTo>
                    <a:lnTo>
                      <a:pt x="18" y="0"/>
                    </a:lnTo>
                    <a:lnTo>
                      <a:pt x="165" y="1"/>
                    </a:lnTo>
                    <a:lnTo>
                      <a:pt x="265" y="1"/>
                    </a:lnTo>
                    <a:lnTo>
                      <a:pt x="273" y="1"/>
                    </a:lnTo>
                    <a:lnTo>
                      <a:pt x="378" y="5"/>
                    </a:lnTo>
                    <a:lnTo>
                      <a:pt x="513" y="5"/>
                    </a:lnTo>
                    <a:lnTo>
                      <a:pt x="912" y="8"/>
                    </a:lnTo>
                    <a:lnTo>
                      <a:pt x="912" y="15"/>
                    </a:lnTo>
                    <a:lnTo>
                      <a:pt x="907" y="21"/>
                    </a:lnTo>
                    <a:lnTo>
                      <a:pt x="912" y="32"/>
                    </a:lnTo>
                    <a:lnTo>
                      <a:pt x="923" y="46"/>
                    </a:lnTo>
                    <a:lnTo>
                      <a:pt x="927" y="57"/>
                    </a:lnTo>
                    <a:lnTo>
                      <a:pt x="932" y="65"/>
                    </a:lnTo>
                    <a:lnTo>
                      <a:pt x="940" y="70"/>
                    </a:lnTo>
                    <a:lnTo>
                      <a:pt x="938" y="83"/>
                    </a:lnTo>
                    <a:lnTo>
                      <a:pt x="945" y="85"/>
                    </a:lnTo>
                    <a:lnTo>
                      <a:pt x="949" y="93"/>
                    </a:lnTo>
                    <a:lnTo>
                      <a:pt x="960" y="97"/>
                    </a:lnTo>
                    <a:lnTo>
                      <a:pt x="967" y="102"/>
                    </a:lnTo>
                    <a:lnTo>
                      <a:pt x="972" y="117"/>
                    </a:lnTo>
                    <a:lnTo>
                      <a:pt x="977" y="126"/>
                    </a:lnTo>
                    <a:lnTo>
                      <a:pt x="970" y="132"/>
                    </a:lnTo>
                    <a:lnTo>
                      <a:pt x="960" y="133"/>
                    </a:lnTo>
                    <a:lnTo>
                      <a:pt x="945" y="137"/>
                    </a:lnTo>
                    <a:lnTo>
                      <a:pt x="940" y="146"/>
                    </a:lnTo>
                    <a:lnTo>
                      <a:pt x="938" y="155"/>
                    </a:lnTo>
                    <a:lnTo>
                      <a:pt x="943" y="165"/>
                    </a:lnTo>
                    <a:lnTo>
                      <a:pt x="947" y="172"/>
                    </a:lnTo>
                    <a:lnTo>
                      <a:pt x="940" y="179"/>
                    </a:lnTo>
                    <a:lnTo>
                      <a:pt x="932" y="184"/>
                    </a:lnTo>
                    <a:lnTo>
                      <a:pt x="923" y="192"/>
                    </a:lnTo>
                    <a:lnTo>
                      <a:pt x="918" y="197"/>
                    </a:lnTo>
                    <a:lnTo>
                      <a:pt x="909" y="200"/>
                    </a:lnTo>
                    <a:lnTo>
                      <a:pt x="900" y="204"/>
                    </a:lnTo>
                    <a:lnTo>
                      <a:pt x="892" y="205"/>
                    </a:lnTo>
                    <a:lnTo>
                      <a:pt x="883" y="212"/>
                    </a:lnTo>
                    <a:lnTo>
                      <a:pt x="869" y="215"/>
                    </a:lnTo>
                    <a:lnTo>
                      <a:pt x="860" y="217"/>
                    </a:lnTo>
                    <a:lnTo>
                      <a:pt x="850" y="217"/>
                    </a:lnTo>
                    <a:lnTo>
                      <a:pt x="842" y="224"/>
                    </a:lnTo>
                    <a:lnTo>
                      <a:pt x="829" y="233"/>
                    </a:lnTo>
                    <a:lnTo>
                      <a:pt x="822" y="235"/>
                    </a:lnTo>
                    <a:lnTo>
                      <a:pt x="815" y="237"/>
                    </a:lnTo>
                    <a:lnTo>
                      <a:pt x="820" y="252"/>
                    </a:lnTo>
                    <a:lnTo>
                      <a:pt x="830" y="260"/>
                    </a:lnTo>
                    <a:lnTo>
                      <a:pt x="838" y="266"/>
                    </a:lnTo>
                    <a:lnTo>
                      <a:pt x="835" y="279"/>
                    </a:lnTo>
                    <a:lnTo>
                      <a:pt x="829" y="284"/>
                    </a:lnTo>
                    <a:lnTo>
                      <a:pt x="820" y="292"/>
                    </a:lnTo>
                    <a:lnTo>
                      <a:pt x="817" y="302"/>
                    </a:lnTo>
                    <a:lnTo>
                      <a:pt x="807" y="312"/>
                    </a:lnTo>
                    <a:lnTo>
                      <a:pt x="807" y="322"/>
                    </a:lnTo>
                    <a:lnTo>
                      <a:pt x="803" y="332"/>
                    </a:lnTo>
                    <a:lnTo>
                      <a:pt x="802" y="340"/>
                    </a:lnTo>
                    <a:lnTo>
                      <a:pt x="797" y="347"/>
                    </a:lnTo>
                    <a:lnTo>
                      <a:pt x="802" y="357"/>
                    </a:lnTo>
                    <a:lnTo>
                      <a:pt x="797" y="364"/>
                    </a:lnTo>
                    <a:lnTo>
                      <a:pt x="800" y="375"/>
                    </a:lnTo>
                    <a:lnTo>
                      <a:pt x="807" y="384"/>
                    </a:lnTo>
                    <a:lnTo>
                      <a:pt x="812" y="389"/>
                    </a:lnTo>
                    <a:lnTo>
                      <a:pt x="817" y="399"/>
                    </a:lnTo>
                    <a:lnTo>
                      <a:pt x="815" y="407"/>
                    </a:lnTo>
                    <a:lnTo>
                      <a:pt x="817" y="415"/>
                    </a:lnTo>
                    <a:lnTo>
                      <a:pt x="830" y="419"/>
                    </a:lnTo>
                    <a:lnTo>
                      <a:pt x="837" y="426"/>
                    </a:lnTo>
                    <a:lnTo>
                      <a:pt x="843" y="426"/>
                    </a:lnTo>
                    <a:lnTo>
                      <a:pt x="852" y="424"/>
                    </a:lnTo>
                    <a:lnTo>
                      <a:pt x="862" y="424"/>
                    </a:lnTo>
                    <a:lnTo>
                      <a:pt x="865" y="433"/>
                    </a:lnTo>
                    <a:lnTo>
                      <a:pt x="862" y="439"/>
                    </a:lnTo>
                    <a:lnTo>
                      <a:pt x="858" y="449"/>
                    </a:lnTo>
                    <a:lnTo>
                      <a:pt x="850" y="455"/>
                    </a:lnTo>
                    <a:lnTo>
                      <a:pt x="843" y="464"/>
                    </a:lnTo>
                    <a:lnTo>
                      <a:pt x="837" y="474"/>
                    </a:lnTo>
                    <a:lnTo>
                      <a:pt x="535" y="471"/>
                    </a:lnTo>
                    <a:lnTo>
                      <a:pt x="282" y="471"/>
                    </a:lnTo>
                    <a:lnTo>
                      <a:pt x="265" y="471"/>
                    </a:lnTo>
                    <a:lnTo>
                      <a:pt x="133" y="467"/>
                    </a:lnTo>
                    <a:lnTo>
                      <a:pt x="92" y="467"/>
                    </a:lnTo>
                    <a:lnTo>
                      <a:pt x="1" y="459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Freeform 5"/>
              <p:cNvSpPr>
                <a:spLocks/>
              </p:cNvSpPr>
              <p:nvPr/>
            </p:nvSpPr>
            <p:spPr bwMode="auto">
              <a:xfrm>
                <a:off x="4821678" y="3587777"/>
                <a:ext cx="809978" cy="446680"/>
              </a:xfrm>
              <a:custGeom>
                <a:avLst/>
                <a:gdLst/>
                <a:ahLst/>
                <a:cxnLst>
                  <a:cxn ang="0">
                    <a:pos x="854" y="436"/>
                  </a:cxn>
                  <a:cxn ang="0">
                    <a:pos x="845" y="441"/>
                  </a:cxn>
                  <a:cxn ang="0">
                    <a:pos x="837" y="448"/>
                  </a:cxn>
                  <a:cxn ang="0">
                    <a:pos x="815" y="454"/>
                  </a:cxn>
                  <a:cxn ang="0">
                    <a:pos x="809" y="461"/>
                  </a:cxn>
                  <a:cxn ang="0">
                    <a:pos x="797" y="465"/>
                  </a:cxn>
                  <a:cxn ang="0">
                    <a:pos x="789" y="461"/>
                  </a:cxn>
                  <a:cxn ang="0">
                    <a:pos x="782" y="470"/>
                  </a:cxn>
                  <a:cxn ang="0">
                    <a:pos x="778" y="473"/>
                  </a:cxn>
                  <a:cxn ang="0">
                    <a:pos x="482" y="483"/>
                  </a:cxn>
                  <a:cxn ang="0">
                    <a:pos x="315" y="485"/>
                  </a:cxn>
                  <a:cxn ang="0">
                    <a:pos x="3" y="495"/>
                  </a:cxn>
                  <a:cxn ang="0">
                    <a:pos x="0" y="334"/>
                  </a:cxn>
                  <a:cxn ang="0">
                    <a:pos x="80" y="334"/>
                  </a:cxn>
                  <a:cxn ang="0">
                    <a:pos x="257" y="332"/>
                  </a:cxn>
                  <a:cxn ang="0">
                    <a:pos x="252" y="175"/>
                  </a:cxn>
                  <a:cxn ang="0">
                    <a:pos x="249" y="90"/>
                  </a:cxn>
                  <a:cxn ang="0">
                    <a:pos x="249" y="15"/>
                  </a:cxn>
                  <a:cxn ang="0">
                    <a:pos x="925" y="0"/>
                  </a:cxn>
                  <a:cxn ang="0">
                    <a:pos x="932" y="167"/>
                  </a:cxn>
                  <a:cxn ang="0">
                    <a:pos x="939" y="308"/>
                  </a:cxn>
                  <a:cxn ang="0">
                    <a:pos x="932" y="352"/>
                  </a:cxn>
                  <a:cxn ang="0">
                    <a:pos x="924" y="358"/>
                  </a:cxn>
                  <a:cxn ang="0">
                    <a:pos x="917" y="366"/>
                  </a:cxn>
                  <a:cxn ang="0">
                    <a:pos x="911" y="376"/>
                  </a:cxn>
                  <a:cxn ang="0">
                    <a:pos x="917" y="381"/>
                  </a:cxn>
                  <a:cxn ang="0">
                    <a:pos x="914" y="390"/>
                  </a:cxn>
                  <a:cxn ang="0">
                    <a:pos x="909" y="399"/>
                  </a:cxn>
                  <a:cxn ang="0">
                    <a:pos x="902" y="405"/>
                  </a:cxn>
                  <a:cxn ang="0">
                    <a:pos x="904" y="413"/>
                  </a:cxn>
                  <a:cxn ang="0">
                    <a:pos x="907" y="425"/>
                  </a:cxn>
                  <a:cxn ang="0">
                    <a:pos x="898" y="425"/>
                  </a:cxn>
                  <a:cxn ang="0">
                    <a:pos x="887" y="430"/>
                  </a:cxn>
                  <a:cxn ang="0">
                    <a:pos x="887" y="441"/>
                  </a:cxn>
                  <a:cxn ang="0">
                    <a:pos x="871" y="441"/>
                  </a:cxn>
                  <a:cxn ang="0">
                    <a:pos x="854" y="436"/>
                  </a:cxn>
                </a:cxnLst>
                <a:rect l="0" t="0" r="r" b="b"/>
                <a:pathLst>
                  <a:path w="940" h="496">
                    <a:moveTo>
                      <a:pt x="854" y="436"/>
                    </a:moveTo>
                    <a:lnTo>
                      <a:pt x="845" y="441"/>
                    </a:lnTo>
                    <a:lnTo>
                      <a:pt x="837" y="448"/>
                    </a:lnTo>
                    <a:lnTo>
                      <a:pt x="815" y="454"/>
                    </a:lnTo>
                    <a:lnTo>
                      <a:pt x="809" y="461"/>
                    </a:lnTo>
                    <a:lnTo>
                      <a:pt x="797" y="465"/>
                    </a:lnTo>
                    <a:lnTo>
                      <a:pt x="789" y="461"/>
                    </a:lnTo>
                    <a:lnTo>
                      <a:pt x="782" y="470"/>
                    </a:lnTo>
                    <a:lnTo>
                      <a:pt x="778" y="473"/>
                    </a:lnTo>
                    <a:lnTo>
                      <a:pt x="482" y="483"/>
                    </a:lnTo>
                    <a:lnTo>
                      <a:pt x="315" y="485"/>
                    </a:lnTo>
                    <a:lnTo>
                      <a:pt x="3" y="495"/>
                    </a:lnTo>
                    <a:lnTo>
                      <a:pt x="0" y="334"/>
                    </a:lnTo>
                    <a:lnTo>
                      <a:pt x="80" y="334"/>
                    </a:lnTo>
                    <a:lnTo>
                      <a:pt x="257" y="332"/>
                    </a:lnTo>
                    <a:lnTo>
                      <a:pt x="252" y="175"/>
                    </a:lnTo>
                    <a:lnTo>
                      <a:pt x="249" y="90"/>
                    </a:lnTo>
                    <a:lnTo>
                      <a:pt x="249" y="15"/>
                    </a:lnTo>
                    <a:lnTo>
                      <a:pt x="925" y="0"/>
                    </a:lnTo>
                    <a:lnTo>
                      <a:pt x="932" y="167"/>
                    </a:lnTo>
                    <a:lnTo>
                      <a:pt x="939" y="308"/>
                    </a:lnTo>
                    <a:lnTo>
                      <a:pt x="932" y="352"/>
                    </a:lnTo>
                    <a:lnTo>
                      <a:pt x="924" y="358"/>
                    </a:lnTo>
                    <a:lnTo>
                      <a:pt x="917" y="366"/>
                    </a:lnTo>
                    <a:lnTo>
                      <a:pt x="911" y="376"/>
                    </a:lnTo>
                    <a:lnTo>
                      <a:pt x="917" y="381"/>
                    </a:lnTo>
                    <a:lnTo>
                      <a:pt x="914" y="390"/>
                    </a:lnTo>
                    <a:lnTo>
                      <a:pt x="909" y="399"/>
                    </a:lnTo>
                    <a:lnTo>
                      <a:pt x="902" y="405"/>
                    </a:lnTo>
                    <a:lnTo>
                      <a:pt x="904" y="413"/>
                    </a:lnTo>
                    <a:lnTo>
                      <a:pt x="907" y="425"/>
                    </a:lnTo>
                    <a:lnTo>
                      <a:pt x="898" y="425"/>
                    </a:lnTo>
                    <a:lnTo>
                      <a:pt x="887" y="430"/>
                    </a:lnTo>
                    <a:lnTo>
                      <a:pt x="887" y="441"/>
                    </a:lnTo>
                    <a:lnTo>
                      <a:pt x="871" y="441"/>
                    </a:lnTo>
                    <a:lnTo>
                      <a:pt x="854" y="43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Freeform 6"/>
              <p:cNvSpPr>
                <a:spLocks/>
              </p:cNvSpPr>
              <p:nvPr/>
            </p:nvSpPr>
            <p:spPr bwMode="auto">
              <a:xfrm>
                <a:off x="5927212" y="4217271"/>
                <a:ext cx="330885" cy="384541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65" y="12"/>
                  </a:cxn>
                  <a:cxn ang="0">
                    <a:pos x="165" y="33"/>
                  </a:cxn>
                  <a:cxn ang="0">
                    <a:pos x="184" y="37"/>
                  </a:cxn>
                  <a:cxn ang="0">
                    <a:pos x="212" y="28"/>
                  </a:cxn>
                  <a:cxn ang="0">
                    <a:pos x="231" y="33"/>
                  </a:cxn>
                  <a:cxn ang="0">
                    <a:pos x="264" y="28"/>
                  </a:cxn>
                  <a:cxn ang="0">
                    <a:pos x="279" y="28"/>
                  </a:cxn>
                  <a:cxn ang="0">
                    <a:pos x="281" y="50"/>
                  </a:cxn>
                  <a:cxn ang="0">
                    <a:pos x="279" y="70"/>
                  </a:cxn>
                  <a:cxn ang="0">
                    <a:pos x="269" y="86"/>
                  </a:cxn>
                  <a:cxn ang="0">
                    <a:pos x="279" y="101"/>
                  </a:cxn>
                  <a:cxn ang="0">
                    <a:pos x="296" y="106"/>
                  </a:cxn>
                  <a:cxn ang="0">
                    <a:pos x="300" y="126"/>
                  </a:cxn>
                  <a:cxn ang="0">
                    <a:pos x="316" y="139"/>
                  </a:cxn>
                  <a:cxn ang="0">
                    <a:pos x="320" y="156"/>
                  </a:cxn>
                  <a:cxn ang="0">
                    <a:pos x="336" y="170"/>
                  </a:cxn>
                  <a:cxn ang="0">
                    <a:pos x="346" y="192"/>
                  </a:cxn>
                  <a:cxn ang="0">
                    <a:pos x="346" y="213"/>
                  </a:cxn>
                  <a:cxn ang="0">
                    <a:pos x="355" y="238"/>
                  </a:cxn>
                  <a:cxn ang="0">
                    <a:pos x="364" y="250"/>
                  </a:cxn>
                  <a:cxn ang="0">
                    <a:pos x="369" y="266"/>
                  </a:cxn>
                  <a:cxn ang="0">
                    <a:pos x="366" y="283"/>
                  </a:cxn>
                  <a:cxn ang="0">
                    <a:pos x="356" y="308"/>
                  </a:cxn>
                  <a:cxn ang="0">
                    <a:pos x="341" y="321"/>
                  </a:cxn>
                  <a:cxn ang="0">
                    <a:pos x="341" y="339"/>
                  </a:cxn>
                  <a:cxn ang="0">
                    <a:pos x="361" y="352"/>
                  </a:cxn>
                  <a:cxn ang="0">
                    <a:pos x="369" y="371"/>
                  </a:cxn>
                  <a:cxn ang="0">
                    <a:pos x="378" y="391"/>
                  </a:cxn>
                  <a:cxn ang="0">
                    <a:pos x="256" y="418"/>
                  </a:cxn>
                  <a:cxn ang="0">
                    <a:pos x="0" y="312"/>
                  </a:cxn>
                  <a:cxn ang="0">
                    <a:pos x="30" y="153"/>
                  </a:cxn>
                  <a:cxn ang="0">
                    <a:pos x="41" y="78"/>
                  </a:cxn>
                  <a:cxn ang="0">
                    <a:pos x="67" y="63"/>
                  </a:cxn>
                  <a:cxn ang="0">
                    <a:pos x="152" y="46"/>
                  </a:cxn>
                </a:cxnLst>
                <a:rect l="0" t="0" r="r" b="b"/>
                <a:pathLst>
                  <a:path w="384" h="427">
                    <a:moveTo>
                      <a:pt x="152" y="46"/>
                    </a:moveTo>
                    <a:lnTo>
                      <a:pt x="150" y="0"/>
                    </a:lnTo>
                    <a:lnTo>
                      <a:pt x="159" y="1"/>
                    </a:lnTo>
                    <a:lnTo>
                      <a:pt x="165" y="12"/>
                    </a:lnTo>
                    <a:lnTo>
                      <a:pt x="164" y="25"/>
                    </a:lnTo>
                    <a:lnTo>
                      <a:pt x="165" y="33"/>
                    </a:lnTo>
                    <a:lnTo>
                      <a:pt x="174" y="37"/>
                    </a:lnTo>
                    <a:lnTo>
                      <a:pt x="184" y="37"/>
                    </a:lnTo>
                    <a:lnTo>
                      <a:pt x="202" y="28"/>
                    </a:lnTo>
                    <a:lnTo>
                      <a:pt x="212" y="28"/>
                    </a:lnTo>
                    <a:lnTo>
                      <a:pt x="219" y="32"/>
                    </a:lnTo>
                    <a:lnTo>
                      <a:pt x="231" y="33"/>
                    </a:lnTo>
                    <a:lnTo>
                      <a:pt x="239" y="33"/>
                    </a:lnTo>
                    <a:lnTo>
                      <a:pt x="264" y="28"/>
                    </a:lnTo>
                    <a:lnTo>
                      <a:pt x="269" y="25"/>
                    </a:lnTo>
                    <a:lnTo>
                      <a:pt x="279" y="28"/>
                    </a:lnTo>
                    <a:lnTo>
                      <a:pt x="284" y="37"/>
                    </a:lnTo>
                    <a:lnTo>
                      <a:pt x="281" y="50"/>
                    </a:lnTo>
                    <a:lnTo>
                      <a:pt x="279" y="57"/>
                    </a:lnTo>
                    <a:lnTo>
                      <a:pt x="279" y="70"/>
                    </a:lnTo>
                    <a:lnTo>
                      <a:pt x="271" y="78"/>
                    </a:lnTo>
                    <a:lnTo>
                      <a:pt x="269" y="86"/>
                    </a:lnTo>
                    <a:lnTo>
                      <a:pt x="269" y="98"/>
                    </a:lnTo>
                    <a:lnTo>
                      <a:pt x="279" y="101"/>
                    </a:lnTo>
                    <a:lnTo>
                      <a:pt x="287" y="105"/>
                    </a:lnTo>
                    <a:lnTo>
                      <a:pt x="296" y="106"/>
                    </a:lnTo>
                    <a:lnTo>
                      <a:pt x="298" y="119"/>
                    </a:lnTo>
                    <a:lnTo>
                      <a:pt x="300" y="126"/>
                    </a:lnTo>
                    <a:lnTo>
                      <a:pt x="309" y="132"/>
                    </a:lnTo>
                    <a:lnTo>
                      <a:pt x="316" y="139"/>
                    </a:lnTo>
                    <a:lnTo>
                      <a:pt x="324" y="143"/>
                    </a:lnTo>
                    <a:lnTo>
                      <a:pt x="320" y="156"/>
                    </a:lnTo>
                    <a:lnTo>
                      <a:pt x="326" y="165"/>
                    </a:lnTo>
                    <a:lnTo>
                      <a:pt x="336" y="170"/>
                    </a:lnTo>
                    <a:lnTo>
                      <a:pt x="341" y="179"/>
                    </a:lnTo>
                    <a:lnTo>
                      <a:pt x="346" y="192"/>
                    </a:lnTo>
                    <a:lnTo>
                      <a:pt x="349" y="203"/>
                    </a:lnTo>
                    <a:lnTo>
                      <a:pt x="346" y="213"/>
                    </a:lnTo>
                    <a:lnTo>
                      <a:pt x="341" y="223"/>
                    </a:lnTo>
                    <a:lnTo>
                      <a:pt x="355" y="238"/>
                    </a:lnTo>
                    <a:lnTo>
                      <a:pt x="360" y="243"/>
                    </a:lnTo>
                    <a:lnTo>
                      <a:pt x="364" y="250"/>
                    </a:lnTo>
                    <a:lnTo>
                      <a:pt x="371" y="256"/>
                    </a:lnTo>
                    <a:lnTo>
                      <a:pt x="369" y="266"/>
                    </a:lnTo>
                    <a:lnTo>
                      <a:pt x="364" y="276"/>
                    </a:lnTo>
                    <a:lnTo>
                      <a:pt x="366" y="283"/>
                    </a:lnTo>
                    <a:lnTo>
                      <a:pt x="360" y="292"/>
                    </a:lnTo>
                    <a:lnTo>
                      <a:pt x="356" y="308"/>
                    </a:lnTo>
                    <a:lnTo>
                      <a:pt x="355" y="316"/>
                    </a:lnTo>
                    <a:lnTo>
                      <a:pt x="341" y="321"/>
                    </a:lnTo>
                    <a:lnTo>
                      <a:pt x="336" y="331"/>
                    </a:lnTo>
                    <a:lnTo>
                      <a:pt x="341" y="339"/>
                    </a:lnTo>
                    <a:lnTo>
                      <a:pt x="355" y="343"/>
                    </a:lnTo>
                    <a:lnTo>
                      <a:pt x="361" y="352"/>
                    </a:lnTo>
                    <a:lnTo>
                      <a:pt x="364" y="361"/>
                    </a:lnTo>
                    <a:lnTo>
                      <a:pt x="369" y="371"/>
                    </a:lnTo>
                    <a:lnTo>
                      <a:pt x="375" y="379"/>
                    </a:lnTo>
                    <a:lnTo>
                      <a:pt x="378" y="391"/>
                    </a:lnTo>
                    <a:lnTo>
                      <a:pt x="383" y="407"/>
                    </a:lnTo>
                    <a:lnTo>
                      <a:pt x="256" y="418"/>
                    </a:lnTo>
                    <a:lnTo>
                      <a:pt x="3" y="426"/>
                    </a:lnTo>
                    <a:lnTo>
                      <a:pt x="0" y="312"/>
                    </a:lnTo>
                    <a:lnTo>
                      <a:pt x="39" y="311"/>
                    </a:lnTo>
                    <a:lnTo>
                      <a:pt x="30" y="153"/>
                    </a:lnTo>
                    <a:lnTo>
                      <a:pt x="28" y="78"/>
                    </a:lnTo>
                    <a:lnTo>
                      <a:pt x="41" y="78"/>
                    </a:lnTo>
                    <a:lnTo>
                      <a:pt x="41" y="63"/>
                    </a:lnTo>
                    <a:lnTo>
                      <a:pt x="67" y="63"/>
                    </a:lnTo>
                    <a:lnTo>
                      <a:pt x="68" y="50"/>
                    </a:lnTo>
                    <a:lnTo>
                      <a:pt x="152" y="46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Freeform 7"/>
              <p:cNvSpPr>
                <a:spLocks/>
              </p:cNvSpPr>
              <p:nvPr/>
            </p:nvSpPr>
            <p:spPr bwMode="auto">
              <a:xfrm>
                <a:off x="4527845" y="4040761"/>
                <a:ext cx="553198" cy="727656"/>
              </a:xfrm>
              <a:custGeom>
                <a:avLst/>
                <a:gdLst/>
                <a:ahLst/>
                <a:cxnLst>
                  <a:cxn ang="0">
                    <a:pos x="57" y="797"/>
                  </a:cxn>
                  <a:cxn ang="0">
                    <a:pos x="13" y="624"/>
                  </a:cxn>
                  <a:cxn ang="0">
                    <a:pos x="8" y="475"/>
                  </a:cxn>
                  <a:cxn ang="0">
                    <a:pos x="0" y="93"/>
                  </a:cxn>
                  <a:cxn ang="0">
                    <a:pos x="33" y="97"/>
                  </a:cxn>
                  <a:cxn ang="0">
                    <a:pos x="55" y="90"/>
                  </a:cxn>
                  <a:cxn ang="0">
                    <a:pos x="83" y="88"/>
                  </a:cxn>
                  <a:cxn ang="0">
                    <a:pos x="126" y="75"/>
                  </a:cxn>
                  <a:cxn ang="0">
                    <a:pos x="164" y="77"/>
                  </a:cxn>
                  <a:cxn ang="0">
                    <a:pos x="184" y="68"/>
                  </a:cxn>
                  <a:cxn ang="0">
                    <a:pos x="226" y="17"/>
                  </a:cxn>
                  <a:cxn ang="0">
                    <a:pos x="240" y="0"/>
                  </a:cxn>
                  <a:cxn ang="0">
                    <a:pos x="259" y="12"/>
                  </a:cxn>
                  <a:cxn ang="0">
                    <a:pos x="277" y="32"/>
                  </a:cxn>
                  <a:cxn ang="0">
                    <a:pos x="282" y="45"/>
                  </a:cxn>
                  <a:cxn ang="0">
                    <a:pos x="293" y="61"/>
                  </a:cxn>
                  <a:cxn ang="0">
                    <a:pos x="309" y="70"/>
                  </a:cxn>
                  <a:cxn ang="0">
                    <a:pos x="315" y="99"/>
                  </a:cxn>
                  <a:cxn ang="0">
                    <a:pos x="342" y="133"/>
                  </a:cxn>
                  <a:cxn ang="0">
                    <a:pos x="366" y="146"/>
                  </a:cxn>
                  <a:cxn ang="0">
                    <a:pos x="406" y="183"/>
                  </a:cxn>
                  <a:cxn ang="0">
                    <a:pos x="412" y="208"/>
                  </a:cxn>
                  <a:cxn ang="0">
                    <a:pos x="412" y="228"/>
                  </a:cxn>
                  <a:cxn ang="0">
                    <a:pos x="412" y="255"/>
                  </a:cxn>
                  <a:cxn ang="0">
                    <a:pos x="411" y="286"/>
                  </a:cxn>
                  <a:cxn ang="0">
                    <a:pos x="412" y="310"/>
                  </a:cxn>
                  <a:cxn ang="0">
                    <a:pos x="412" y="337"/>
                  </a:cxn>
                  <a:cxn ang="0">
                    <a:pos x="422" y="362"/>
                  </a:cxn>
                  <a:cxn ang="0">
                    <a:pos x="412" y="392"/>
                  </a:cxn>
                  <a:cxn ang="0">
                    <a:pos x="419" y="412"/>
                  </a:cxn>
                  <a:cxn ang="0">
                    <a:pos x="453" y="437"/>
                  </a:cxn>
                  <a:cxn ang="0">
                    <a:pos x="479" y="446"/>
                  </a:cxn>
                  <a:cxn ang="0">
                    <a:pos x="509" y="448"/>
                  </a:cxn>
                  <a:cxn ang="0">
                    <a:pos x="582" y="490"/>
                  </a:cxn>
                  <a:cxn ang="0">
                    <a:pos x="614" y="528"/>
                  </a:cxn>
                  <a:cxn ang="0">
                    <a:pos x="622" y="548"/>
                  </a:cxn>
                  <a:cxn ang="0">
                    <a:pos x="634" y="592"/>
                  </a:cxn>
                  <a:cxn ang="0">
                    <a:pos x="641" y="620"/>
                  </a:cxn>
                  <a:cxn ang="0">
                    <a:pos x="627" y="630"/>
                  </a:cxn>
                  <a:cxn ang="0">
                    <a:pos x="594" y="670"/>
                  </a:cxn>
                  <a:cxn ang="0">
                    <a:pos x="514" y="713"/>
                  </a:cxn>
                  <a:cxn ang="0">
                    <a:pos x="486" y="719"/>
                  </a:cxn>
                  <a:cxn ang="0">
                    <a:pos x="427" y="708"/>
                  </a:cxn>
                  <a:cxn ang="0">
                    <a:pos x="355" y="724"/>
                  </a:cxn>
                  <a:cxn ang="0">
                    <a:pos x="295" y="730"/>
                  </a:cxn>
                  <a:cxn ang="0">
                    <a:pos x="247" y="739"/>
                  </a:cxn>
                  <a:cxn ang="0">
                    <a:pos x="193" y="730"/>
                  </a:cxn>
                  <a:cxn ang="0">
                    <a:pos x="148" y="788"/>
                  </a:cxn>
                </a:cxnLst>
                <a:rect l="0" t="0" r="r" b="b"/>
                <a:pathLst>
                  <a:path w="642" h="808">
                    <a:moveTo>
                      <a:pt x="79" y="797"/>
                    </a:moveTo>
                    <a:lnTo>
                      <a:pt x="57" y="797"/>
                    </a:lnTo>
                    <a:lnTo>
                      <a:pt x="13" y="807"/>
                    </a:lnTo>
                    <a:lnTo>
                      <a:pt x="13" y="624"/>
                    </a:lnTo>
                    <a:lnTo>
                      <a:pt x="10" y="546"/>
                    </a:lnTo>
                    <a:lnTo>
                      <a:pt x="8" y="475"/>
                    </a:lnTo>
                    <a:lnTo>
                      <a:pt x="1" y="195"/>
                    </a:lnTo>
                    <a:lnTo>
                      <a:pt x="0" y="93"/>
                    </a:lnTo>
                    <a:lnTo>
                      <a:pt x="13" y="97"/>
                    </a:lnTo>
                    <a:lnTo>
                      <a:pt x="33" y="97"/>
                    </a:lnTo>
                    <a:lnTo>
                      <a:pt x="45" y="93"/>
                    </a:lnTo>
                    <a:lnTo>
                      <a:pt x="55" y="90"/>
                    </a:lnTo>
                    <a:lnTo>
                      <a:pt x="70" y="88"/>
                    </a:lnTo>
                    <a:lnTo>
                      <a:pt x="83" y="88"/>
                    </a:lnTo>
                    <a:lnTo>
                      <a:pt x="102" y="75"/>
                    </a:lnTo>
                    <a:lnTo>
                      <a:pt x="126" y="75"/>
                    </a:lnTo>
                    <a:lnTo>
                      <a:pt x="142" y="81"/>
                    </a:lnTo>
                    <a:lnTo>
                      <a:pt x="164" y="77"/>
                    </a:lnTo>
                    <a:lnTo>
                      <a:pt x="173" y="72"/>
                    </a:lnTo>
                    <a:lnTo>
                      <a:pt x="184" y="68"/>
                    </a:lnTo>
                    <a:lnTo>
                      <a:pt x="192" y="59"/>
                    </a:lnTo>
                    <a:lnTo>
                      <a:pt x="226" y="17"/>
                    </a:lnTo>
                    <a:lnTo>
                      <a:pt x="232" y="6"/>
                    </a:lnTo>
                    <a:lnTo>
                      <a:pt x="240" y="0"/>
                    </a:lnTo>
                    <a:lnTo>
                      <a:pt x="247" y="6"/>
                    </a:lnTo>
                    <a:lnTo>
                      <a:pt x="259" y="12"/>
                    </a:lnTo>
                    <a:lnTo>
                      <a:pt x="267" y="23"/>
                    </a:lnTo>
                    <a:lnTo>
                      <a:pt x="277" y="32"/>
                    </a:lnTo>
                    <a:lnTo>
                      <a:pt x="282" y="39"/>
                    </a:lnTo>
                    <a:lnTo>
                      <a:pt x="282" y="45"/>
                    </a:lnTo>
                    <a:lnTo>
                      <a:pt x="282" y="52"/>
                    </a:lnTo>
                    <a:lnTo>
                      <a:pt x="293" y="61"/>
                    </a:lnTo>
                    <a:lnTo>
                      <a:pt x="302" y="65"/>
                    </a:lnTo>
                    <a:lnTo>
                      <a:pt x="309" y="70"/>
                    </a:lnTo>
                    <a:lnTo>
                      <a:pt x="315" y="81"/>
                    </a:lnTo>
                    <a:lnTo>
                      <a:pt x="315" y="99"/>
                    </a:lnTo>
                    <a:lnTo>
                      <a:pt x="319" y="108"/>
                    </a:lnTo>
                    <a:lnTo>
                      <a:pt x="342" y="133"/>
                    </a:lnTo>
                    <a:lnTo>
                      <a:pt x="355" y="139"/>
                    </a:lnTo>
                    <a:lnTo>
                      <a:pt x="366" y="146"/>
                    </a:lnTo>
                    <a:lnTo>
                      <a:pt x="380" y="163"/>
                    </a:lnTo>
                    <a:lnTo>
                      <a:pt x="406" y="183"/>
                    </a:lnTo>
                    <a:lnTo>
                      <a:pt x="411" y="195"/>
                    </a:lnTo>
                    <a:lnTo>
                      <a:pt x="412" y="208"/>
                    </a:lnTo>
                    <a:lnTo>
                      <a:pt x="412" y="217"/>
                    </a:lnTo>
                    <a:lnTo>
                      <a:pt x="412" y="228"/>
                    </a:lnTo>
                    <a:lnTo>
                      <a:pt x="412" y="245"/>
                    </a:lnTo>
                    <a:lnTo>
                      <a:pt x="412" y="255"/>
                    </a:lnTo>
                    <a:lnTo>
                      <a:pt x="412" y="266"/>
                    </a:lnTo>
                    <a:lnTo>
                      <a:pt x="411" y="286"/>
                    </a:lnTo>
                    <a:lnTo>
                      <a:pt x="412" y="299"/>
                    </a:lnTo>
                    <a:lnTo>
                      <a:pt x="412" y="310"/>
                    </a:lnTo>
                    <a:lnTo>
                      <a:pt x="411" y="323"/>
                    </a:lnTo>
                    <a:lnTo>
                      <a:pt x="412" y="337"/>
                    </a:lnTo>
                    <a:lnTo>
                      <a:pt x="419" y="346"/>
                    </a:lnTo>
                    <a:lnTo>
                      <a:pt x="422" y="362"/>
                    </a:lnTo>
                    <a:lnTo>
                      <a:pt x="422" y="375"/>
                    </a:lnTo>
                    <a:lnTo>
                      <a:pt x="412" y="392"/>
                    </a:lnTo>
                    <a:lnTo>
                      <a:pt x="412" y="405"/>
                    </a:lnTo>
                    <a:lnTo>
                      <a:pt x="419" y="412"/>
                    </a:lnTo>
                    <a:lnTo>
                      <a:pt x="427" y="415"/>
                    </a:lnTo>
                    <a:lnTo>
                      <a:pt x="453" y="437"/>
                    </a:lnTo>
                    <a:lnTo>
                      <a:pt x="466" y="445"/>
                    </a:lnTo>
                    <a:lnTo>
                      <a:pt x="479" y="446"/>
                    </a:lnTo>
                    <a:lnTo>
                      <a:pt x="499" y="448"/>
                    </a:lnTo>
                    <a:lnTo>
                      <a:pt x="509" y="448"/>
                    </a:lnTo>
                    <a:lnTo>
                      <a:pt x="567" y="479"/>
                    </a:lnTo>
                    <a:lnTo>
                      <a:pt x="582" y="490"/>
                    </a:lnTo>
                    <a:lnTo>
                      <a:pt x="607" y="519"/>
                    </a:lnTo>
                    <a:lnTo>
                      <a:pt x="614" y="528"/>
                    </a:lnTo>
                    <a:lnTo>
                      <a:pt x="618" y="535"/>
                    </a:lnTo>
                    <a:lnTo>
                      <a:pt x="622" y="548"/>
                    </a:lnTo>
                    <a:lnTo>
                      <a:pt x="634" y="579"/>
                    </a:lnTo>
                    <a:lnTo>
                      <a:pt x="634" y="592"/>
                    </a:lnTo>
                    <a:lnTo>
                      <a:pt x="633" y="602"/>
                    </a:lnTo>
                    <a:lnTo>
                      <a:pt x="641" y="620"/>
                    </a:lnTo>
                    <a:lnTo>
                      <a:pt x="634" y="626"/>
                    </a:lnTo>
                    <a:lnTo>
                      <a:pt x="627" y="630"/>
                    </a:lnTo>
                    <a:lnTo>
                      <a:pt x="607" y="650"/>
                    </a:lnTo>
                    <a:lnTo>
                      <a:pt x="594" y="670"/>
                    </a:lnTo>
                    <a:lnTo>
                      <a:pt x="582" y="679"/>
                    </a:lnTo>
                    <a:lnTo>
                      <a:pt x="514" y="713"/>
                    </a:lnTo>
                    <a:lnTo>
                      <a:pt x="504" y="713"/>
                    </a:lnTo>
                    <a:lnTo>
                      <a:pt x="486" y="719"/>
                    </a:lnTo>
                    <a:lnTo>
                      <a:pt x="469" y="719"/>
                    </a:lnTo>
                    <a:lnTo>
                      <a:pt x="427" y="708"/>
                    </a:lnTo>
                    <a:lnTo>
                      <a:pt x="382" y="713"/>
                    </a:lnTo>
                    <a:lnTo>
                      <a:pt x="355" y="724"/>
                    </a:lnTo>
                    <a:lnTo>
                      <a:pt x="309" y="728"/>
                    </a:lnTo>
                    <a:lnTo>
                      <a:pt x="295" y="730"/>
                    </a:lnTo>
                    <a:lnTo>
                      <a:pt x="272" y="739"/>
                    </a:lnTo>
                    <a:lnTo>
                      <a:pt x="247" y="739"/>
                    </a:lnTo>
                    <a:lnTo>
                      <a:pt x="215" y="724"/>
                    </a:lnTo>
                    <a:lnTo>
                      <a:pt x="193" y="730"/>
                    </a:lnTo>
                    <a:lnTo>
                      <a:pt x="177" y="742"/>
                    </a:lnTo>
                    <a:lnTo>
                      <a:pt x="148" y="788"/>
                    </a:lnTo>
                    <a:lnTo>
                      <a:pt x="79" y="797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Freeform 8"/>
              <p:cNvSpPr>
                <a:spLocks/>
              </p:cNvSpPr>
              <p:nvPr/>
            </p:nvSpPr>
            <p:spPr bwMode="auto">
              <a:xfrm>
                <a:off x="3783355" y="2572842"/>
                <a:ext cx="742767" cy="1045554"/>
              </a:xfrm>
              <a:custGeom>
                <a:avLst/>
                <a:gdLst/>
                <a:ahLst/>
                <a:cxnLst>
                  <a:cxn ang="0">
                    <a:pos x="450" y="1112"/>
                  </a:cxn>
                  <a:cxn ang="0">
                    <a:pos x="399" y="1113"/>
                  </a:cxn>
                  <a:cxn ang="0">
                    <a:pos x="349" y="1086"/>
                  </a:cxn>
                  <a:cxn ang="0">
                    <a:pos x="299" y="1057"/>
                  </a:cxn>
                  <a:cxn ang="0">
                    <a:pos x="254" y="1026"/>
                  </a:cxn>
                  <a:cxn ang="0">
                    <a:pos x="207" y="1018"/>
                  </a:cxn>
                  <a:cxn ang="0">
                    <a:pos x="150" y="979"/>
                  </a:cxn>
                  <a:cxn ang="0">
                    <a:pos x="101" y="921"/>
                  </a:cxn>
                  <a:cxn ang="0">
                    <a:pos x="57" y="873"/>
                  </a:cxn>
                  <a:cxn ang="0">
                    <a:pos x="35" y="828"/>
                  </a:cxn>
                  <a:cxn ang="0">
                    <a:pos x="45" y="774"/>
                  </a:cxn>
                  <a:cxn ang="0">
                    <a:pos x="61" y="743"/>
                  </a:cxn>
                  <a:cxn ang="0">
                    <a:pos x="39" y="692"/>
                  </a:cxn>
                  <a:cxn ang="0">
                    <a:pos x="63" y="643"/>
                  </a:cxn>
                  <a:cxn ang="0">
                    <a:pos x="15" y="626"/>
                  </a:cxn>
                  <a:cxn ang="0">
                    <a:pos x="5" y="576"/>
                  </a:cxn>
                  <a:cxn ang="0">
                    <a:pos x="17" y="522"/>
                  </a:cxn>
                  <a:cxn ang="0">
                    <a:pos x="23" y="470"/>
                  </a:cxn>
                  <a:cxn ang="0">
                    <a:pos x="63" y="437"/>
                  </a:cxn>
                  <a:cxn ang="0">
                    <a:pos x="121" y="415"/>
                  </a:cxn>
                  <a:cxn ang="0">
                    <a:pos x="139" y="374"/>
                  </a:cxn>
                  <a:cxn ang="0">
                    <a:pos x="174" y="335"/>
                  </a:cxn>
                  <a:cxn ang="0">
                    <a:pos x="143" y="288"/>
                  </a:cxn>
                  <a:cxn ang="0">
                    <a:pos x="115" y="234"/>
                  </a:cxn>
                  <a:cxn ang="0">
                    <a:pos x="73" y="195"/>
                  </a:cxn>
                  <a:cxn ang="0">
                    <a:pos x="79" y="150"/>
                  </a:cxn>
                  <a:cxn ang="0">
                    <a:pos x="92" y="95"/>
                  </a:cxn>
                  <a:cxn ang="0">
                    <a:pos x="119" y="50"/>
                  </a:cxn>
                  <a:cxn ang="0">
                    <a:pos x="167" y="19"/>
                  </a:cxn>
                  <a:cxn ang="0">
                    <a:pos x="214" y="0"/>
                  </a:cxn>
                  <a:cxn ang="0">
                    <a:pos x="252" y="37"/>
                  </a:cxn>
                  <a:cxn ang="0">
                    <a:pos x="312" y="13"/>
                  </a:cxn>
                  <a:cxn ang="0">
                    <a:pos x="343" y="37"/>
                  </a:cxn>
                  <a:cxn ang="0">
                    <a:pos x="342" y="86"/>
                  </a:cxn>
                  <a:cxn ang="0">
                    <a:pos x="357" y="135"/>
                  </a:cxn>
                  <a:cxn ang="0">
                    <a:pos x="397" y="179"/>
                  </a:cxn>
                  <a:cxn ang="0">
                    <a:pos x="432" y="210"/>
                  </a:cxn>
                  <a:cxn ang="0">
                    <a:pos x="484" y="262"/>
                  </a:cxn>
                  <a:cxn ang="0">
                    <a:pos x="524" y="295"/>
                  </a:cxn>
                  <a:cxn ang="0">
                    <a:pos x="534" y="342"/>
                  </a:cxn>
                  <a:cxn ang="0">
                    <a:pos x="579" y="379"/>
                  </a:cxn>
                  <a:cxn ang="0">
                    <a:pos x="632" y="422"/>
                  </a:cxn>
                  <a:cxn ang="0">
                    <a:pos x="679" y="442"/>
                  </a:cxn>
                  <a:cxn ang="0">
                    <a:pos x="714" y="481"/>
                  </a:cxn>
                  <a:cxn ang="0">
                    <a:pos x="854" y="526"/>
                  </a:cxn>
                  <a:cxn ang="0">
                    <a:pos x="833" y="574"/>
                  </a:cxn>
                  <a:cxn ang="0">
                    <a:pos x="796" y="637"/>
                  </a:cxn>
                  <a:cxn ang="0">
                    <a:pos x="762" y="689"/>
                  </a:cxn>
                  <a:cxn ang="0">
                    <a:pos x="632" y="724"/>
                  </a:cxn>
                  <a:cxn ang="0">
                    <a:pos x="634" y="794"/>
                  </a:cxn>
                  <a:cxn ang="0">
                    <a:pos x="619" y="853"/>
                  </a:cxn>
                  <a:cxn ang="0">
                    <a:pos x="574" y="926"/>
                  </a:cxn>
                  <a:cxn ang="0">
                    <a:pos x="579" y="1021"/>
                  </a:cxn>
                  <a:cxn ang="0">
                    <a:pos x="644" y="1053"/>
                  </a:cxn>
                  <a:cxn ang="0">
                    <a:pos x="722" y="1086"/>
                  </a:cxn>
                  <a:cxn ang="0">
                    <a:pos x="714" y="1157"/>
                  </a:cxn>
                </a:cxnLst>
                <a:rect l="0" t="0" r="r" b="b"/>
                <a:pathLst>
                  <a:path w="862" h="1161">
                    <a:moveTo>
                      <a:pt x="490" y="1145"/>
                    </a:moveTo>
                    <a:lnTo>
                      <a:pt x="482" y="1133"/>
                    </a:lnTo>
                    <a:lnTo>
                      <a:pt x="474" y="1125"/>
                    </a:lnTo>
                    <a:lnTo>
                      <a:pt x="469" y="1123"/>
                    </a:lnTo>
                    <a:lnTo>
                      <a:pt x="456" y="1118"/>
                    </a:lnTo>
                    <a:lnTo>
                      <a:pt x="450" y="1112"/>
                    </a:lnTo>
                    <a:lnTo>
                      <a:pt x="442" y="1108"/>
                    </a:lnTo>
                    <a:lnTo>
                      <a:pt x="430" y="1099"/>
                    </a:lnTo>
                    <a:lnTo>
                      <a:pt x="425" y="1105"/>
                    </a:lnTo>
                    <a:lnTo>
                      <a:pt x="417" y="1113"/>
                    </a:lnTo>
                    <a:lnTo>
                      <a:pt x="407" y="1118"/>
                    </a:lnTo>
                    <a:lnTo>
                      <a:pt x="399" y="1113"/>
                    </a:lnTo>
                    <a:lnTo>
                      <a:pt x="397" y="1103"/>
                    </a:lnTo>
                    <a:lnTo>
                      <a:pt x="394" y="1092"/>
                    </a:lnTo>
                    <a:lnTo>
                      <a:pt x="383" y="1086"/>
                    </a:lnTo>
                    <a:lnTo>
                      <a:pt x="370" y="1085"/>
                    </a:lnTo>
                    <a:lnTo>
                      <a:pt x="357" y="1086"/>
                    </a:lnTo>
                    <a:lnTo>
                      <a:pt x="349" y="1086"/>
                    </a:lnTo>
                    <a:lnTo>
                      <a:pt x="342" y="1086"/>
                    </a:lnTo>
                    <a:lnTo>
                      <a:pt x="332" y="1081"/>
                    </a:lnTo>
                    <a:lnTo>
                      <a:pt x="319" y="1072"/>
                    </a:lnTo>
                    <a:lnTo>
                      <a:pt x="312" y="1066"/>
                    </a:lnTo>
                    <a:lnTo>
                      <a:pt x="305" y="1063"/>
                    </a:lnTo>
                    <a:lnTo>
                      <a:pt x="299" y="1057"/>
                    </a:lnTo>
                    <a:lnTo>
                      <a:pt x="295" y="1046"/>
                    </a:lnTo>
                    <a:lnTo>
                      <a:pt x="290" y="1041"/>
                    </a:lnTo>
                    <a:lnTo>
                      <a:pt x="279" y="1041"/>
                    </a:lnTo>
                    <a:lnTo>
                      <a:pt x="268" y="1033"/>
                    </a:lnTo>
                    <a:lnTo>
                      <a:pt x="262" y="1033"/>
                    </a:lnTo>
                    <a:lnTo>
                      <a:pt x="254" y="1026"/>
                    </a:lnTo>
                    <a:lnTo>
                      <a:pt x="248" y="1018"/>
                    </a:lnTo>
                    <a:lnTo>
                      <a:pt x="239" y="1018"/>
                    </a:lnTo>
                    <a:lnTo>
                      <a:pt x="230" y="1013"/>
                    </a:lnTo>
                    <a:lnTo>
                      <a:pt x="223" y="1021"/>
                    </a:lnTo>
                    <a:lnTo>
                      <a:pt x="215" y="1021"/>
                    </a:lnTo>
                    <a:lnTo>
                      <a:pt x="207" y="1018"/>
                    </a:lnTo>
                    <a:lnTo>
                      <a:pt x="187" y="1008"/>
                    </a:lnTo>
                    <a:lnTo>
                      <a:pt x="175" y="1011"/>
                    </a:lnTo>
                    <a:lnTo>
                      <a:pt x="168" y="1006"/>
                    </a:lnTo>
                    <a:lnTo>
                      <a:pt x="167" y="991"/>
                    </a:lnTo>
                    <a:lnTo>
                      <a:pt x="159" y="979"/>
                    </a:lnTo>
                    <a:lnTo>
                      <a:pt x="150" y="979"/>
                    </a:lnTo>
                    <a:lnTo>
                      <a:pt x="150" y="966"/>
                    </a:lnTo>
                    <a:lnTo>
                      <a:pt x="143" y="963"/>
                    </a:lnTo>
                    <a:lnTo>
                      <a:pt x="137" y="953"/>
                    </a:lnTo>
                    <a:lnTo>
                      <a:pt x="121" y="943"/>
                    </a:lnTo>
                    <a:lnTo>
                      <a:pt x="119" y="930"/>
                    </a:lnTo>
                    <a:lnTo>
                      <a:pt x="101" y="921"/>
                    </a:lnTo>
                    <a:lnTo>
                      <a:pt x="93" y="916"/>
                    </a:lnTo>
                    <a:lnTo>
                      <a:pt x="85" y="911"/>
                    </a:lnTo>
                    <a:lnTo>
                      <a:pt x="70" y="898"/>
                    </a:lnTo>
                    <a:lnTo>
                      <a:pt x="63" y="893"/>
                    </a:lnTo>
                    <a:lnTo>
                      <a:pt x="61" y="883"/>
                    </a:lnTo>
                    <a:lnTo>
                      <a:pt x="57" y="873"/>
                    </a:lnTo>
                    <a:lnTo>
                      <a:pt x="53" y="866"/>
                    </a:lnTo>
                    <a:lnTo>
                      <a:pt x="45" y="861"/>
                    </a:lnTo>
                    <a:lnTo>
                      <a:pt x="41" y="858"/>
                    </a:lnTo>
                    <a:lnTo>
                      <a:pt x="39" y="848"/>
                    </a:lnTo>
                    <a:lnTo>
                      <a:pt x="39" y="837"/>
                    </a:lnTo>
                    <a:lnTo>
                      <a:pt x="35" y="828"/>
                    </a:lnTo>
                    <a:lnTo>
                      <a:pt x="33" y="819"/>
                    </a:lnTo>
                    <a:lnTo>
                      <a:pt x="28" y="811"/>
                    </a:lnTo>
                    <a:lnTo>
                      <a:pt x="33" y="803"/>
                    </a:lnTo>
                    <a:lnTo>
                      <a:pt x="30" y="788"/>
                    </a:lnTo>
                    <a:lnTo>
                      <a:pt x="35" y="777"/>
                    </a:lnTo>
                    <a:lnTo>
                      <a:pt x="45" y="774"/>
                    </a:lnTo>
                    <a:lnTo>
                      <a:pt x="52" y="770"/>
                    </a:lnTo>
                    <a:lnTo>
                      <a:pt x="55" y="763"/>
                    </a:lnTo>
                    <a:lnTo>
                      <a:pt x="63" y="763"/>
                    </a:lnTo>
                    <a:lnTo>
                      <a:pt x="73" y="754"/>
                    </a:lnTo>
                    <a:lnTo>
                      <a:pt x="66" y="748"/>
                    </a:lnTo>
                    <a:lnTo>
                      <a:pt x="61" y="743"/>
                    </a:lnTo>
                    <a:lnTo>
                      <a:pt x="63" y="729"/>
                    </a:lnTo>
                    <a:lnTo>
                      <a:pt x="61" y="724"/>
                    </a:lnTo>
                    <a:lnTo>
                      <a:pt x="55" y="714"/>
                    </a:lnTo>
                    <a:lnTo>
                      <a:pt x="45" y="714"/>
                    </a:lnTo>
                    <a:lnTo>
                      <a:pt x="45" y="701"/>
                    </a:lnTo>
                    <a:lnTo>
                      <a:pt x="39" y="692"/>
                    </a:lnTo>
                    <a:lnTo>
                      <a:pt x="45" y="684"/>
                    </a:lnTo>
                    <a:lnTo>
                      <a:pt x="53" y="676"/>
                    </a:lnTo>
                    <a:lnTo>
                      <a:pt x="61" y="668"/>
                    </a:lnTo>
                    <a:lnTo>
                      <a:pt x="63" y="657"/>
                    </a:lnTo>
                    <a:lnTo>
                      <a:pt x="68" y="652"/>
                    </a:lnTo>
                    <a:lnTo>
                      <a:pt x="63" y="643"/>
                    </a:lnTo>
                    <a:lnTo>
                      <a:pt x="55" y="643"/>
                    </a:lnTo>
                    <a:lnTo>
                      <a:pt x="46" y="644"/>
                    </a:lnTo>
                    <a:lnTo>
                      <a:pt x="39" y="644"/>
                    </a:lnTo>
                    <a:lnTo>
                      <a:pt x="33" y="637"/>
                    </a:lnTo>
                    <a:lnTo>
                      <a:pt x="17" y="634"/>
                    </a:lnTo>
                    <a:lnTo>
                      <a:pt x="15" y="626"/>
                    </a:lnTo>
                    <a:lnTo>
                      <a:pt x="17" y="617"/>
                    </a:lnTo>
                    <a:lnTo>
                      <a:pt x="15" y="608"/>
                    </a:lnTo>
                    <a:lnTo>
                      <a:pt x="10" y="602"/>
                    </a:lnTo>
                    <a:lnTo>
                      <a:pt x="3" y="594"/>
                    </a:lnTo>
                    <a:lnTo>
                      <a:pt x="0" y="582"/>
                    </a:lnTo>
                    <a:lnTo>
                      <a:pt x="5" y="576"/>
                    </a:lnTo>
                    <a:lnTo>
                      <a:pt x="0" y="566"/>
                    </a:lnTo>
                    <a:lnTo>
                      <a:pt x="5" y="559"/>
                    </a:lnTo>
                    <a:lnTo>
                      <a:pt x="6" y="550"/>
                    </a:lnTo>
                    <a:lnTo>
                      <a:pt x="10" y="541"/>
                    </a:lnTo>
                    <a:lnTo>
                      <a:pt x="10" y="530"/>
                    </a:lnTo>
                    <a:lnTo>
                      <a:pt x="17" y="522"/>
                    </a:lnTo>
                    <a:lnTo>
                      <a:pt x="23" y="510"/>
                    </a:lnTo>
                    <a:lnTo>
                      <a:pt x="30" y="504"/>
                    </a:lnTo>
                    <a:lnTo>
                      <a:pt x="35" y="497"/>
                    </a:lnTo>
                    <a:lnTo>
                      <a:pt x="41" y="486"/>
                    </a:lnTo>
                    <a:lnTo>
                      <a:pt x="33" y="481"/>
                    </a:lnTo>
                    <a:lnTo>
                      <a:pt x="23" y="470"/>
                    </a:lnTo>
                    <a:lnTo>
                      <a:pt x="15" y="457"/>
                    </a:lnTo>
                    <a:lnTo>
                      <a:pt x="25" y="454"/>
                    </a:lnTo>
                    <a:lnTo>
                      <a:pt x="30" y="452"/>
                    </a:lnTo>
                    <a:lnTo>
                      <a:pt x="45" y="442"/>
                    </a:lnTo>
                    <a:lnTo>
                      <a:pt x="53" y="437"/>
                    </a:lnTo>
                    <a:lnTo>
                      <a:pt x="63" y="437"/>
                    </a:lnTo>
                    <a:lnTo>
                      <a:pt x="70" y="434"/>
                    </a:lnTo>
                    <a:lnTo>
                      <a:pt x="87" y="432"/>
                    </a:lnTo>
                    <a:lnTo>
                      <a:pt x="93" y="424"/>
                    </a:lnTo>
                    <a:lnTo>
                      <a:pt x="103" y="422"/>
                    </a:lnTo>
                    <a:lnTo>
                      <a:pt x="112" y="421"/>
                    </a:lnTo>
                    <a:lnTo>
                      <a:pt x="121" y="415"/>
                    </a:lnTo>
                    <a:lnTo>
                      <a:pt x="127" y="412"/>
                    </a:lnTo>
                    <a:lnTo>
                      <a:pt x="135" y="402"/>
                    </a:lnTo>
                    <a:lnTo>
                      <a:pt x="143" y="397"/>
                    </a:lnTo>
                    <a:lnTo>
                      <a:pt x="150" y="390"/>
                    </a:lnTo>
                    <a:lnTo>
                      <a:pt x="147" y="382"/>
                    </a:lnTo>
                    <a:lnTo>
                      <a:pt x="139" y="374"/>
                    </a:lnTo>
                    <a:lnTo>
                      <a:pt x="143" y="367"/>
                    </a:lnTo>
                    <a:lnTo>
                      <a:pt x="148" y="355"/>
                    </a:lnTo>
                    <a:lnTo>
                      <a:pt x="161" y="354"/>
                    </a:lnTo>
                    <a:lnTo>
                      <a:pt x="174" y="350"/>
                    </a:lnTo>
                    <a:lnTo>
                      <a:pt x="177" y="344"/>
                    </a:lnTo>
                    <a:lnTo>
                      <a:pt x="174" y="335"/>
                    </a:lnTo>
                    <a:lnTo>
                      <a:pt x="170" y="321"/>
                    </a:lnTo>
                    <a:lnTo>
                      <a:pt x="161" y="315"/>
                    </a:lnTo>
                    <a:lnTo>
                      <a:pt x="152" y="312"/>
                    </a:lnTo>
                    <a:lnTo>
                      <a:pt x="148" y="304"/>
                    </a:lnTo>
                    <a:lnTo>
                      <a:pt x="139" y="300"/>
                    </a:lnTo>
                    <a:lnTo>
                      <a:pt x="143" y="288"/>
                    </a:lnTo>
                    <a:lnTo>
                      <a:pt x="135" y="285"/>
                    </a:lnTo>
                    <a:lnTo>
                      <a:pt x="130" y="275"/>
                    </a:lnTo>
                    <a:lnTo>
                      <a:pt x="127" y="267"/>
                    </a:lnTo>
                    <a:lnTo>
                      <a:pt x="115" y="252"/>
                    </a:lnTo>
                    <a:lnTo>
                      <a:pt x="110" y="240"/>
                    </a:lnTo>
                    <a:lnTo>
                      <a:pt x="115" y="234"/>
                    </a:lnTo>
                    <a:lnTo>
                      <a:pt x="115" y="228"/>
                    </a:lnTo>
                    <a:lnTo>
                      <a:pt x="103" y="219"/>
                    </a:lnTo>
                    <a:lnTo>
                      <a:pt x="95" y="214"/>
                    </a:lnTo>
                    <a:lnTo>
                      <a:pt x="87" y="214"/>
                    </a:lnTo>
                    <a:lnTo>
                      <a:pt x="79" y="208"/>
                    </a:lnTo>
                    <a:lnTo>
                      <a:pt x="73" y="195"/>
                    </a:lnTo>
                    <a:lnTo>
                      <a:pt x="73" y="187"/>
                    </a:lnTo>
                    <a:lnTo>
                      <a:pt x="79" y="182"/>
                    </a:lnTo>
                    <a:lnTo>
                      <a:pt x="92" y="179"/>
                    </a:lnTo>
                    <a:lnTo>
                      <a:pt x="90" y="167"/>
                    </a:lnTo>
                    <a:lnTo>
                      <a:pt x="87" y="159"/>
                    </a:lnTo>
                    <a:lnTo>
                      <a:pt x="79" y="150"/>
                    </a:lnTo>
                    <a:lnTo>
                      <a:pt x="73" y="140"/>
                    </a:lnTo>
                    <a:lnTo>
                      <a:pt x="77" y="130"/>
                    </a:lnTo>
                    <a:lnTo>
                      <a:pt x="81" y="120"/>
                    </a:lnTo>
                    <a:lnTo>
                      <a:pt x="88" y="115"/>
                    </a:lnTo>
                    <a:lnTo>
                      <a:pt x="92" y="105"/>
                    </a:lnTo>
                    <a:lnTo>
                      <a:pt x="92" y="95"/>
                    </a:lnTo>
                    <a:lnTo>
                      <a:pt x="81" y="86"/>
                    </a:lnTo>
                    <a:lnTo>
                      <a:pt x="77" y="77"/>
                    </a:lnTo>
                    <a:lnTo>
                      <a:pt x="81" y="70"/>
                    </a:lnTo>
                    <a:lnTo>
                      <a:pt x="87" y="53"/>
                    </a:lnTo>
                    <a:lnTo>
                      <a:pt x="95" y="50"/>
                    </a:lnTo>
                    <a:lnTo>
                      <a:pt x="119" y="50"/>
                    </a:lnTo>
                    <a:lnTo>
                      <a:pt x="133" y="45"/>
                    </a:lnTo>
                    <a:lnTo>
                      <a:pt x="143" y="45"/>
                    </a:lnTo>
                    <a:lnTo>
                      <a:pt x="150" y="37"/>
                    </a:lnTo>
                    <a:lnTo>
                      <a:pt x="148" y="26"/>
                    </a:lnTo>
                    <a:lnTo>
                      <a:pt x="153" y="17"/>
                    </a:lnTo>
                    <a:lnTo>
                      <a:pt x="167" y="19"/>
                    </a:lnTo>
                    <a:lnTo>
                      <a:pt x="181" y="23"/>
                    </a:lnTo>
                    <a:lnTo>
                      <a:pt x="183" y="13"/>
                    </a:lnTo>
                    <a:lnTo>
                      <a:pt x="194" y="10"/>
                    </a:lnTo>
                    <a:lnTo>
                      <a:pt x="205" y="17"/>
                    </a:lnTo>
                    <a:lnTo>
                      <a:pt x="208" y="8"/>
                    </a:lnTo>
                    <a:lnTo>
                      <a:pt x="214" y="0"/>
                    </a:lnTo>
                    <a:lnTo>
                      <a:pt x="223" y="0"/>
                    </a:lnTo>
                    <a:lnTo>
                      <a:pt x="232" y="8"/>
                    </a:lnTo>
                    <a:lnTo>
                      <a:pt x="239" y="13"/>
                    </a:lnTo>
                    <a:lnTo>
                      <a:pt x="237" y="28"/>
                    </a:lnTo>
                    <a:lnTo>
                      <a:pt x="245" y="30"/>
                    </a:lnTo>
                    <a:lnTo>
                      <a:pt x="252" y="37"/>
                    </a:lnTo>
                    <a:lnTo>
                      <a:pt x="265" y="37"/>
                    </a:lnTo>
                    <a:lnTo>
                      <a:pt x="274" y="33"/>
                    </a:lnTo>
                    <a:lnTo>
                      <a:pt x="282" y="28"/>
                    </a:lnTo>
                    <a:lnTo>
                      <a:pt x="295" y="28"/>
                    </a:lnTo>
                    <a:lnTo>
                      <a:pt x="302" y="23"/>
                    </a:lnTo>
                    <a:lnTo>
                      <a:pt x="312" y="13"/>
                    </a:lnTo>
                    <a:lnTo>
                      <a:pt x="323" y="17"/>
                    </a:lnTo>
                    <a:lnTo>
                      <a:pt x="334" y="13"/>
                    </a:lnTo>
                    <a:lnTo>
                      <a:pt x="343" y="10"/>
                    </a:lnTo>
                    <a:lnTo>
                      <a:pt x="343" y="19"/>
                    </a:lnTo>
                    <a:lnTo>
                      <a:pt x="342" y="28"/>
                    </a:lnTo>
                    <a:lnTo>
                      <a:pt x="343" y="37"/>
                    </a:lnTo>
                    <a:lnTo>
                      <a:pt x="357" y="45"/>
                    </a:lnTo>
                    <a:lnTo>
                      <a:pt x="347" y="52"/>
                    </a:lnTo>
                    <a:lnTo>
                      <a:pt x="343" y="60"/>
                    </a:lnTo>
                    <a:lnTo>
                      <a:pt x="349" y="66"/>
                    </a:lnTo>
                    <a:lnTo>
                      <a:pt x="357" y="72"/>
                    </a:lnTo>
                    <a:lnTo>
                      <a:pt x="342" y="86"/>
                    </a:lnTo>
                    <a:lnTo>
                      <a:pt x="335" y="95"/>
                    </a:lnTo>
                    <a:lnTo>
                      <a:pt x="343" y="103"/>
                    </a:lnTo>
                    <a:lnTo>
                      <a:pt x="343" y="112"/>
                    </a:lnTo>
                    <a:lnTo>
                      <a:pt x="347" y="120"/>
                    </a:lnTo>
                    <a:lnTo>
                      <a:pt x="349" y="130"/>
                    </a:lnTo>
                    <a:lnTo>
                      <a:pt x="357" y="135"/>
                    </a:lnTo>
                    <a:lnTo>
                      <a:pt x="372" y="140"/>
                    </a:lnTo>
                    <a:lnTo>
                      <a:pt x="379" y="147"/>
                    </a:lnTo>
                    <a:lnTo>
                      <a:pt x="390" y="153"/>
                    </a:lnTo>
                    <a:lnTo>
                      <a:pt x="397" y="155"/>
                    </a:lnTo>
                    <a:lnTo>
                      <a:pt x="402" y="170"/>
                    </a:lnTo>
                    <a:lnTo>
                      <a:pt x="397" y="179"/>
                    </a:lnTo>
                    <a:lnTo>
                      <a:pt x="387" y="187"/>
                    </a:lnTo>
                    <a:lnTo>
                      <a:pt x="387" y="199"/>
                    </a:lnTo>
                    <a:lnTo>
                      <a:pt x="394" y="208"/>
                    </a:lnTo>
                    <a:lnTo>
                      <a:pt x="410" y="217"/>
                    </a:lnTo>
                    <a:lnTo>
                      <a:pt x="425" y="217"/>
                    </a:lnTo>
                    <a:lnTo>
                      <a:pt x="432" y="210"/>
                    </a:lnTo>
                    <a:lnTo>
                      <a:pt x="442" y="222"/>
                    </a:lnTo>
                    <a:lnTo>
                      <a:pt x="450" y="234"/>
                    </a:lnTo>
                    <a:lnTo>
                      <a:pt x="459" y="242"/>
                    </a:lnTo>
                    <a:lnTo>
                      <a:pt x="465" y="252"/>
                    </a:lnTo>
                    <a:lnTo>
                      <a:pt x="472" y="257"/>
                    </a:lnTo>
                    <a:lnTo>
                      <a:pt x="484" y="262"/>
                    </a:lnTo>
                    <a:lnTo>
                      <a:pt x="490" y="267"/>
                    </a:lnTo>
                    <a:lnTo>
                      <a:pt x="504" y="268"/>
                    </a:lnTo>
                    <a:lnTo>
                      <a:pt x="510" y="272"/>
                    </a:lnTo>
                    <a:lnTo>
                      <a:pt x="517" y="277"/>
                    </a:lnTo>
                    <a:lnTo>
                      <a:pt x="517" y="288"/>
                    </a:lnTo>
                    <a:lnTo>
                      <a:pt x="524" y="295"/>
                    </a:lnTo>
                    <a:lnTo>
                      <a:pt x="536" y="295"/>
                    </a:lnTo>
                    <a:lnTo>
                      <a:pt x="539" y="304"/>
                    </a:lnTo>
                    <a:lnTo>
                      <a:pt x="544" y="315"/>
                    </a:lnTo>
                    <a:lnTo>
                      <a:pt x="539" y="324"/>
                    </a:lnTo>
                    <a:lnTo>
                      <a:pt x="536" y="334"/>
                    </a:lnTo>
                    <a:lnTo>
                      <a:pt x="534" y="342"/>
                    </a:lnTo>
                    <a:lnTo>
                      <a:pt x="537" y="354"/>
                    </a:lnTo>
                    <a:lnTo>
                      <a:pt x="544" y="362"/>
                    </a:lnTo>
                    <a:lnTo>
                      <a:pt x="551" y="367"/>
                    </a:lnTo>
                    <a:lnTo>
                      <a:pt x="559" y="379"/>
                    </a:lnTo>
                    <a:lnTo>
                      <a:pt x="571" y="379"/>
                    </a:lnTo>
                    <a:lnTo>
                      <a:pt x="579" y="379"/>
                    </a:lnTo>
                    <a:lnTo>
                      <a:pt x="592" y="388"/>
                    </a:lnTo>
                    <a:lnTo>
                      <a:pt x="602" y="397"/>
                    </a:lnTo>
                    <a:lnTo>
                      <a:pt x="611" y="404"/>
                    </a:lnTo>
                    <a:lnTo>
                      <a:pt x="616" y="412"/>
                    </a:lnTo>
                    <a:lnTo>
                      <a:pt x="624" y="417"/>
                    </a:lnTo>
                    <a:lnTo>
                      <a:pt x="632" y="422"/>
                    </a:lnTo>
                    <a:lnTo>
                      <a:pt x="642" y="422"/>
                    </a:lnTo>
                    <a:lnTo>
                      <a:pt x="651" y="422"/>
                    </a:lnTo>
                    <a:lnTo>
                      <a:pt x="656" y="429"/>
                    </a:lnTo>
                    <a:lnTo>
                      <a:pt x="671" y="432"/>
                    </a:lnTo>
                    <a:lnTo>
                      <a:pt x="678" y="434"/>
                    </a:lnTo>
                    <a:lnTo>
                      <a:pt x="679" y="442"/>
                    </a:lnTo>
                    <a:lnTo>
                      <a:pt x="674" y="449"/>
                    </a:lnTo>
                    <a:lnTo>
                      <a:pt x="676" y="461"/>
                    </a:lnTo>
                    <a:lnTo>
                      <a:pt x="687" y="462"/>
                    </a:lnTo>
                    <a:lnTo>
                      <a:pt x="696" y="470"/>
                    </a:lnTo>
                    <a:lnTo>
                      <a:pt x="711" y="474"/>
                    </a:lnTo>
                    <a:lnTo>
                      <a:pt x="714" y="481"/>
                    </a:lnTo>
                    <a:lnTo>
                      <a:pt x="719" y="494"/>
                    </a:lnTo>
                    <a:lnTo>
                      <a:pt x="726" y="506"/>
                    </a:lnTo>
                    <a:lnTo>
                      <a:pt x="727" y="512"/>
                    </a:lnTo>
                    <a:lnTo>
                      <a:pt x="727" y="522"/>
                    </a:lnTo>
                    <a:lnTo>
                      <a:pt x="738" y="526"/>
                    </a:lnTo>
                    <a:lnTo>
                      <a:pt x="854" y="526"/>
                    </a:lnTo>
                    <a:lnTo>
                      <a:pt x="861" y="536"/>
                    </a:lnTo>
                    <a:lnTo>
                      <a:pt x="861" y="544"/>
                    </a:lnTo>
                    <a:lnTo>
                      <a:pt x="854" y="554"/>
                    </a:lnTo>
                    <a:lnTo>
                      <a:pt x="846" y="562"/>
                    </a:lnTo>
                    <a:lnTo>
                      <a:pt x="839" y="566"/>
                    </a:lnTo>
                    <a:lnTo>
                      <a:pt x="833" y="574"/>
                    </a:lnTo>
                    <a:lnTo>
                      <a:pt x="827" y="579"/>
                    </a:lnTo>
                    <a:lnTo>
                      <a:pt x="831" y="596"/>
                    </a:lnTo>
                    <a:lnTo>
                      <a:pt x="827" y="614"/>
                    </a:lnTo>
                    <a:lnTo>
                      <a:pt x="819" y="619"/>
                    </a:lnTo>
                    <a:lnTo>
                      <a:pt x="802" y="628"/>
                    </a:lnTo>
                    <a:lnTo>
                      <a:pt x="796" y="637"/>
                    </a:lnTo>
                    <a:lnTo>
                      <a:pt x="794" y="648"/>
                    </a:lnTo>
                    <a:lnTo>
                      <a:pt x="791" y="661"/>
                    </a:lnTo>
                    <a:lnTo>
                      <a:pt x="787" y="668"/>
                    </a:lnTo>
                    <a:lnTo>
                      <a:pt x="779" y="677"/>
                    </a:lnTo>
                    <a:lnTo>
                      <a:pt x="776" y="689"/>
                    </a:lnTo>
                    <a:lnTo>
                      <a:pt x="762" y="689"/>
                    </a:lnTo>
                    <a:lnTo>
                      <a:pt x="718" y="703"/>
                    </a:lnTo>
                    <a:lnTo>
                      <a:pt x="706" y="701"/>
                    </a:lnTo>
                    <a:lnTo>
                      <a:pt x="692" y="694"/>
                    </a:lnTo>
                    <a:lnTo>
                      <a:pt x="649" y="709"/>
                    </a:lnTo>
                    <a:lnTo>
                      <a:pt x="638" y="716"/>
                    </a:lnTo>
                    <a:lnTo>
                      <a:pt x="632" y="724"/>
                    </a:lnTo>
                    <a:lnTo>
                      <a:pt x="629" y="736"/>
                    </a:lnTo>
                    <a:lnTo>
                      <a:pt x="629" y="748"/>
                    </a:lnTo>
                    <a:lnTo>
                      <a:pt x="634" y="756"/>
                    </a:lnTo>
                    <a:lnTo>
                      <a:pt x="644" y="777"/>
                    </a:lnTo>
                    <a:lnTo>
                      <a:pt x="642" y="784"/>
                    </a:lnTo>
                    <a:lnTo>
                      <a:pt x="634" y="794"/>
                    </a:lnTo>
                    <a:lnTo>
                      <a:pt x="629" y="803"/>
                    </a:lnTo>
                    <a:lnTo>
                      <a:pt x="624" y="811"/>
                    </a:lnTo>
                    <a:lnTo>
                      <a:pt x="619" y="819"/>
                    </a:lnTo>
                    <a:lnTo>
                      <a:pt x="616" y="831"/>
                    </a:lnTo>
                    <a:lnTo>
                      <a:pt x="619" y="844"/>
                    </a:lnTo>
                    <a:lnTo>
                      <a:pt x="619" y="853"/>
                    </a:lnTo>
                    <a:lnTo>
                      <a:pt x="616" y="863"/>
                    </a:lnTo>
                    <a:lnTo>
                      <a:pt x="609" y="873"/>
                    </a:lnTo>
                    <a:lnTo>
                      <a:pt x="607" y="884"/>
                    </a:lnTo>
                    <a:lnTo>
                      <a:pt x="594" y="898"/>
                    </a:lnTo>
                    <a:lnTo>
                      <a:pt x="587" y="903"/>
                    </a:lnTo>
                    <a:lnTo>
                      <a:pt x="574" y="926"/>
                    </a:lnTo>
                    <a:lnTo>
                      <a:pt x="569" y="971"/>
                    </a:lnTo>
                    <a:lnTo>
                      <a:pt x="565" y="983"/>
                    </a:lnTo>
                    <a:lnTo>
                      <a:pt x="571" y="991"/>
                    </a:lnTo>
                    <a:lnTo>
                      <a:pt x="571" y="1003"/>
                    </a:lnTo>
                    <a:lnTo>
                      <a:pt x="576" y="1008"/>
                    </a:lnTo>
                    <a:lnTo>
                      <a:pt x="579" y="1021"/>
                    </a:lnTo>
                    <a:lnTo>
                      <a:pt x="584" y="1030"/>
                    </a:lnTo>
                    <a:lnTo>
                      <a:pt x="587" y="1038"/>
                    </a:lnTo>
                    <a:lnTo>
                      <a:pt x="609" y="1050"/>
                    </a:lnTo>
                    <a:lnTo>
                      <a:pt x="619" y="1051"/>
                    </a:lnTo>
                    <a:lnTo>
                      <a:pt x="629" y="1051"/>
                    </a:lnTo>
                    <a:lnTo>
                      <a:pt x="644" y="1053"/>
                    </a:lnTo>
                    <a:lnTo>
                      <a:pt x="665" y="1061"/>
                    </a:lnTo>
                    <a:lnTo>
                      <a:pt x="691" y="1063"/>
                    </a:lnTo>
                    <a:lnTo>
                      <a:pt x="698" y="1066"/>
                    </a:lnTo>
                    <a:lnTo>
                      <a:pt x="707" y="1077"/>
                    </a:lnTo>
                    <a:lnTo>
                      <a:pt x="714" y="1085"/>
                    </a:lnTo>
                    <a:lnTo>
                      <a:pt x="722" y="1086"/>
                    </a:lnTo>
                    <a:lnTo>
                      <a:pt x="722" y="1099"/>
                    </a:lnTo>
                    <a:lnTo>
                      <a:pt x="722" y="1108"/>
                    </a:lnTo>
                    <a:lnTo>
                      <a:pt x="722" y="1118"/>
                    </a:lnTo>
                    <a:lnTo>
                      <a:pt x="719" y="1143"/>
                    </a:lnTo>
                    <a:lnTo>
                      <a:pt x="718" y="1150"/>
                    </a:lnTo>
                    <a:lnTo>
                      <a:pt x="714" y="1157"/>
                    </a:lnTo>
                    <a:lnTo>
                      <a:pt x="522" y="1160"/>
                    </a:lnTo>
                    <a:lnTo>
                      <a:pt x="514" y="1150"/>
                    </a:lnTo>
                    <a:lnTo>
                      <a:pt x="499" y="1145"/>
                    </a:lnTo>
                    <a:lnTo>
                      <a:pt x="490" y="1145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Freeform 9"/>
              <p:cNvSpPr>
                <a:spLocks/>
              </p:cNvSpPr>
              <p:nvPr/>
            </p:nvSpPr>
            <p:spPr bwMode="auto">
              <a:xfrm>
                <a:off x="1777366" y="2643086"/>
                <a:ext cx="1031430" cy="462890"/>
              </a:xfrm>
              <a:custGeom>
                <a:avLst/>
                <a:gdLst/>
                <a:ahLst/>
                <a:cxnLst>
                  <a:cxn ang="0">
                    <a:pos x="1196" y="309"/>
                  </a:cxn>
                  <a:cxn ang="0">
                    <a:pos x="1117" y="319"/>
                  </a:cxn>
                  <a:cxn ang="0">
                    <a:pos x="1088" y="274"/>
                  </a:cxn>
                  <a:cxn ang="0">
                    <a:pos x="1069" y="257"/>
                  </a:cxn>
                  <a:cxn ang="0">
                    <a:pos x="1069" y="227"/>
                  </a:cxn>
                  <a:cxn ang="0">
                    <a:pos x="1037" y="242"/>
                  </a:cxn>
                  <a:cxn ang="0">
                    <a:pos x="1002" y="272"/>
                  </a:cxn>
                  <a:cxn ang="0">
                    <a:pos x="969" y="286"/>
                  </a:cxn>
                  <a:cxn ang="0">
                    <a:pos x="937" y="286"/>
                  </a:cxn>
                  <a:cxn ang="0">
                    <a:pos x="892" y="284"/>
                  </a:cxn>
                  <a:cxn ang="0">
                    <a:pos x="862" y="274"/>
                  </a:cxn>
                  <a:cxn ang="0">
                    <a:pos x="846" y="259"/>
                  </a:cxn>
                  <a:cxn ang="0">
                    <a:pos x="809" y="264"/>
                  </a:cxn>
                  <a:cxn ang="0">
                    <a:pos x="787" y="247"/>
                  </a:cxn>
                  <a:cxn ang="0">
                    <a:pos x="755" y="259"/>
                  </a:cxn>
                  <a:cxn ang="0">
                    <a:pos x="726" y="247"/>
                  </a:cxn>
                  <a:cxn ang="0">
                    <a:pos x="684" y="229"/>
                  </a:cxn>
                  <a:cxn ang="0">
                    <a:pos x="640" y="239"/>
                  </a:cxn>
                  <a:cxn ang="0">
                    <a:pos x="597" y="234"/>
                  </a:cxn>
                  <a:cxn ang="0">
                    <a:pos x="559" y="232"/>
                  </a:cxn>
                  <a:cxn ang="0">
                    <a:pos x="530" y="224"/>
                  </a:cxn>
                  <a:cxn ang="0">
                    <a:pos x="494" y="219"/>
                  </a:cxn>
                  <a:cxn ang="0">
                    <a:pos x="452" y="204"/>
                  </a:cxn>
                  <a:cxn ang="0">
                    <a:pos x="428" y="184"/>
                  </a:cxn>
                  <a:cxn ang="0">
                    <a:pos x="407" y="165"/>
                  </a:cxn>
                  <a:cxn ang="0">
                    <a:pos x="365" y="144"/>
                  </a:cxn>
                  <a:cxn ang="0">
                    <a:pos x="340" y="132"/>
                  </a:cxn>
                  <a:cxn ang="0">
                    <a:pos x="315" y="139"/>
                  </a:cxn>
                  <a:cxn ang="0">
                    <a:pos x="279" y="113"/>
                  </a:cxn>
                  <a:cxn ang="0">
                    <a:pos x="257" y="108"/>
                  </a:cxn>
                  <a:cxn ang="0">
                    <a:pos x="105" y="15"/>
                  </a:cxn>
                  <a:cxn ang="0">
                    <a:pos x="79" y="5"/>
                  </a:cxn>
                  <a:cxn ang="0">
                    <a:pos x="21" y="0"/>
                  </a:cxn>
                  <a:cxn ang="0">
                    <a:pos x="43" y="35"/>
                  </a:cxn>
                  <a:cxn ang="0">
                    <a:pos x="65" y="68"/>
                  </a:cxn>
                  <a:cxn ang="0">
                    <a:pos x="53" y="97"/>
                  </a:cxn>
                  <a:cxn ang="0">
                    <a:pos x="52" y="125"/>
                  </a:cxn>
                  <a:cxn ang="0">
                    <a:pos x="46" y="155"/>
                  </a:cxn>
                  <a:cxn ang="0">
                    <a:pos x="37" y="185"/>
                  </a:cxn>
                  <a:cxn ang="0">
                    <a:pos x="0" y="193"/>
                  </a:cxn>
                  <a:cxn ang="0">
                    <a:pos x="28" y="227"/>
                  </a:cxn>
                  <a:cxn ang="0">
                    <a:pos x="41" y="257"/>
                  </a:cxn>
                  <a:cxn ang="0">
                    <a:pos x="35" y="286"/>
                  </a:cxn>
                  <a:cxn ang="0">
                    <a:pos x="43" y="312"/>
                  </a:cxn>
                  <a:cxn ang="0">
                    <a:pos x="28" y="344"/>
                  </a:cxn>
                  <a:cxn ang="0">
                    <a:pos x="46" y="376"/>
                  </a:cxn>
                  <a:cxn ang="0">
                    <a:pos x="57" y="401"/>
                  </a:cxn>
                  <a:cxn ang="0">
                    <a:pos x="65" y="429"/>
                  </a:cxn>
                  <a:cxn ang="0">
                    <a:pos x="68" y="461"/>
                  </a:cxn>
                  <a:cxn ang="0">
                    <a:pos x="827" y="499"/>
                  </a:cxn>
                  <a:cxn ang="0">
                    <a:pos x="1168" y="513"/>
                  </a:cxn>
                  <a:cxn ang="0">
                    <a:pos x="1188" y="334"/>
                  </a:cxn>
                </a:cxnLst>
                <a:rect l="0" t="0" r="r" b="b"/>
                <a:pathLst>
                  <a:path w="1197" h="514">
                    <a:moveTo>
                      <a:pt x="1188" y="334"/>
                    </a:moveTo>
                    <a:lnTo>
                      <a:pt x="1188" y="327"/>
                    </a:lnTo>
                    <a:lnTo>
                      <a:pt x="1196" y="309"/>
                    </a:lnTo>
                    <a:lnTo>
                      <a:pt x="1177" y="304"/>
                    </a:lnTo>
                    <a:lnTo>
                      <a:pt x="1159" y="304"/>
                    </a:lnTo>
                    <a:lnTo>
                      <a:pt x="1117" y="319"/>
                    </a:lnTo>
                    <a:lnTo>
                      <a:pt x="1109" y="300"/>
                    </a:lnTo>
                    <a:lnTo>
                      <a:pt x="1099" y="284"/>
                    </a:lnTo>
                    <a:lnTo>
                      <a:pt x="1088" y="274"/>
                    </a:lnTo>
                    <a:lnTo>
                      <a:pt x="1081" y="271"/>
                    </a:lnTo>
                    <a:lnTo>
                      <a:pt x="1075" y="264"/>
                    </a:lnTo>
                    <a:lnTo>
                      <a:pt x="1069" y="257"/>
                    </a:lnTo>
                    <a:lnTo>
                      <a:pt x="1061" y="252"/>
                    </a:lnTo>
                    <a:lnTo>
                      <a:pt x="1059" y="232"/>
                    </a:lnTo>
                    <a:lnTo>
                      <a:pt x="1069" y="227"/>
                    </a:lnTo>
                    <a:lnTo>
                      <a:pt x="1059" y="232"/>
                    </a:lnTo>
                    <a:lnTo>
                      <a:pt x="1046" y="232"/>
                    </a:lnTo>
                    <a:lnTo>
                      <a:pt x="1037" y="242"/>
                    </a:lnTo>
                    <a:lnTo>
                      <a:pt x="1029" y="247"/>
                    </a:lnTo>
                    <a:lnTo>
                      <a:pt x="1021" y="259"/>
                    </a:lnTo>
                    <a:lnTo>
                      <a:pt x="1002" y="272"/>
                    </a:lnTo>
                    <a:lnTo>
                      <a:pt x="989" y="284"/>
                    </a:lnTo>
                    <a:lnTo>
                      <a:pt x="981" y="286"/>
                    </a:lnTo>
                    <a:lnTo>
                      <a:pt x="969" y="286"/>
                    </a:lnTo>
                    <a:lnTo>
                      <a:pt x="959" y="284"/>
                    </a:lnTo>
                    <a:lnTo>
                      <a:pt x="949" y="284"/>
                    </a:lnTo>
                    <a:lnTo>
                      <a:pt x="937" y="286"/>
                    </a:lnTo>
                    <a:lnTo>
                      <a:pt x="924" y="286"/>
                    </a:lnTo>
                    <a:lnTo>
                      <a:pt x="915" y="284"/>
                    </a:lnTo>
                    <a:lnTo>
                      <a:pt x="892" y="284"/>
                    </a:lnTo>
                    <a:lnTo>
                      <a:pt x="882" y="284"/>
                    </a:lnTo>
                    <a:lnTo>
                      <a:pt x="875" y="280"/>
                    </a:lnTo>
                    <a:lnTo>
                      <a:pt x="862" y="274"/>
                    </a:lnTo>
                    <a:lnTo>
                      <a:pt x="855" y="272"/>
                    </a:lnTo>
                    <a:lnTo>
                      <a:pt x="855" y="259"/>
                    </a:lnTo>
                    <a:lnTo>
                      <a:pt x="846" y="259"/>
                    </a:lnTo>
                    <a:lnTo>
                      <a:pt x="837" y="264"/>
                    </a:lnTo>
                    <a:lnTo>
                      <a:pt x="827" y="264"/>
                    </a:lnTo>
                    <a:lnTo>
                      <a:pt x="809" y="264"/>
                    </a:lnTo>
                    <a:lnTo>
                      <a:pt x="802" y="259"/>
                    </a:lnTo>
                    <a:lnTo>
                      <a:pt x="794" y="252"/>
                    </a:lnTo>
                    <a:lnTo>
                      <a:pt x="787" y="247"/>
                    </a:lnTo>
                    <a:lnTo>
                      <a:pt x="779" y="247"/>
                    </a:lnTo>
                    <a:lnTo>
                      <a:pt x="767" y="259"/>
                    </a:lnTo>
                    <a:lnTo>
                      <a:pt x="755" y="259"/>
                    </a:lnTo>
                    <a:lnTo>
                      <a:pt x="742" y="257"/>
                    </a:lnTo>
                    <a:lnTo>
                      <a:pt x="735" y="257"/>
                    </a:lnTo>
                    <a:lnTo>
                      <a:pt x="726" y="247"/>
                    </a:lnTo>
                    <a:lnTo>
                      <a:pt x="722" y="242"/>
                    </a:lnTo>
                    <a:lnTo>
                      <a:pt x="710" y="234"/>
                    </a:lnTo>
                    <a:lnTo>
                      <a:pt x="684" y="229"/>
                    </a:lnTo>
                    <a:lnTo>
                      <a:pt x="659" y="232"/>
                    </a:lnTo>
                    <a:lnTo>
                      <a:pt x="650" y="234"/>
                    </a:lnTo>
                    <a:lnTo>
                      <a:pt x="640" y="239"/>
                    </a:lnTo>
                    <a:lnTo>
                      <a:pt x="615" y="239"/>
                    </a:lnTo>
                    <a:lnTo>
                      <a:pt x="610" y="232"/>
                    </a:lnTo>
                    <a:lnTo>
                      <a:pt x="597" y="234"/>
                    </a:lnTo>
                    <a:lnTo>
                      <a:pt x="580" y="234"/>
                    </a:lnTo>
                    <a:lnTo>
                      <a:pt x="572" y="232"/>
                    </a:lnTo>
                    <a:lnTo>
                      <a:pt x="559" y="232"/>
                    </a:lnTo>
                    <a:lnTo>
                      <a:pt x="550" y="229"/>
                    </a:lnTo>
                    <a:lnTo>
                      <a:pt x="535" y="229"/>
                    </a:lnTo>
                    <a:lnTo>
                      <a:pt x="530" y="224"/>
                    </a:lnTo>
                    <a:lnTo>
                      <a:pt x="522" y="224"/>
                    </a:lnTo>
                    <a:lnTo>
                      <a:pt x="499" y="222"/>
                    </a:lnTo>
                    <a:lnTo>
                      <a:pt x="494" y="219"/>
                    </a:lnTo>
                    <a:lnTo>
                      <a:pt x="480" y="215"/>
                    </a:lnTo>
                    <a:lnTo>
                      <a:pt x="473" y="215"/>
                    </a:lnTo>
                    <a:lnTo>
                      <a:pt x="452" y="204"/>
                    </a:lnTo>
                    <a:lnTo>
                      <a:pt x="442" y="199"/>
                    </a:lnTo>
                    <a:lnTo>
                      <a:pt x="432" y="193"/>
                    </a:lnTo>
                    <a:lnTo>
                      <a:pt x="428" y="184"/>
                    </a:lnTo>
                    <a:lnTo>
                      <a:pt x="422" y="172"/>
                    </a:lnTo>
                    <a:lnTo>
                      <a:pt x="412" y="172"/>
                    </a:lnTo>
                    <a:lnTo>
                      <a:pt x="407" y="165"/>
                    </a:lnTo>
                    <a:lnTo>
                      <a:pt x="387" y="155"/>
                    </a:lnTo>
                    <a:lnTo>
                      <a:pt x="377" y="147"/>
                    </a:lnTo>
                    <a:lnTo>
                      <a:pt x="365" y="144"/>
                    </a:lnTo>
                    <a:lnTo>
                      <a:pt x="355" y="139"/>
                    </a:lnTo>
                    <a:lnTo>
                      <a:pt x="350" y="139"/>
                    </a:lnTo>
                    <a:lnTo>
                      <a:pt x="340" y="132"/>
                    </a:lnTo>
                    <a:lnTo>
                      <a:pt x="332" y="132"/>
                    </a:lnTo>
                    <a:lnTo>
                      <a:pt x="322" y="139"/>
                    </a:lnTo>
                    <a:lnTo>
                      <a:pt x="315" y="139"/>
                    </a:lnTo>
                    <a:lnTo>
                      <a:pt x="305" y="132"/>
                    </a:lnTo>
                    <a:lnTo>
                      <a:pt x="302" y="124"/>
                    </a:lnTo>
                    <a:lnTo>
                      <a:pt x="279" y="113"/>
                    </a:lnTo>
                    <a:lnTo>
                      <a:pt x="272" y="108"/>
                    </a:lnTo>
                    <a:lnTo>
                      <a:pt x="262" y="105"/>
                    </a:lnTo>
                    <a:lnTo>
                      <a:pt x="257" y="108"/>
                    </a:lnTo>
                    <a:lnTo>
                      <a:pt x="247" y="105"/>
                    </a:lnTo>
                    <a:lnTo>
                      <a:pt x="115" y="15"/>
                    </a:lnTo>
                    <a:lnTo>
                      <a:pt x="105" y="15"/>
                    </a:lnTo>
                    <a:lnTo>
                      <a:pt x="93" y="15"/>
                    </a:lnTo>
                    <a:lnTo>
                      <a:pt x="90" y="6"/>
                    </a:lnTo>
                    <a:lnTo>
                      <a:pt x="79" y="5"/>
                    </a:lnTo>
                    <a:lnTo>
                      <a:pt x="63" y="1"/>
                    </a:lnTo>
                    <a:lnTo>
                      <a:pt x="41" y="5"/>
                    </a:lnTo>
                    <a:lnTo>
                      <a:pt x="21" y="0"/>
                    </a:lnTo>
                    <a:lnTo>
                      <a:pt x="26" y="10"/>
                    </a:lnTo>
                    <a:lnTo>
                      <a:pt x="28" y="25"/>
                    </a:lnTo>
                    <a:lnTo>
                      <a:pt x="43" y="35"/>
                    </a:lnTo>
                    <a:lnTo>
                      <a:pt x="53" y="48"/>
                    </a:lnTo>
                    <a:lnTo>
                      <a:pt x="63" y="59"/>
                    </a:lnTo>
                    <a:lnTo>
                      <a:pt x="65" y="68"/>
                    </a:lnTo>
                    <a:lnTo>
                      <a:pt x="59" y="79"/>
                    </a:lnTo>
                    <a:lnTo>
                      <a:pt x="52" y="82"/>
                    </a:lnTo>
                    <a:lnTo>
                      <a:pt x="53" y="97"/>
                    </a:lnTo>
                    <a:lnTo>
                      <a:pt x="57" y="108"/>
                    </a:lnTo>
                    <a:lnTo>
                      <a:pt x="55" y="117"/>
                    </a:lnTo>
                    <a:lnTo>
                      <a:pt x="52" y="125"/>
                    </a:lnTo>
                    <a:lnTo>
                      <a:pt x="45" y="132"/>
                    </a:lnTo>
                    <a:lnTo>
                      <a:pt x="41" y="139"/>
                    </a:lnTo>
                    <a:lnTo>
                      <a:pt x="46" y="155"/>
                    </a:lnTo>
                    <a:lnTo>
                      <a:pt x="45" y="165"/>
                    </a:lnTo>
                    <a:lnTo>
                      <a:pt x="43" y="173"/>
                    </a:lnTo>
                    <a:lnTo>
                      <a:pt x="37" y="185"/>
                    </a:lnTo>
                    <a:lnTo>
                      <a:pt x="28" y="189"/>
                    </a:lnTo>
                    <a:lnTo>
                      <a:pt x="19" y="199"/>
                    </a:lnTo>
                    <a:lnTo>
                      <a:pt x="0" y="193"/>
                    </a:lnTo>
                    <a:lnTo>
                      <a:pt x="6" y="212"/>
                    </a:lnTo>
                    <a:lnTo>
                      <a:pt x="25" y="219"/>
                    </a:lnTo>
                    <a:lnTo>
                      <a:pt x="28" y="227"/>
                    </a:lnTo>
                    <a:lnTo>
                      <a:pt x="28" y="239"/>
                    </a:lnTo>
                    <a:lnTo>
                      <a:pt x="35" y="247"/>
                    </a:lnTo>
                    <a:lnTo>
                      <a:pt x="41" y="257"/>
                    </a:lnTo>
                    <a:lnTo>
                      <a:pt x="45" y="264"/>
                    </a:lnTo>
                    <a:lnTo>
                      <a:pt x="41" y="272"/>
                    </a:lnTo>
                    <a:lnTo>
                      <a:pt x="35" y="286"/>
                    </a:lnTo>
                    <a:lnTo>
                      <a:pt x="37" y="296"/>
                    </a:lnTo>
                    <a:lnTo>
                      <a:pt x="41" y="304"/>
                    </a:lnTo>
                    <a:lnTo>
                      <a:pt x="43" y="312"/>
                    </a:lnTo>
                    <a:lnTo>
                      <a:pt x="28" y="326"/>
                    </a:lnTo>
                    <a:lnTo>
                      <a:pt x="35" y="336"/>
                    </a:lnTo>
                    <a:lnTo>
                      <a:pt x="28" y="344"/>
                    </a:lnTo>
                    <a:lnTo>
                      <a:pt x="30" y="352"/>
                    </a:lnTo>
                    <a:lnTo>
                      <a:pt x="35" y="366"/>
                    </a:lnTo>
                    <a:lnTo>
                      <a:pt x="46" y="376"/>
                    </a:lnTo>
                    <a:lnTo>
                      <a:pt x="41" y="381"/>
                    </a:lnTo>
                    <a:lnTo>
                      <a:pt x="46" y="398"/>
                    </a:lnTo>
                    <a:lnTo>
                      <a:pt x="57" y="401"/>
                    </a:lnTo>
                    <a:lnTo>
                      <a:pt x="63" y="411"/>
                    </a:lnTo>
                    <a:lnTo>
                      <a:pt x="65" y="421"/>
                    </a:lnTo>
                    <a:lnTo>
                      <a:pt x="65" y="429"/>
                    </a:lnTo>
                    <a:lnTo>
                      <a:pt x="59" y="441"/>
                    </a:lnTo>
                    <a:lnTo>
                      <a:pt x="68" y="451"/>
                    </a:lnTo>
                    <a:lnTo>
                      <a:pt x="68" y="461"/>
                    </a:lnTo>
                    <a:lnTo>
                      <a:pt x="315" y="476"/>
                    </a:lnTo>
                    <a:lnTo>
                      <a:pt x="821" y="499"/>
                    </a:lnTo>
                    <a:lnTo>
                      <a:pt x="827" y="499"/>
                    </a:lnTo>
                    <a:lnTo>
                      <a:pt x="1021" y="508"/>
                    </a:lnTo>
                    <a:lnTo>
                      <a:pt x="1037" y="508"/>
                    </a:lnTo>
                    <a:lnTo>
                      <a:pt x="1168" y="513"/>
                    </a:lnTo>
                    <a:lnTo>
                      <a:pt x="1169" y="425"/>
                    </a:lnTo>
                    <a:lnTo>
                      <a:pt x="1174" y="334"/>
                    </a:lnTo>
                    <a:lnTo>
                      <a:pt x="1188" y="334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9" name="Freeform 10"/>
              <p:cNvSpPr>
                <a:spLocks/>
              </p:cNvSpPr>
              <p:nvPr/>
            </p:nvSpPr>
            <p:spPr bwMode="auto">
              <a:xfrm>
                <a:off x="2826029" y="4581099"/>
                <a:ext cx="323991" cy="417862"/>
              </a:xfrm>
              <a:custGeom>
                <a:avLst/>
                <a:gdLst/>
                <a:ahLst/>
                <a:cxnLst>
                  <a:cxn ang="0">
                    <a:pos x="0" y="216"/>
                  </a:cxn>
                  <a:cxn ang="0">
                    <a:pos x="6" y="183"/>
                  </a:cxn>
                  <a:cxn ang="0">
                    <a:pos x="17" y="169"/>
                  </a:cxn>
                  <a:cxn ang="0">
                    <a:pos x="35" y="159"/>
                  </a:cxn>
                  <a:cxn ang="0">
                    <a:pos x="45" y="154"/>
                  </a:cxn>
                  <a:cxn ang="0">
                    <a:pos x="32" y="134"/>
                  </a:cxn>
                  <a:cxn ang="0">
                    <a:pos x="38" y="119"/>
                  </a:cxn>
                  <a:cxn ang="0">
                    <a:pos x="63" y="105"/>
                  </a:cxn>
                  <a:cxn ang="0">
                    <a:pos x="90" y="102"/>
                  </a:cxn>
                  <a:cxn ang="0">
                    <a:pos x="100" y="102"/>
                  </a:cxn>
                  <a:cxn ang="0">
                    <a:pos x="120" y="102"/>
                  </a:cxn>
                  <a:cxn ang="0">
                    <a:pos x="140" y="88"/>
                  </a:cxn>
                  <a:cxn ang="0">
                    <a:pos x="160" y="87"/>
                  </a:cxn>
                  <a:cxn ang="0">
                    <a:pos x="171" y="75"/>
                  </a:cxn>
                  <a:cxn ang="0">
                    <a:pos x="182" y="61"/>
                  </a:cxn>
                  <a:cxn ang="0">
                    <a:pos x="200" y="65"/>
                  </a:cxn>
                  <a:cxn ang="0">
                    <a:pos x="236" y="61"/>
                  </a:cxn>
                  <a:cxn ang="0">
                    <a:pos x="251" y="67"/>
                  </a:cxn>
                  <a:cxn ang="0">
                    <a:pos x="271" y="75"/>
                  </a:cxn>
                  <a:cxn ang="0">
                    <a:pos x="288" y="81"/>
                  </a:cxn>
                  <a:cxn ang="0">
                    <a:pos x="315" y="81"/>
                  </a:cxn>
                  <a:cxn ang="0">
                    <a:pos x="321" y="61"/>
                  </a:cxn>
                  <a:cxn ang="0">
                    <a:pos x="320" y="43"/>
                  </a:cxn>
                  <a:cxn ang="0">
                    <a:pos x="328" y="26"/>
                  </a:cxn>
                  <a:cxn ang="0">
                    <a:pos x="341" y="6"/>
                  </a:cxn>
                  <a:cxn ang="0">
                    <a:pos x="356" y="0"/>
                  </a:cxn>
                  <a:cxn ang="0">
                    <a:pos x="375" y="0"/>
                  </a:cxn>
                  <a:cxn ang="0">
                    <a:pos x="365" y="354"/>
                  </a:cxn>
                  <a:cxn ang="0">
                    <a:pos x="348" y="463"/>
                  </a:cxn>
                  <a:cxn ang="0">
                    <a:pos x="308" y="456"/>
                  </a:cxn>
                  <a:cxn ang="0">
                    <a:pos x="276" y="433"/>
                  </a:cxn>
                  <a:cxn ang="0">
                    <a:pos x="253" y="438"/>
                  </a:cxn>
                  <a:cxn ang="0">
                    <a:pos x="223" y="438"/>
                  </a:cxn>
                  <a:cxn ang="0">
                    <a:pos x="160" y="411"/>
                  </a:cxn>
                  <a:cxn ang="0">
                    <a:pos x="97" y="398"/>
                  </a:cxn>
                  <a:cxn ang="0">
                    <a:pos x="63" y="384"/>
                  </a:cxn>
                  <a:cxn ang="0">
                    <a:pos x="32" y="364"/>
                  </a:cxn>
                  <a:cxn ang="0">
                    <a:pos x="8" y="331"/>
                  </a:cxn>
                  <a:cxn ang="0">
                    <a:pos x="17" y="289"/>
                  </a:cxn>
                  <a:cxn ang="0">
                    <a:pos x="18" y="259"/>
                  </a:cxn>
                  <a:cxn ang="0">
                    <a:pos x="13" y="242"/>
                  </a:cxn>
                </a:cxnLst>
                <a:rect l="0" t="0" r="r" b="b"/>
                <a:pathLst>
                  <a:path w="376" h="464">
                    <a:moveTo>
                      <a:pt x="13" y="242"/>
                    </a:moveTo>
                    <a:lnTo>
                      <a:pt x="0" y="216"/>
                    </a:lnTo>
                    <a:lnTo>
                      <a:pt x="0" y="199"/>
                    </a:lnTo>
                    <a:lnTo>
                      <a:pt x="6" y="183"/>
                    </a:lnTo>
                    <a:lnTo>
                      <a:pt x="8" y="177"/>
                    </a:lnTo>
                    <a:lnTo>
                      <a:pt x="17" y="169"/>
                    </a:lnTo>
                    <a:lnTo>
                      <a:pt x="30" y="167"/>
                    </a:lnTo>
                    <a:lnTo>
                      <a:pt x="35" y="159"/>
                    </a:lnTo>
                    <a:lnTo>
                      <a:pt x="45" y="163"/>
                    </a:lnTo>
                    <a:lnTo>
                      <a:pt x="45" y="154"/>
                    </a:lnTo>
                    <a:lnTo>
                      <a:pt x="43" y="143"/>
                    </a:lnTo>
                    <a:lnTo>
                      <a:pt x="32" y="134"/>
                    </a:lnTo>
                    <a:lnTo>
                      <a:pt x="38" y="130"/>
                    </a:lnTo>
                    <a:lnTo>
                      <a:pt x="38" y="119"/>
                    </a:lnTo>
                    <a:lnTo>
                      <a:pt x="52" y="110"/>
                    </a:lnTo>
                    <a:lnTo>
                      <a:pt x="63" y="105"/>
                    </a:lnTo>
                    <a:lnTo>
                      <a:pt x="70" y="95"/>
                    </a:lnTo>
                    <a:lnTo>
                      <a:pt x="90" y="102"/>
                    </a:lnTo>
                    <a:lnTo>
                      <a:pt x="95" y="107"/>
                    </a:lnTo>
                    <a:lnTo>
                      <a:pt x="100" y="102"/>
                    </a:lnTo>
                    <a:lnTo>
                      <a:pt x="110" y="102"/>
                    </a:lnTo>
                    <a:lnTo>
                      <a:pt x="120" y="102"/>
                    </a:lnTo>
                    <a:lnTo>
                      <a:pt x="131" y="95"/>
                    </a:lnTo>
                    <a:lnTo>
                      <a:pt x="140" y="88"/>
                    </a:lnTo>
                    <a:lnTo>
                      <a:pt x="148" y="87"/>
                    </a:lnTo>
                    <a:lnTo>
                      <a:pt x="160" y="87"/>
                    </a:lnTo>
                    <a:lnTo>
                      <a:pt x="162" y="81"/>
                    </a:lnTo>
                    <a:lnTo>
                      <a:pt x="171" y="75"/>
                    </a:lnTo>
                    <a:lnTo>
                      <a:pt x="178" y="68"/>
                    </a:lnTo>
                    <a:lnTo>
                      <a:pt x="182" y="61"/>
                    </a:lnTo>
                    <a:lnTo>
                      <a:pt x="190" y="61"/>
                    </a:lnTo>
                    <a:lnTo>
                      <a:pt x="200" y="65"/>
                    </a:lnTo>
                    <a:lnTo>
                      <a:pt x="218" y="59"/>
                    </a:lnTo>
                    <a:lnTo>
                      <a:pt x="236" y="61"/>
                    </a:lnTo>
                    <a:lnTo>
                      <a:pt x="243" y="68"/>
                    </a:lnTo>
                    <a:lnTo>
                      <a:pt x="251" y="67"/>
                    </a:lnTo>
                    <a:lnTo>
                      <a:pt x="263" y="72"/>
                    </a:lnTo>
                    <a:lnTo>
                      <a:pt x="271" y="75"/>
                    </a:lnTo>
                    <a:lnTo>
                      <a:pt x="280" y="79"/>
                    </a:lnTo>
                    <a:lnTo>
                      <a:pt x="288" y="81"/>
                    </a:lnTo>
                    <a:lnTo>
                      <a:pt x="302" y="87"/>
                    </a:lnTo>
                    <a:lnTo>
                      <a:pt x="315" y="81"/>
                    </a:lnTo>
                    <a:lnTo>
                      <a:pt x="320" y="68"/>
                    </a:lnTo>
                    <a:lnTo>
                      <a:pt x="321" y="61"/>
                    </a:lnTo>
                    <a:lnTo>
                      <a:pt x="321" y="52"/>
                    </a:lnTo>
                    <a:lnTo>
                      <a:pt x="320" y="43"/>
                    </a:lnTo>
                    <a:lnTo>
                      <a:pt x="327" y="39"/>
                    </a:lnTo>
                    <a:lnTo>
                      <a:pt x="328" y="26"/>
                    </a:lnTo>
                    <a:lnTo>
                      <a:pt x="340" y="17"/>
                    </a:lnTo>
                    <a:lnTo>
                      <a:pt x="341" y="6"/>
                    </a:lnTo>
                    <a:lnTo>
                      <a:pt x="348" y="3"/>
                    </a:lnTo>
                    <a:lnTo>
                      <a:pt x="356" y="0"/>
                    </a:lnTo>
                    <a:lnTo>
                      <a:pt x="370" y="0"/>
                    </a:lnTo>
                    <a:lnTo>
                      <a:pt x="375" y="0"/>
                    </a:lnTo>
                    <a:lnTo>
                      <a:pt x="368" y="216"/>
                    </a:lnTo>
                    <a:lnTo>
                      <a:pt x="365" y="354"/>
                    </a:lnTo>
                    <a:lnTo>
                      <a:pt x="363" y="456"/>
                    </a:lnTo>
                    <a:lnTo>
                      <a:pt x="348" y="463"/>
                    </a:lnTo>
                    <a:lnTo>
                      <a:pt x="330" y="463"/>
                    </a:lnTo>
                    <a:lnTo>
                      <a:pt x="308" y="456"/>
                    </a:lnTo>
                    <a:lnTo>
                      <a:pt x="293" y="436"/>
                    </a:lnTo>
                    <a:lnTo>
                      <a:pt x="276" y="433"/>
                    </a:lnTo>
                    <a:lnTo>
                      <a:pt x="267" y="433"/>
                    </a:lnTo>
                    <a:lnTo>
                      <a:pt x="253" y="438"/>
                    </a:lnTo>
                    <a:lnTo>
                      <a:pt x="235" y="441"/>
                    </a:lnTo>
                    <a:lnTo>
                      <a:pt x="223" y="438"/>
                    </a:lnTo>
                    <a:lnTo>
                      <a:pt x="211" y="428"/>
                    </a:lnTo>
                    <a:lnTo>
                      <a:pt x="160" y="411"/>
                    </a:lnTo>
                    <a:lnTo>
                      <a:pt x="120" y="398"/>
                    </a:lnTo>
                    <a:lnTo>
                      <a:pt x="97" y="398"/>
                    </a:lnTo>
                    <a:lnTo>
                      <a:pt x="75" y="389"/>
                    </a:lnTo>
                    <a:lnTo>
                      <a:pt x="63" y="384"/>
                    </a:lnTo>
                    <a:lnTo>
                      <a:pt x="48" y="373"/>
                    </a:lnTo>
                    <a:lnTo>
                      <a:pt x="32" y="364"/>
                    </a:lnTo>
                    <a:lnTo>
                      <a:pt x="17" y="354"/>
                    </a:lnTo>
                    <a:lnTo>
                      <a:pt x="8" y="331"/>
                    </a:lnTo>
                    <a:lnTo>
                      <a:pt x="12" y="314"/>
                    </a:lnTo>
                    <a:lnTo>
                      <a:pt x="17" y="289"/>
                    </a:lnTo>
                    <a:lnTo>
                      <a:pt x="18" y="267"/>
                    </a:lnTo>
                    <a:lnTo>
                      <a:pt x="18" y="259"/>
                    </a:lnTo>
                    <a:lnTo>
                      <a:pt x="15" y="249"/>
                    </a:lnTo>
                    <a:lnTo>
                      <a:pt x="13" y="242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Freeform 11"/>
              <p:cNvSpPr>
                <a:spLocks/>
              </p:cNvSpPr>
              <p:nvPr/>
            </p:nvSpPr>
            <p:spPr bwMode="auto">
              <a:xfrm>
                <a:off x="5471383" y="4105601"/>
                <a:ext cx="389479" cy="506117"/>
              </a:xfrm>
              <a:custGeom>
                <a:avLst/>
                <a:gdLst/>
                <a:ahLst/>
                <a:cxnLst>
                  <a:cxn ang="0">
                    <a:pos x="12" y="37"/>
                  </a:cxn>
                  <a:cxn ang="0">
                    <a:pos x="15" y="37"/>
                  </a:cxn>
                  <a:cxn ang="0">
                    <a:pos x="25" y="45"/>
                  </a:cxn>
                  <a:cxn ang="0">
                    <a:pos x="37" y="57"/>
                  </a:cxn>
                  <a:cxn ang="0">
                    <a:pos x="45" y="66"/>
                  </a:cxn>
                  <a:cxn ang="0">
                    <a:pos x="53" y="68"/>
                  </a:cxn>
                  <a:cxn ang="0">
                    <a:pos x="65" y="66"/>
                  </a:cxn>
                  <a:cxn ang="0">
                    <a:pos x="80" y="66"/>
                  </a:cxn>
                  <a:cxn ang="0">
                    <a:pos x="90" y="63"/>
                  </a:cxn>
                  <a:cxn ang="0">
                    <a:pos x="95" y="53"/>
                  </a:cxn>
                  <a:cxn ang="0">
                    <a:pos x="100" y="48"/>
                  </a:cxn>
                  <a:cxn ang="0">
                    <a:pos x="115" y="48"/>
                  </a:cxn>
                  <a:cxn ang="0">
                    <a:pos x="124" y="45"/>
                  </a:cxn>
                  <a:cxn ang="0">
                    <a:pos x="138" y="37"/>
                  </a:cxn>
                  <a:cxn ang="0">
                    <a:pos x="148" y="33"/>
                  </a:cxn>
                  <a:cxn ang="0">
                    <a:pos x="162" y="33"/>
                  </a:cxn>
                  <a:cxn ang="0">
                    <a:pos x="171" y="37"/>
                  </a:cxn>
                  <a:cxn ang="0">
                    <a:pos x="191" y="28"/>
                  </a:cxn>
                  <a:cxn ang="0">
                    <a:pos x="220" y="33"/>
                  </a:cxn>
                  <a:cxn ang="0">
                    <a:pos x="229" y="33"/>
                  </a:cxn>
                  <a:cxn ang="0">
                    <a:pos x="236" y="33"/>
                  </a:cxn>
                  <a:cxn ang="0">
                    <a:pos x="241" y="21"/>
                  </a:cxn>
                  <a:cxn ang="0">
                    <a:pos x="241" y="10"/>
                  </a:cxn>
                  <a:cxn ang="0">
                    <a:pos x="248" y="1"/>
                  </a:cxn>
                  <a:cxn ang="0">
                    <a:pos x="253" y="0"/>
                  </a:cxn>
                  <a:cxn ang="0">
                    <a:pos x="258" y="0"/>
                  </a:cxn>
                  <a:cxn ang="0">
                    <a:pos x="260" y="57"/>
                  </a:cxn>
                  <a:cxn ang="0">
                    <a:pos x="256" y="138"/>
                  </a:cxn>
                  <a:cxn ang="0">
                    <a:pos x="339" y="131"/>
                  </a:cxn>
                  <a:cxn ang="0">
                    <a:pos x="341" y="158"/>
                  </a:cxn>
                  <a:cxn ang="0">
                    <a:pos x="354" y="158"/>
                  </a:cxn>
                  <a:cxn ang="0">
                    <a:pos x="356" y="197"/>
                  </a:cxn>
                  <a:cxn ang="0">
                    <a:pos x="371" y="197"/>
                  </a:cxn>
                  <a:cxn ang="0">
                    <a:pos x="371" y="210"/>
                  </a:cxn>
                  <a:cxn ang="0">
                    <a:pos x="386" y="210"/>
                  </a:cxn>
                  <a:cxn ang="0">
                    <a:pos x="386" y="250"/>
                  </a:cxn>
                  <a:cxn ang="0">
                    <a:pos x="428" y="248"/>
                  </a:cxn>
                  <a:cxn ang="0">
                    <a:pos x="432" y="288"/>
                  </a:cxn>
                  <a:cxn ang="0">
                    <a:pos x="451" y="554"/>
                  </a:cxn>
                  <a:cxn ang="0">
                    <a:pos x="195" y="561"/>
                  </a:cxn>
                  <a:cxn ang="0">
                    <a:pos x="183" y="561"/>
                  </a:cxn>
                  <a:cxn ang="0">
                    <a:pos x="180" y="375"/>
                  </a:cxn>
                  <a:cxn ang="0">
                    <a:pos x="95" y="376"/>
                  </a:cxn>
                  <a:cxn ang="0">
                    <a:pos x="93" y="316"/>
                  </a:cxn>
                  <a:cxn ang="0">
                    <a:pos x="93" y="301"/>
                  </a:cxn>
                  <a:cxn ang="0">
                    <a:pos x="46" y="301"/>
                  </a:cxn>
                  <a:cxn ang="0">
                    <a:pos x="8" y="303"/>
                  </a:cxn>
                  <a:cxn ang="0">
                    <a:pos x="0" y="63"/>
                  </a:cxn>
                  <a:cxn ang="0">
                    <a:pos x="8" y="63"/>
                  </a:cxn>
                  <a:cxn ang="0">
                    <a:pos x="8" y="33"/>
                  </a:cxn>
                  <a:cxn ang="0">
                    <a:pos x="12" y="37"/>
                  </a:cxn>
                </a:cxnLst>
                <a:rect l="0" t="0" r="r" b="b"/>
                <a:pathLst>
                  <a:path w="452" h="562">
                    <a:moveTo>
                      <a:pt x="12" y="37"/>
                    </a:moveTo>
                    <a:lnTo>
                      <a:pt x="15" y="37"/>
                    </a:lnTo>
                    <a:lnTo>
                      <a:pt x="25" y="45"/>
                    </a:lnTo>
                    <a:lnTo>
                      <a:pt x="37" y="57"/>
                    </a:lnTo>
                    <a:lnTo>
                      <a:pt x="45" y="66"/>
                    </a:lnTo>
                    <a:lnTo>
                      <a:pt x="53" y="68"/>
                    </a:lnTo>
                    <a:lnTo>
                      <a:pt x="65" y="66"/>
                    </a:lnTo>
                    <a:lnTo>
                      <a:pt x="80" y="66"/>
                    </a:lnTo>
                    <a:lnTo>
                      <a:pt x="90" y="63"/>
                    </a:lnTo>
                    <a:lnTo>
                      <a:pt x="95" y="53"/>
                    </a:lnTo>
                    <a:lnTo>
                      <a:pt x="100" y="48"/>
                    </a:lnTo>
                    <a:lnTo>
                      <a:pt x="115" y="48"/>
                    </a:lnTo>
                    <a:lnTo>
                      <a:pt x="124" y="45"/>
                    </a:lnTo>
                    <a:lnTo>
                      <a:pt x="138" y="37"/>
                    </a:lnTo>
                    <a:lnTo>
                      <a:pt x="148" y="33"/>
                    </a:lnTo>
                    <a:lnTo>
                      <a:pt x="162" y="33"/>
                    </a:lnTo>
                    <a:lnTo>
                      <a:pt x="171" y="37"/>
                    </a:lnTo>
                    <a:lnTo>
                      <a:pt x="191" y="28"/>
                    </a:lnTo>
                    <a:lnTo>
                      <a:pt x="220" y="33"/>
                    </a:lnTo>
                    <a:lnTo>
                      <a:pt x="229" y="33"/>
                    </a:lnTo>
                    <a:lnTo>
                      <a:pt x="236" y="33"/>
                    </a:lnTo>
                    <a:lnTo>
                      <a:pt x="241" y="21"/>
                    </a:lnTo>
                    <a:lnTo>
                      <a:pt x="241" y="10"/>
                    </a:lnTo>
                    <a:lnTo>
                      <a:pt x="248" y="1"/>
                    </a:lnTo>
                    <a:lnTo>
                      <a:pt x="253" y="0"/>
                    </a:lnTo>
                    <a:lnTo>
                      <a:pt x="258" y="0"/>
                    </a:lnTo>
                    <a:lnTo>
                      <a:pt x="260" y="57"/>
                    </a:lnTo>
                    <a:lnTo>
                      <a:pt x="256" y="138"/>
                    </a:lnTo>
                    <a:lnTo>
                      <a:pt x="339" y="131"/>
                    </a:lnTo>
                    <a:lnTo>
                      <a:pt x="341" y="158"/>
                    </a:lnTo>
                    <a:lnTo>
                      <a:pt x="354" y="158"/>
                    </a:lnTo>
                    <a:lnTo>
                      <a:pt x="356" y="197"/>
                    </a:lnTo>
                    <a:lnTo>
                      <a:pt x="371" y="197"/>
                    </a:lnTo>
                    <a:lnTo>
                      <a:pt x="371" y="210"/>
                    </a:lnTo>
                    <a:lnTo>
                      <a:pt x="386" y="210"/>
                    </a:lnTo>
                    <a:lnTo>
                      <a:pt x="386" y="250"/>
                    </a:lnTo>
                    <a:lnTo>
                      <a:pt x="428" y="248"/>
                    </a:lnTo>
                    <a:lnTo>
                      <a:pt x="432" y="288"/>
                    </a:lnTo>
                    <a:lnTo>
                      <a:pt x="451" y="554"/>
                    </a:lnTo>
                    <a:lnTo>
                      <a:pt x="195" y="561"/>
                    </a:lnTo>
                    <a:lnTo>
                      <a:pt x="183" y="561"/>
                    </a:lnTo>
                    <a:lnTo>
                      <a:pt x="180" y="375"/>
                    </a:lnTo>
                    <a:lnTo>
                      <a:pt x="95" y="376"/>
                    </a:lnTo>
                    <a:lnTo>
                      <a:pt x="93" y="316"/>
                    </a:lnTo>
                    <a:lnTo>
                      <a:pt x="93" y="301"/>
                    </a:lnTo>
                    <a:lnTo>
                      <a:pt x="46" y="301"/>
                    </a:lnTo>
                    <a:lnTo>
                      <a:pt x="8" y="303"/>
                    </a:lnTo>
                    <a:lnTo>
                      <a:pt x="0" y="63"/>
                    </a:lnTo>
                    <a:lnTo>
                      <a:pt x="8" y="63"/>
                    </a:lnTo>
                    <a:lnTo>
                      <a:pt x="8" y="33"/>
                    </a:lnTo>
                    <a:lnTo>
                      <a:pt x="12" y="37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1" name="Freeform 12"/>
              <p:cNvSpPr>
                <a:spLocks/>
              </p:cNvSpPr>
              <p:nvPr/>
            </p:nvSpPr>
            <p:spPr bwMode="auto">
              <a:xfrm>
                <a:off x="2587344" y="4304625"/>
                <a:ext cx="572155" cy="443979"/>
              </a:xfrm>
              <a:custGeom>
                <a:avLst/>
                <a:gdLst/>
                <a:ahLst/>
                <a:cxnLst>
                  <a:cxn ang="0">
                    <a:pos x="121" y="223"/>
                  </a:cxn>
                  <a:cxn ang="0">
                    <a:pos x="137" y="228"/>
                  </a:cxn>
                  <a:cxn ang="0">
                    <a:pos x="207" y="280"/>
                  </a:cxn>
                  <a:cxn ang="0">
                    <a:pos x="223" y="323"/>
                  </a:cxn>
                  <a:cxn ang="0">
                    <a:pos x="237" y="342"/>
                  </a:cxn>
                  <a:cxn ang="0">
                    <a:pos x="265" y="390"/>
                  </a:cxn>
                  <a:cxn ang="0">
                    <a:pos x="270" y="412"/>
                  </a:cxn>
                  <a:cxn ang="0">
                    <a:pos x="274" y="458"/>
                  </a:cxn>
                  <a:cxn ang="0">
                    <a:pos x="285" y="492"/>
                  </a:cxn>
                  <a:cxn ang="0">
                    <a:pos x="307" y="478"/>
                  </a:cxn>
                  <a:cxn ang="0">
                    <a:pos x="319" y="475"/>
                  </a:cxn>
                  <a:cxn ang="0">
                    <a:pos x="317" y="455"/>
                  </a:cxn>
                  <a:cxn ang="0">
                    <a:pos x="316" y="444"/>
                  </a:cxn>
                  <a:cxn ang="0">
                    <a:pos x="329" y="422"/>
                  </a:cxn>
                  <a:cxn ang="0">
                    <a:pos x="345" y="409"/>
                  </a:cxn>
                  <a:cxn ang="0">
                    <a:pos x="372" y="420"/>
                  </a:cxn>
                  <a:cxn ang="0">
                    <a:pos x="385" y="412"/>
                  </a:cxn>
                  <a:cxn ang="0">
                    <a:pos x="409" y="409"/>
                  </a:cxn>
                  <a:cxn ang="0">
                    <a:pos x="426" y="400"/>
                  </a:cxn>
                  <a:cxn ang="0">
                    <a:pos x="439" y="392"/>
                  </a:cxn>
                  <a:cxn ang="0">
                    <a:pos x="456" y="382"/>
                  </a:cxn>
                  <a:cxn ang="0">
                    <a:pos x="466" y="375"/>
                  </a:cxn>
                  <a:cxn ang="0">
                    <a:pos x="494" y="370"/>
                  </a:cxn>
                  <a:cxn ang="0">
                    <a:pos x="520" y="382"/>
                  </a:cxn>
                  <a:cxn ang="0">
                    <a:pos x="540" y="385"/>
                  </a:cxn>
                  <a:cxn ang="0">
                    <a:pos x="556" y="390"/>
                  </a:cxn>
                  <a:cxn ang="0">
                    <a:pos x="578" y="400"/>
                  </a:cxn>
                  <a:cxn ang="0">
                    <a:pos x="598" y="382"/>
                  </a:cxn>
                  <a:cxn ang="0">
                    <a:pos x="601" y="365"/>
                  </a:cxn>
                  <a:cxn ang="0">
                    <a:pos x="604" y="350"/>
                  </a:cxn>
                  <a:cxn ang="0">
                    <a:pos x="616" y="330"/>
                  </a:cxn>
                  <a:cxn ang="0">
                    <a:pos x="629" y="315"/>
                  </a:cxn>
                  <a:cxn ang="0">
                    <a:pos x="649" y="312"/>
                  </a:cxn>
                  <a:cxn ang="0">
                    <a:pos x="655" y="232"/>
                  </a:cxn>
                  <a:cxn ang="0">
                    <a:pos x="357" y="8"/>
                  </a:cxn>
                  <a:cxn ang="0">
                    <a:pos x="65" y="3"/>
                  </a:cxn>
                  <a:cxn ang="0">
                    <a:pos x="0" y="198"/>
                  </a:cxn>
                  <a:cxn ang="0">
                    <a:pos x="30" y="180"/>
                  </a:cxn>
                  <a:cxn ang="0">
                    <a:pos x="67" y="185"/>
                  </a:cxn>
                  <a:cxn ang="0">
                    <a:pos x="97" y="208"/>
                  </a:cxn>
                  <a:cxn ang="0">
                    <a:pos x="121" y="220"/>
                  </a:cxn>
                </a:cxnLst>
                <a:rect l="0" t="0" r="r" b="b"/>
                <a:pathLst>
                  <a:path w="664" h="493">
                    <a:moveTo>
                      <a:pt x="121" y="220"/>
                    </a:moveTo>
                    <a:lnTo>
                      <a:pt x="121" y="223"/>
                    </a:lnTo>
                    <a:lnTo>
                      <a:pt x="128" y="225"/>
                    </a:lnTo>
                    <a:lnTo>
                      <a:pt x="137" y="228"/>
                    </a:lnTo>
                    <a:lnTo>
                      <a:pt x="168" y="258"/>
                    </a:lnTo>
                    <a:lnTo>
                      <a:pt x="207" y="280"/>
                    </a:lnTo>
                    <a:lnTo>
                      <a:pt x="217" y="298"/>
                    </a:lnTo>
                    <a:lnTo>
                      <a:pt x="223" y="323"/>
                    </a:lnTo>
                    <a:lnTo>
                      <a:pt x="229" y="332"/>
                    </a:lnTo>
                    <a:lnTo>
                      <a:pt x="237" y="342"/>
                    </a:lnTo>
                    <a:lnTo>
                      <a:pt x="249" y="370"/>
                    </a:lnTo>
                    <a:lnTo>
                      <a:pt x="265" y="390"/>
                    </a:lnTo>
                    <a:lnTo>
                      <a:pt x="265" y="397"/>
                    </a:lnTo>
                    <a:lnTo>
                      <a:pt x="270" y="412"/>
                    </a:lnTo>
                    <a:lnTo>
                      <a:pt x="265" y="435"/>
                    </a:lnTo>
                    <a:lnTo>
                      <a:pt x="274" y="458"/>
                    </a:lnTo>
                    <a:lnTo>
                      <a:pt x="284" y="475"/>
                    </a:lnTo>
                    <a:lnTo>
                      <a:pt x="285" y="492"/>
                    </a:lnTo>
                    <a:lnTo>
                      <a:pt x="294" y="482"/>
                    </a:lnTo>
                    <a:lnTo>
                      <a:pt x="307" y="478"/>
                    </a:lnTo>
                    <a:lnTo>
                      <a:pt x="310" y="470"/>
                    </a:lnTo>
                    <a:lnTo>
                      <a:pt x="319" y="475"/>
                    </a:lnTo>
                    <a:lnTo>
                      <a:pt x="319" y="467"/>
                    </a:lnTo>
                    <a:lnTo>
                      <a:pt x="317" y="455"/>
                    </a:lnTo>
                    <a:lnTo>
                      <a:pt x="307" y="445"/>
                    </a:lnTo>
                    <a:lnTo>
                      <a:pt x="316" y="444"/>
                    </a:lnTo>
                    <a:lnTo>
                      <a:pt x="316" y="430"/>
                    </a:lnTo>
                    <a:lnTo>
                      <a:pt x="329" y="422"/>
                    </a:lnTo>
                    <a:lnTo>
                      <a:pt x="339" y="418"/>
                    </a:lnTo>
                    <a:lnTo>
                      <a:pt x="345" y="409"/>
                    </a:lnTo>
                    <a:lnTo>
                      <a:pt x="367" y="412"/>
                    </a:lnTo>
                    <a:lnTo>
                      <a:pt x="372" y="420"/>
                    </a:lnTo>
                    <a:lnTo>
                      <a:pt x="378" y="412"/>
                    </a:lnTo>
                    <a:lnTo>
                      <a:pt x="385" y="412"/>
                    </a:lnTo>
                    <a:lnTo>
                      <a:pt x="396" y="412"/>
                    </a:lnTo>
                    <a:lnTo>
                      <a:pt x="409" y="409"/>
                    </a:lnTo>
                    <a:lnTo>
                      <a:pt x="416" y="402"/>
                    </a:lnTo>
                    <a:lnTo>
                      <a:pt x="426" y="400"/>
                    </a:lnTo>
                    <a:lnTo>
                      <a:pt x="436" y="400"/>
                    </a:lnTo>
                    <a:lnTo>
                      <a:pt x="439" y="392"/>
                    </a:lnTo>
                    <a:lnTo>
                      <a:pt x="447" y="387"/>
                    </a:lnTo>
                    <a:lnTo>
                      <a:pt x="456" y="382"/>
                    </a:lnTo>
                    <a:lnTo>
                      <a:pt x="458" y="375"/>
                    </a:lnTo>
                    <a:lnTo>
                      <a:pt x="466" y="375"/>
                    </a:lnTo>
                    <a:lnTo>
                      <a:pt x="476" y="377"/>
                    </a:lnTo>
                    <a:lnTo>
                      <a:pt x="494" y="370"/>
                    </a:lnTo>
                    <a:lnTo>
                      <a:pt x="514" y="375"/>
                    </a:lnTo>
                    <a:lnTo>
                      <a:pt x="520" y="382"/>
                    </a:lnTo>
                    <a:lnTo>
                      <a:pt x="529" y="380"/>
                    </a:lnTo>
                    <a:lnTo>
                      <a:pt x="540" y="385"/>
                    </a:lnTo>
                    <a:lnTo>
                      <a:pt x="547" y="387"/>
                    </a:lnTo>
                    <a:lnTo>
                      <a:pt x="556" y="390"/>
                    </a:lnTo>
                    <a:lnTo>
                      <a:pt x="568" y="392"/>
                    </a:lnTo>
                    <a:lnTo>
                      <a:pt x="578" y="400"/>
                    </a:lnTo>
                    <a:lnTo>
                      <a:pt x="591" y="392"/>
                    </a:lnTo>
                    <a:lnTo>
                      <a:pt x="598" y="382"/>
                    </a:lnTo>
                    <a:lnTo>
                      <a:pt x="601" y="375"/>
                    </a:lnTo>
                    <a:lnTo>
                      <a:pt x="601" y="365"/>
                    </a:lnTo>
                    <a:lnTo>
                      <a:pt x="598" y="357"/>
                    </a:lnTo>
                    <a:lnTo>
                      <a:pt x="604" y="350"/>
                    </a:lnTo>
                    <a:lnTo>
                      <a:pt x="606" y="338"/>
                    </a:lnTo>
                    <a:lnTo>
                      <a:pt x="616" y="330"/>
                    </a:lnTo>
                    <a:lnTo>
                      <a:pt x="620" y="320"/>
                    </a:lnTo>
                    <a:lnTo>
                      <a:pt x="629" y="315"/>
                    </a:lnTo>
                    <a:lnTo>
                      <a:pt x="635" y="310"/>
                    </a:lnTo>
                    <a:lnTo>
                      <a:pt x="649" y="312"/>
                    </a:lnTo>
                    <a:lnTo>
                      <a:pt x="651" y="312"/>
                    </a:lnTo>
                    <a:lnTo>
                      <a:pt x="655" y="232"/>
                    </a:lnTo>
                    <a:lnTo>
                      <a:pt x="663" y="12"/>
                    </a:lnTo>
                    <a:lnTo>
                      <a:pt x="357" y="8"/>
                    </a:lnTo>
                    <a:lnTo>
                      <a:pt x="202" y="5"/>
                    </a:lnTo>
                    <a:lnTo>
                      <a:pt x="65" y="3"/>
                    </a:lnTo>
                    <a:lnTo>
                      <a:pt x="3" y="0"/>
                    </a:lnTo>
                    <a:lnTo>
                      <a:pt x="0" y="198"/>
                    </a:lnTo>
                    <a:lnTo>
                      <a:pt x="19" y="183"/>
                    </a:lnTo>
                    <a:lnTo>
                      <a:pt x="30" y="180"/>
                    </a:lnTo>
                    <a:lnTo>
                      <a:pt x="41" y="180"/>
                    </a:lnTo>
                    <a:lnTo>
                      <a:pt x="67" y="185"/>
                    </a:lnTo>
                    <a:lnTo>
                      <a:pt x="73" y="190"/>
                    </a:lnTo>
                    <a:lnTo>
                      <a:pt x="97" y="208"/>
                    </a:lnTo>
                    <a:lnTo>
                      <a:pt x="110" y="214"/>
                    </a:lnTo>
                    <a:lnTo>
                      <a:pt x="121" y="22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Freeform 13"/>
              <p:cNvSpPr>
                <a:spLocks/>
              </p:cNvSpPr>
              <p:nvPr/>
            </p:nvSpPr>
            <p:spPr bwMode="auto">
              <a:xfrm>
                <a:off x="4265894" y="2885337"/>
                <a:ext cx="761725" cy="762778"/>
              </a:xfrm>
              <a:custGeom>
                <a:avLst/>
                <a:gdLst/>
                <a:ahLst/>
                <a:cxnLst>
                  <a:cxn ang="0">
                    <a:pos x="639" y="75"/>
                  </a:cxn>
                  <a:cxn ang="0">
                    <a:pos x="665" y="35"/>
                  </a:cxn>
                  <a:cxn ang="0">
                    <a:pos x="704" y="32"/>
                  </a:cxn>
                  <a:cxn ang="0">
                    <a:pos x="750" y="8"/>
                  </a:cxn>
                  <a:cxn ang="0">
                    <a:pos x="790" y="12"/>
                  </a:cxn>
                  <a:cxn ang="0">
                    <a:pos x="835" y="32"/>
                  </a:cxn>
                  <a:cxn ang="0">
                    <a:pos x="869" y="100"/>
                  </a:cxn>
                  <a:cxn ang="0">
                    <a:pos x="878" y="146"/>
                  </a:cxn>
                  <a:cxn ang="0">
                    <a:pos x="790" y="182"/>
                  </a:cxn>
                  <a:cxn ang="0">
                    <a:pos x="761" y="222"/>
                  </a:cxn>
                  <a:cxn ang="0">
                    <a:pos x="719" y="257"/>
                  </a:cxn>
                  <a:cxn ang="0">
                    <a:pos x="708" y="342"/>
                  </a:cxn>
                  <a:cxn ang="0">
                    <a:pos x="681" y="382"/>
                  </a:cxn>
                  <a:cxn ang="0">
                    <a:pos x="653" y="471"/>
                  </a:cxn>
                  <a:cxn ang="0">
                    <a:pos x="599" y="499"/>
                  </a:cxn>
                  <a:cxn ang="0">
                    <a:pos x="570" y="524"/>
                  </a:cxn>
                  <a:cxn ang="0">
                    <a:pos x="543" y="549"/>
                  </a:cxn>
                  <a:cxn ang="0">
                    <a:pos x="518" y="644"/>
                  </a:cxn>
                  <a:cxn ang="0">
                    <a:pos x="291" y="672"/>
                  </a:cxn>
                  <a:cxn ang="0">
                    <a:pos x="263" y="714"/>
                  </a:cxn>
                  <a:cxn ang="0">
                    <a:pos x="235" y="739"/>
                  </a:cxn>
                  <a:cxn ang="0">
                    <a:pos x="208" y="846"/>
                  </a:cxn>
                  <a:cxn ang="0">
                    <a:pos x="153" y="827"/>
                  </a:cxn>
                  <a:cxn ang="0">
                    <a:pos x="153" y="794"/>
                  </a:cxn>
                  <a:cxn ang="0">
                    <a:pos x="155" y="738"/>
                  </a:cxn>
                  <a:cxn ang="0">
                    <a:pos x="122" y="714"/>
                  </a:cxn>
                  <a:cxn ang="0">
                    <a:pos x="52" y="704"/>
                  </a:cxn>
                  <a:cxn ang="0">
                    <a:pos x="13" y="671"/>
                  </a:cxn>
                  <a:cxn ang="0">
                    <a:pos x="0" y="634"/>
                  </a:cxn>
                  <a:cxn ang="0">
                    <a:pos x="28" y="549"/>
                  </a:cxn>
                  <a:cxn ang="0">
                    <a:pos x="55" y="505"/>
                  </a:cxn>
                  <a:cxn ang="0">
                    <a:pos x="57" y="464"/>
                  </a:cxn>
                  <a:cxn ang="0">
                    <a:pos x="77" y="427"/>
                  </a:cxn>
                  <a:cxn ang="0">
                    <a:pos x="66" y="375"/>
                  </a:cxn>
                  <a:cxn ang="0">
                    <a:pos x="138" y="353"/>
                  </a:cxn>
                  <a:cxn ang="0">
                    <a:pos x="213" y="329"/>
                  </a:cxn>
                  <a:cxn ang="0">
                    <a:pos x="231" y="290"/>
                  </a:cxn>
                  <a:cxn ang="0">
                    <a:pos x="263" y="248"/>
                  </a:cxn>
                  <a:cxn ang="0">
                    <a:pos x="278" y="213"/>
                  </a:cxn>
                  <a:cxn ang="0">
                    <a:pos x="288" y="179"/>
                  </a:cxn>
                  <a:cxn ang="0">
                    <a:pos x="289" y="140"/>
                  </a:cxn>
                  <a:cxn ang="0">
                    <a:pos x="276" y="92"/>
                  </a:cxn>
                  <a:cxn ang="0">
                    <a:pos x="320" y="68"/>
                  </a:cxn>
                  <a:cxn ang="0">
                    <a:pos x="363" y="50"/>
                  </a:cxn>
                  <a:cxn ang="0">
                    <a:pos x="400" y="63"/>
                  </a:cxn>
                  <a:cxn ang="0">
                    <a:pos x="405" y="106"/>
                  </a:cxn>
                  <a:cxn ang="0">
                    <a:pos x="443" y="145"/>
                  </a:cxn>
                  <a:cxn ang="0">
                    <a:pos x="470" y="117"/>
                  </a:cxn>
                  <a:cxn ang="0">
                    <a:pos x="510" y="88"/>
                  </a:cxn>
                  <a:cxn ang="0">
                    <a:pos x="543" y="68"/>
                  </a:cxn>
                  <a:cxn ang="0">
                    <a:pos x="578" y="80"/>
                  </a:cxn>
                  <a:cxn ang="0">
                    <a:pos x="619" y="88"/>
                  </a:cxn>
                </a:cxnLst>
                <a:rect l="0" t="0" r="r" b="b"/>
                <a:pathLst>
                  <a:path w="884" h="847">
                    <a:moveTo>
                      <a:pt x="619" y="88"/>
                    </a:moveTo>
                    <a:lnTo>
                      <a:pt x="630" y="92"/>
                    </a:lnTo>
                    <a:lnTo>
                      <a:pt x="638" y="86"/>
                    </a:lnTo>
                    <a:lnTo>
                      <a:pt x="639" y="75"/>
                    </a:lnTo>
                    <a:lnTo>
                      <a:pt x="639" y="63"/>
                    </a:lnTo>
                    <a:lnTo>
                      <a:pt x="639" y="52"/>
                    </a:lnTo>
                    <a:lnTo>
                      <a:pt x="655" y="35"/>
                    </a:lnTo>
                    <a:lnTo>
                      <a:pt x="665" y="35"/>
                    </a:lnTo>
                    <a:lnTo>
                      <a:pt x="675" y="40"/>
                    </a:lnTo>
                    <a:lnTo>
                      <a:pt x="686" y="46"/>
                    </a:lnTo>
                    <a:lnTo>
                      <a:pt x="697" y="40"/>
                    </a:lnTo>
                    <a:lnTo>
                      <a:pt x="704" y="32"/>
                    </a:lnTo>
                    <a:lnTo>
                      <a:pt x="713" y="32"/>
                    </a:lnTo>
                    <a:lnTo>
                      <a:pt x="726" y="23"/>
                    </a:lnTo>
                    <a:lnTo>
                      <a:pt x="737" y="17"/>
                    </a:lnTo>
                    <a:lnTo>
                      <a:pt x="750" y="8"/>
                    </a:lnTo>
                    <a:lnTo>
                      <a:pt x="756" y="3"/>
                    </a:lnTo>
                    <a:lnTo>
                      <a:pt x="770" y="0"/>
                    </a:lnTo>
                    <a:lnTo>
                      <a:pt x="778" y="5"/>
                    </a:lnTo>
                    <a:lnTo>
                      <a:pt x="790" y="12"/>
                    </a:lnTo>
                    <a:lnTo>
                      <a:pt x="801" y="8"/>
                    </a:lnTo>
                    <a:lnTo>
                      <a:pt x="811" y="8"/>
                    </a:lnTo>
                    <a:lnTo>
                      <a:pt x="826" y="23"/>
                    </a:lnTo>
                    <a:lnTo>
                      <a:pt x="835" y="32"/>
                    </a:lnTo>
                    <a:lnTo>
                      <a:pt x="844" y="83"/>
                    </a:lnTo>
                    <a:lnTo>
                      <a:pt x="851" y="88"/>
                    </a:lnTo>
                    <a:lnTo>
                      <a:pt x="858" y="97"/>
                    </a:lnTo>
                    <a:lnTo>
                      <a:pt x="869" y="100"/>
                    </a:lnTo>
                    <a:lnTo>
                      <a:pt x="883" y="115"/>
                    </a:lnTo>
                    <a:lnTo>
                      <a:pt x="883" y="130"/>
                    </a:lnTo>
                    <a:lnTo>
                      <a:pt x="883" y="137"/>
                    </a:lnTo>
                    <a:lnTo>
                      <a:pt x="878" y="146"/>
                    </a:lnTo>
                    <a:lnTo>
                      <a:pt x="869" y="155"/>
                    </a:lnTo>
                    <a:lnTo>
                      <a:pt x="869" y="166"/>
                    </a:lnTo>
                    <a:lnTo>
                      <a:pt x="786" y="166"/>
                    </a:lnTo>
                    <a:lnTo>
                      <a:pt x="790" y="182"/>
                    </a:lnTo>
                    <a:lnTo>
                      <a:pt x="775" y="182"/>
                    </a:lnTo>
                    <a:lnTo>
                      <a:pt x="775" y="208"/>
                    </a:lnTo>
                    <a:lnTo>
                      <a:pt x="761" y="208"/>
                    </a:lnTo>
                    <a:lnTo>
                      <a:pt x="761" y="222"/>
                    </a:lnTo>
                    <a:lnTo>
                      <a:pt x="733" y="222"/>
                    </a:lnTo>
                    <a:lnTo>
                      <a:pt x="733" y="237"/>
                    </a:lnTo>
                    <a:lnTo>
                      <a:pt x="719" y="237"/>
                    </a:lnTo>
                    <a:lnTo>
                      <a:pt x="719" y="257"/>
                    </a:lnTo>
                    <a:lnTo>
                      <a:pt x="719" y="292"/>
                    </a:lnTo>
                    <a:lnTo>
                      <a:pt x="719" y="315"/>
                    </a:lnTo>
                    <a:lnTo>
                      <a:pt x="706" y="315"/>
                    </a:lnTo>
                    <a:lnTo>
                      <a:pt x="708" y="342"/>
                    </a:lnTo>
                    <a:lnTo>
                      <a:pt x="697" y="342"/>
                    </a:lnTo>
                    <a:lnTo>
                      <a:pt x="695" y="362"/>
                    </a:lnTo>
                    <a:lnTo>
                      <a:pt x="681" y="367"/>
                    </a:lnTo>
                    <a:lnTo>
                      <a:pt x="681" y="382"/>
                    </a:lnTo>
                    <a:lnTo>
                      <a:pt x="666" y="382"/>
                    </a:lnTo>
                    <a:lnTo>
                      <a:pt x="666" y="435"/>
                    </a:lnTo>
                    <a:lnTo>
                      <a:pt x="653" y="435"/>
                    </a:lnTo>
                    <a:lnTo>
                      <a:pt x="653" y="471"/>
                    </a:lnTo>
                    <a:lnTo>
                      <a:pt x="639" y="471"/>
                    </a:lnTo>
                    <a:lnTo>
                      <a:pt x="639" y="485"/>
                    </a:lnTo>
                    <a:lnTo>
                      <a:pt x="599" y="485"/>
                    </a:lnTo>
                    <a:lnTo>
                      <a:pt x="599" y="499"/>
                    </a:lnTo>
                    <a:lnTo>
                      <a:pt x="585" y="499"/>
                    </a:lnTo>
                    <a:lnTo>
                      <a:pt x="585" y="511"/>
                    </a:lnTo>
                    <a:lnTo>
                      <a:pt x="570" y="511"/>
                    </a:lnTo>
                    <a:lnTo>
                      <a:pt x="570" y="524"/>
                    </a:lnTo>
                    <a:lnTo>
                      <a:pt x="558" y="524"/>
                    </a:lnTo>
                    <a:lnTo>
                      <a:pt x="558" y="537"/>
                    </a:lnTo>
                    <a:lnTo>
                      <a:pt x="543" y="537"/>
                    </a:lnTo>
                    <a:lnTo>
                      <a:pt x="543" y="549"/>
                    </a:lnTo>
                    <a:lnTo>
                      <a:pt x="530" y="549"/>
                    </a:lnTo>
                    <a:lnTo>
                      <a:pt x="530" y="564"/>
                    </a:lnTo>
                    <a:lnTo>
                      <a:pt x="518" y="564"/>
                    </a:lnTo>
                    <a:lnTo>
                      <a:pt x="518" y="644"/>
                    </a:lnTo>
                    <a:lnTo>
                      <a:pt x="496" y="644"/>
                    </a:lnTo>
                    <a:lnTo>
                      <a:pt x="476" y="644"/>
                    </a:lnTo>
                    <a:lnTo>
                      <a:pt x="291" y="649"/>
                    </a:lnTo>
                    <a:lnTo>
                      <a:pt x="291" y="672"/>
                    </a:lnTo>
                    <a:lnTo>
                      <a:pt x="278" y="672"/>
                    </a:lnTo>
                    <a:lnTo>
                      <a:pt x="278" y="689"/>
                    </a:lnTo>
                    <a:lnTo>
                      <a:pt x="263" y="689"/>
                    </a:lnTo>
                    <a:lnTo>
                      <a:pt x="263" y="714"/>
                    </a:lnTo>
                    <a:lnTo>
                      <a:pt x="251" y="714"/>
                    </a:lnTo>
                    <a:lnTo>
                      <a:pt x="251" y="729"/>
                    </a:lnTo>
                    <a:lnTo>
                      <a:pt x="235" y="729"/>
                    </a:lnTo>
                    <a:lnTo>
                      <a:pt x="235" y="739"/>
                    </a:lnTo>
                    <a:lnTo>
                      <a:pt x="222" y="739"/>
                    </a:lnTo>
                    <a:lnTo>
                      <a:pt x="222" y="754"/>
                    </a:lnTo>
                    <a:lnTo>
                      <a:pt x="211" y="754"/>
                    </a:lnTo>
                    <a:lnTo>
                      <a:pt x="208" y="846"/>
                    </a:lnTo>
                    <a:lnTo>
                      <a:pt x="197" y="838"/>
                    </a:lnTo>
                    <a:lnTo>
                      <a:pt x="170" y="843"/>
                    </a:lnTo>
                    <a:lnTo>
                      <a:pt x="158" y="836"/>
                    </a:lnTo>
                    <a:lnTo>
                      <a:pt x="153" y="827"/>
                    </a:lnTo>
                    <a:lnTo>
                      <a:pt x="148" y="819"/>
                    </a:lnTo>
                    <a:lnTo>
                      <a:pt x="148" y="807"/>
                    </a:lnTo>
                    <a:lnTo>
                      <a:pt x="150" y="801"/>
                    </a:lnTo>
                    <a:lnTo>
                      <a:pt x="153" y="794"/>
                    </a:lnTo>
                    <a:lnTo>
                      <a:pt x="155" y="771"/>
                    </a:lnTo>
                    <a:lnTo>
                      <a:pt x="155" y="759"/>
                    </a:lnTo>
                    <a:lnTo>
                      <a:pt x="155" y="749"/>
                    </a:lnTo>
                    <a:lnTo>
                      <a:pt x="155" y="738"/>
                    </a:lnTo>
                    <a:lnTo>
                      <a:pt x="148" y="734"/>
                    </a:lnTo>
                    <a:lnTo>
                      <a:pt x="142" y="729"/>
                    </a:lnTo>
                    <a:lnTo>
                      <a:pt x="131" y="718"/>
                    </a:lnTo>
                    <a:lnTo>
                      <a:pt x="122" y="714"/>
                    </a:lnTo>
                    <a:lnTo>
                      <a:pt x="98" y="712"/>
                    </a:lnTo>
                    <a:lnTo>
                      <a:pt x="77" y="705"/>
                    </a:lnTo>
                    <a:lnTo>
                      <a:pt x="63" y="704"/>
                    </a:lnTo>
                    <a:lnTo>
                      <a:pt x="52" y="704"/>
                    </a:lnTo>
                    <a:lnTo>
                      <a:pt x="43" y="699"/>
                    </a:lnTo>
                    <a:lnTo>
                      <a:pt x="21" y="689"/>
                    </a:lnTo>
                    <a:lnTo>
                      <a:pt x="17" y="679"/>
                    </a:lnTo>
                    <a:lnTo>
                      <a:pt x="13" y="671"/>
                    </a:lnTo>
                    <a:lnTo>
                      <a:pt x="10" y="658"/>
                    </a:lnTo>
                    <a:lnTo>
                      <a:pt x="6" y="652"/>
                    </a:lnTo>
                    <a:lnTo>
                      <a:pt x="3" y="644"/>
                    </a:lnTo>
                    <a:lnTo>
                      <a:pt x="0" y="634"/>
                    </a:lnTo>
                    <a:lnTo>
                      <a:pt x="1" y="624"/>
                    </a:lnTo>
                    <a:lnTo>
                      <a:pt x="8" y="579"/>
                    </a:lnTo>
                    <a:lnTo>
                      <a:pt x="18" y="554"/>
                    </a:lnTo>
                    <a:lnTo>
                      <a:pt x="28" y="549"/>
                    </a:lnTo>
                    <a:lnTo>
                      <a:pt x="40" y="537"/>
                    </a:lnTo>
                    <a:lnTo>
                      <a:pt x="43" y="525"/>
                    </a:lnTo>
                    <a:lnTo>
                      <a:pt x="52" y="512"/>
                    </a:lnTo>
                    <a:lnTo>
                      <a:pt x="55" y="505"/>
                    </a:lnTo>
                    <a:lnTo>
                      <a:pt x="52" y="494"/>
                    </a:lnTo>
                    <a:lnTo>
                      <a:pt x="52" y="484"/>
                    </a:lnTo>
                    <a:lnTo>
                      <a:pt x="52" y="471"/>
                    </a:lnTo>
                    <a:lnTo>
                      <a:pt x="57" y="464"/>
                    </a:lnTo>
                    <a:lnTo>
                      <a:pt x="63" y="452"/>
                    </a:lnTo>
                    <a:lnTo>
                      <a:pt x="68" y="445"/>
                    </a:lnTo>
                    <a:lnTo>
                      <a:pt x="75" y="437"/>
                    </a:lnTo>
                    <a:lnTo>
                      <a:pt x="77" y="427"/>
                    </a:lnTo>
                    <a:lnTo>
                      <a:pt x="68" y="407"/>
                    </a:lnTo>
                    <a:lnTo>
                      <a:pt x="63" y="399"/>
                    </a:lnTo>
                    <a:lnTo>
                      <a:pt x="63" y="387"/>
                    </a:lnTo>
                    <a:lnTo>
                      <a:pt x="66" y="375"/>
                    </a:lnTo>
                    <a:lnTo>
                      <a:pt x="73" y="367"/>
                    </a:lnTo>
                    <a:lnTo>
                      <a:pt x="80" y="362"/>
                    </a:lnTo>
                    <a:lnTo>
                      <a:pt x="126" y="345"/>
                    </a:lnTo>
                    <a:lnTo>
                      <a:pt x="138" y="353"/>
                    </a:lnTo>
                    <a:lnTo>
                      <a:pt x="150" y="355"/>
                    </a:lnTo>
                    <a:lnTo>
                      <a:pt x="193" y="342"/>
                    </a:lnTo>
                    <a:lnTo>
                      <a:pt x="211" y="342"/>
                    </a:lnTo>
                    <a:lnTo>
                      <a:pt x="213" y="329"/>
                    </a:lnTo>
                    <a:lnTo>
                      <a:pt x="220" y="320"/>
                    </a:lnTo>
                    <a:lnTo>
                      <a:pt x="222" y="313"/>
                    </a:lnTo>
                    <a:lnTo>
                      <a:pt x="228" y="300"/>
                    </a:lnTo>
                    <a:lnTo>
                      <a:pt x="231" y="290"/>
                    </a:lnTo>
                    <a:lnTo>
                      <a:pt x="233" y="280"/>
                    </a:lnTo>
                    <a:lnTo>
                      <a:pt x="253" y="272"/>
                    </a:lnTo>
                    <a:lnTo>
                      <a:pt x="260" y="265"/>
                    </a:lnTo>
                    <a:lnTo>
                      <a:pt x="263" y="248"/>
                    </a:lnTo>
                    <a:lnTo>
                      <a:pt x="260" y="232"/>
                    </a:lnTo>
                    <a:lnTo>
                      <a:pt x="265" y="225"/>
                    </a:lnTo>
                    <a:lnTo>
                      <a:pt x="273" y="219"/>
                    </a:lnTo>
                    <a:lnTo>
                      <a:pt x="278" y="213"/>
                    </a:lnTo>
                    <a:lnTo>
                      <a:pt x="288" y="205"/>
                    </a:lnTo>
                    <a:lnTo>
                      <a:pt x="293" y="195"/>
                    </a:lnTo>
                    <a:lnTo>
                      <a:pt x="293" y="188"/>
                    </a:lnTo>
                    <a:lnTo>
                      <a:pt x="288" y="179"/>
                    </a:lnTo>
                    <a:lnTo>
                      <a:pt x="280" y="170"/>
                    </a:lnTo>
                    <a:lnTo>
                      <a:pt x="280" y="162"/>
                    </a:lnTo>
                    <a:lnTo>
                      <a:pt x="283" y="150"/>
                    </a:lnTo>
                    <a:lnTo>
                      <a:pt x="289" y="140"/>
                    </a:lnTo>
                    <a:lnTo>
                      <a:pt x="289" y="132"/>
                    </a:lnTo>
                    <a:lnTo>
                      <a:pt x="278" y="112"/>
                    </a:lnTo>
                    <a:lnTo>
                      <a:pt x="273" y="100"/>
                    </a:lnTo>
                    <a:lnTo>
                      <a:pt x="276" y="92"/>
                    </a:lnTo>
                    <a:lnTo>
                      <a:pt x="288" y="86"/>
                    </a:lnTo>
                    <a:lnTo>
                      <a:pt x="298" y="77"/>
                    </a:lnTo>
                    <a:lnTo>
                      <a:pt x="307" y="72"/>
                    </a:lnTo>
                    <a:lnTo>
                      <a:pt x="320" y="68"/>
                    </a:lnTo>
                    <a:lnTo>
                      <a:pt x="341" y="63"/>
                    </a:lnTo>
                    <a:lnTo>
                      <a:pt x="348" y="57"/>
                    </a:lnTo>
                    <a:lnTo>
                      <a:pt x="351" y="50"/>
                    </a:lnTo>
                    <a:lnTo>
                      <a:pt x="363" y="50"/>
                    </a:lnTo>
                    <a:lnTo>
                      <a:pt x="373" y="52"/>
                    </a:lnTo>
                    <a:lnTo>
                      <a:pt x="380" y="63"/>
                    </a:lnTo>
                    <a:lnTo>
                      <a:pt x="388" y="68"/>
                    </a:lnTo>
                    <a:lnTo>
                      <a:pt x="400" y="63"/>
                    </a:lnTo>
                    <a:lnTo>
                      <a:pt x="407" y="57"/>
                    </a:lnTo>
                    <a:lnTo>
                      <a:pt x="418" y="72"/>
                    </a:lnTo>
                    <a:lnTo>
                      <a:pt x="414" y="88"/>
                    </a:lnTo>
                    <a:lnTo>
                      <a:pt x="405" y="106"/>
                    </a:lnTo>
                    <a:lnTo>
                      <a:pt x="405" y="117"/>
                    </a:lnTo>
                    <a:lnTo>
                      <a:pt x="420" y="132"/>
                    </a:lnTo>
                    <a:lnTo>
                      <a:pt x="427" y="137"/>
                    </a:lnTo>
                    <a:lnTo>
                      <a:pt x="443" y="145"/>
                    </a:lnTo>
                    <a:lnTo>
                      <a:pt x="450" y="145"/>
                    </a:lnTo>
                    <a:lnTo>
                      <a:pt x="460" y="132"/>
                    </a:lnTo>
                    <a:lnTo>
                      <a:pt x="465" y="125"/>
                    </a:lnTo>
                    <a:lnTo>
                      <a:pt x="470" y="117"/>
                    </a:lnTo>
                    <a:lnTo>
                      <a:pt x="481" y="112"/>
                    </a:lnTo>
                    <a:lnTo>
                      <a:pt x="488" y="106"/>
                    </a:lnTo>
                    <a:lnTo>
                      <a:pt x="501" y="92"/>
                    </a:lnTo>
                    <a:lnTo>
                      <a:pt x="510" y="88"/>
                    </a:lnTo>
                    <a:lnTo>
                      <a:pt x="518" y="77"/>
                    </a:lnTo>
                    <a:lnTo>
                      <a:pt x="523" y="68"/>
                    </a:lnTo>
                    <a:lnTo>
                      <a:pt x="534" y="68"/>
                    </a:lnTo>
                    <a:lnTo>
                      <a:pt x="543" y="68"/>
                    </a:lnTo>
                    <a:lnTo>
                      <a:pt x="550" y="68"/>
                    </a:lnTo>
                    <a:lnTo>
                      <a:pt x="561" y="68"/>
                    </a:lnTo>
                    <a:lnTo>
                      <a:pt x="570" y="72"/>
                    </a:lnTo>
                    <a:lnTo>
                      <a:pt x="578" y="80"/>
                    </a:lnTo>
                    <a:lnTo>
                      <a:pt x="583" y="86"/>
                    </a:lnTo>
                    <a:lnTo>
                      <a:pt x="592" y="92"/>
                    </a:lnTo>
                    <a:lnTo>
                      <a:pt x="608" y="88"/>
                    </a:lnTo>
                    <a:lnTo>
                      <a:pt x="619" y="88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3" name="Freeform 14"/>
              <p:cNvSpPr>
                <a:spLocks/>
              </p:cNvSpPr>
              <p:nvPr/>
            </p:nvSpPr>
            <p:spPr bwMode="auto">
              <a:xfrm>
                <a:off x="5070703" y="2183798"/>
                <a:ext cx="425670" cy="949194"/>
              </a:xfrm>
              <a:custGeom>
                <a:avLst/>
                <a:gdLst/>
                <a:ahLst/>
                <a:cxnLst>
                  <a:cxn ang="0">
                    <a:pos x="490" y="299"/>
                  </a:cxn>
                  <a:cxn ang="0">
                    <a:pos x="481" y="267"/>
                  </a:cxn>
                  <a:cxn ang="0">
                    <a:pos x="474" y="240"/>
                  </a:cxn>
                  <a:cxn ang="0">
                    <a:pos x="476" y="220"/>
                  </a:cxn>
                  <a:cxn ang="0">
                    <a:pos x="474" y="197"/>
                  </a:cxn>
                  <a:cxn ang="0">
                    <a:pos x="458" y="186"/>
                  </a:cxn>
                  <a:cxn ang="0">
                    <a:pos x="446" y="159"/>
                  </a:cxn>
                  <a:cxn ang="0">
                    <a:pos x="423" y="126"/>
                  </a:cxn>
                  <a:cxn ang="0">
                    <a:pos x="413" y="97"/>
                  </a:cxn>
                  <a:cxn ang="0">
                    <a:pos x="419" y="70"/>
                  </a:cxn>
                  <a:cxn ang="0">
                    <a:pos x="413" y="26"/>
                  </a:cxn>
                  <a:cxn ang="0">
                    <a:pos x="413" y="6"/>
                  </a:cxn>
                  <a:cxn ang="0">
                    <a:pos x="325" y="1"/>
                  </a:cxn>
                  <a:cxn ang="0">
                    <a:pos x="21" y="319"/>
                  </a:cxn>
                  <a:cxn ang="0">
                    <a:pos x="21" y="477"/>
                  </a:cxn>
                  <a:cxn ang="0">
                    <a:pos x="41" y="954"/>
                  </a:cxn>
                  <a:cxn ang="0">
                    <a:pos x="53" y="979"/>
                  </a:cxn>
                  <a:cxn ang="0">
                    <a:pos x="83" y="985"/>
                  </a:cxn>
                  <a:cxn ang="0">
                    <a:pos x="112" y="994"/>
                  </a:cxn>
                  <a:cxn ang="0">
                    <a:pos x="125" y="963"/>
                  </a:cxn>
                  <a:cxn ang="0">
                    <a:pos x="155" y="966"/>
                  </a:cxn>
                  <a:cxn ang="0">
                    <a:pos x="185" y="966"/>
                  </a:cxn>
                  <a:cxn ang="0">
                    <a:pos x="210" y="965"/>
                  </a:cxn>
                  <a:cxn ang="0">
                    <a:pos x="235" y="994"/>
                  </a:cxn>
                  <a:cxn ang="0">
                    <a:pos x="243" y="1014"/>
                  </a:cxn>
                  <a:cxn ang="0">
                    <a:pos x="288" y="1014"/>
                  </a:cxn>
                  <a:cxn ang="0">
                    <a:pos x="303" y="1043"/>
                  </a:cxn>
                  <a:cxn ang="0">
                    <a:pos x="353" y="1041"/>
                  </a:cxn>
                  <a:cxn ang="0">
                    <a:pos x="359" y="1005"/>
                  </a:cxn>
                  <a:cxn ang="0">
                    <a:pos x="358" y="971"/>
                  </a:cxn>
                  <a:cxn ang="0">
                    <a:pos x="353" y="941"/>
                  </a:cxn>
                  <a:cxn ang="0">
                    <a:pos x="341" y="906"/>
                  </a:cxn>
                  <a:cxn ang="0">
                    <a:pos x="348" y="854"/>
                  </a:cxn>
                  <a:cxn ang="0">
                    <a:pos x="399" y="861"/>
                  </a:cxn>
                  <a:cxn ang="0">
                    <a:pos x="423" y="845"/>
                  </a:cxn>
                  <a:cxn ang="0">
                    <a:pos x="428" y="818"/>
                  </a:cxn>
                  <a:cxn ang="0">
                    <a:pos x="412" y="789"/>
                  </a:cxn>
                  <a:cxn ang="0">
                    <a:pos x="434" y="774"/>
                  </a:cxn>
                  <a:cxn ang="0">
                    <a:pos x="452" y="747"/>
                  </a:cxn>
                  <a:cxn ang="0">
                    <a:pos x="454" y="714"/>
                  </a:cxn>
                  <a:cxn ang="0">
                    <a:pos x="485" y="656"/>
                  </a:cxn>
                  <a:cxn ang="0">
                    <a:pos x="468" y="626"/>
                  </a:cxn>
                  <a:cxn ang="0">
                    <a:pos x="456" y="596"/>
                  </a:cxn>
                  <a:cxn ang="0">
                    <a:pos x="446" y="554"/>
                  </a:cxn>
                  <a:cxn ang="0">
                    <a:pos x="436" y="519"/>
                  </a:cxn>
                  <a:cxn ang="0">
                    <a:pos x="428" y="491"/>
                  </a:cxn>
                  <a:cxn ang="0">
                    <a:pos x="445" y="464"/>
                  </a:cxn>
                  <a:cxn ang="0">
                    <a:pos x="458" y="427"/>
                  </a:cxn>
                  <a:cxn ang="0">
                    <a:pos x="470" y="409"/>
                  </a:cxn>
                  <a:cxn ang="0">
                    <a:pos x="476" y="375"/>
                  </a:cxn>
                  <a:cxn ang="0">
                    <a:pos x="479" y="342"/>
                  </a:cxn>
                  <a:cxn ang="0">
                    <a:pos x="493" y="319"/>
                  </a:cxn>
                </a:cxnLst>
                <a:rect l="0" t="0" r="r" b="b"/>
                <a:pathLst>
                  <a:path w="494" h="1054">
                    <a:moveTo>
                      <a:pt x="493" y="319"/>
                    </a:moveTo>
                    <a:lnTo>
                      <a:pt x="493" y="310"/>
                    </a:lnTo>
                    <a:lnTo>
                      <a:pt x="490" y="299"/>
                    </a:lnTo>
                    <a:lnTo>
                      <a:pt x="488" y="290"/>
                    </a:lnTo>
                    <a:lnTo>
                      <a:pt x="486" y="280"/>
                    </a:lnTo>
                    <a:lnTo>
                      <a:pt x="481" y="267"/>
                    </a:lnTo>
                    <a:lnTo>
                      <a:pt x="481" y="262"/>
                    </a:lnTo>
                    <a:lnTo>
                      <a:pt x="481" y="250"/>
                    </a:lnTo>
                    <a:lnTo>
                      <a:pt x="474" y="240"/>
                    </a:lnTo>
                    <a:lnTo>
                      <a:pt x="481" y="232"/>
                    </a:lnTo>
                    <a:lnTo>
                      <a:pt x="474" y="230"/>
                    </a:lnTo>
                    <a:lnTo>
                      <a:pt x="476" y="220"/>
                    </a:lnTo>
                    <a:lnTo>
                      <a:pt x="470" y="215"/>
                    </a:lnTo>
                    <a:lnTo>
                      <a:pt x="470" y="205"/>
                    </a:lnTo>
                    <a:lnTo>
                      <a:pt x="474" y="197"/>
                    </a:lnTo>
                    <a:lnTo>
                      <a:pt x="470" y="188"/>
                    </a:lnTo>
                    <a:lnTo>
                      <a:pt x="461" y="195"/>
                    </a:lnTo>
                    <a:lnTo>
                      <a:pt x="458" y="186"/>
                    </a:lnTo>
                    <a:lnTo>
                      <a:pt x="452" y="179"/>
                    </a:lnTo>
                    <a:lnTo>
                      <a:pt x="452" y="168"/>
                    </a:lnTo>
                    <a:lnTo>
                      <a:pt x="446" y="159"/>
                    </a:lnTo>
                    <a:lnTo>
                      <a:pt x="445" y="152"/>
                    </a:lnTo>
                    <a:lnTo>
                      <a:pt x="428" y="139"/>
                    </a:lnTo>
                    <a:lnTo>
                      <a:pt x="423" y="126"/>
                    </a:lnTo>
                    <a:lnTo>
                      <a:pt x="423" y="113"/>
                    </a:lnTo>
                    <a:lnTo>
                      <a:pt x="413" y="108"/>
                    </a:lnTo>
                    <a:lnTo>
                      <a:pt x="413" y="97"/>
                    </a:lnTo>
                    <a:lnTo>
                      <a:pt x="418" y="88"/>
                    </a:lnTo>
                    <a:lnTo>
                      <a:pt x="423" y="79"/>
                    </a:lnTo>
                    <a:lnTo>
                      <a:pt x="419" y="70"/>
                    </a:lnTo>
                    <a:lnTo>
                      <a:pt x="412" y="59"/>
                    </a:lnTo>
                    <a:lnTo>
                      <a:pt x="408" y="50"/>
                    </a:lnTo>
                    <a:lnTo>
                      <a:pt x="413" y="26"/>
                    </a:lnTo>
                    <a:lnTo>
                      <a:pt x="405" y="25"/>
                    </a:lnTo>
                    <a:lnTo>
                      <a:pt x="408" y="15"/>
                    </a:lnTo>
                    <a:lnTo>
                      <a:pt x="413" y="6"/>
                    </a:lnTo>
                    <a:lnTo>
                      <a:pt x="408" y="0"/>
                    </a:lnTo>
                    <a:lnTo>
                      <a:pt x="421" y="0"/>
                    </a:lnTo>
                    <a:lnTo>
                      <a:pt x="325" y="1"/>
                    </a:lnTo>
                    <a:lnTo>
                      <a:pt x="13" y="6"/>
                    </a:lnTo>
                    <a:lnTo>
                      <a:pt x="15" y="162"/>
                    </a:lnTo>
                    <a:lnTo>
                      <a:pt x="21" y="319"/>
                    </a:lnTo>
                    <a:lnTo>
                      <a:pt x="0" y="319"/>
                    </a:lnTo>
                    <a:lnTo>
                      <a:pt x="3" y="477"/>
                    </a:lnTo>
                    <a:lnTo>
                      <a:pt x="21" y="477"/>
                    </a:lnTo>
                    <a:lnTo>
                      <a:pt x="26" y="943"/>
                    </a:lnTo>
                    <a:lnTo>
                      <a:pt x="32" y="946"/>
                    </a:lnTo>
                    <a:lnTo>
                      <a:pt x="41" y="954"/>
                    </a:lnTo>
                    <a:lnTo>
                      <a:pt x="41" y="965"/>
                    </a:lnTo>
                    <a:lnTo>
                      <a:pt x="46" y="972"/>
                    </a:lnTo>
                    <a:lnTo>
                      <a:pt x="53" y="979"/>
                    </a:lnTo>
                    <a:lnTo>
                      <a:pt x="63" y="983"/>
                    </a:lnTo>
                    <a:lnTo>
                      <a:pt x="73" y="983"/>
                    </a:lnTo>
                    <a:lnTo>
                      <a:pt x="83" y="985"/>
                    </a:lnTo>
                    <a:lnTo>
                      <a:pt x="93" y="990"/>
                    </a:lnTo>
                    <a:lnTo>
                      <a:pt x="103" y="994"/>
                    </a:lnTo>
                    <a:lnTo>
                      <a:pt x="112" y="994"/>
                    </a:lnTo>
                    <a:lnTo>
                      <a:pt x="121" y="990"/>
                    </a:lnTo>
                    <a:lnTo>
                      <a:pt x="121" y="979"/>
                    </a:lnTo>
                    <a:lnTo>
                      <a:pt x="125" y="963"/>
                    </a:lnTo>
                    <a:lnTo>
                      <a:pt x="132" y="956"/>
                    </a:lnTo>
                    <a:lnTo>
                      <a:pt x="139" y="956"/>
                    </a:lnTo>
                    <a:lnTo>
                      <a:pt x="155" y="966"/>
                    </a:lnTo>
                    <a:lnTo>
                      <a:pt x="165" y="971"/>
                    </a:lnTo>
                    <a:lnTo>
                      <a:pt x="172" y="966"/>
                    </a:lnTo>
                    <a:lnTo>
                      <a:pt x="185" y="966"/>
                    </a:lnTo>
                    <a:lnTo>
                      <a:pt x="195" y="966"/>
                    </a:lnTo>
                    <a:lnTo>
                      <a:pt x="203" y="965"/>
                    </a:lnTo>
                    <a:lnTo>
                      <a:pt x="210" y="965"/>
                    </a:lnTo>
                    <a:lnTo>
                      <a:pt x="235" y="972"/>
                    </a:lnTo>
                    <a:lnTo>
                      <a:pt x="238" y="983"/>
                    </a:lnTo>
                    <a:lnTo>
                      <a:pt x="235" y="994"/>
                    </a:lnTo>
                    <a:lnTo>
                      <a:pt x="232" y="1003"/>
                    </a:lnTo>
                    <a:lnTo>
                      <a:pt x="235" y="1012"/>
                    </a:lnTo>
                    <a:lnTo>
                      <a:pt x="243" y="1014"/>
                    </a:lnTo>
                    <a:lnTo>
                      <a:pt x="259" y="1014"/>
                    </a:lnTo>
                    <a:lnTo>
                      <a:pt x="283" y="1008"/>
                    </a:lnTo>
                    <a:lnTo>
                      <a:pt x="288" y="1014"/>
                    </a:lnTo>
                    <a:lnTo>
                      <a:pt x="288" y="1025"/>
                    </a:lnTo>
                    <a:lnTo>
                      <a:pt x="293" y="1038"/>
                    </a:lnTo>
                    <a:lnTo>
                      <a:pt x="303" y="1043"/>
                    </a:lnTo>
                    <a:lnTo>
                      <a:pt x="339" y="1053"/>
                    </a:lnTo>
                    <a:lnTo>
                      <a:pt x="348" y="1048"/>
                    </a:lnTo>
                    <a:lnTo>
                      <a:pt x="353" y="1041"/>
                    </a:lnTo>
                    <a:lnTo>
                      <a:pt x="358" y="1028"/>
                    </a:lnTo>
                    <a:lnTo>
                      <a:pt x="359" y="1018"/>
                    </a:lnTo>
                    <a:lnTo>
                      <a:pt x="359" y="1005"/>
                    </a:lnTo>
                    <a:lnTo>
                      <a:pt x="363" y="994"/>
                    </a:lnTo>
                    <a:lnTo>
                      <a:pt x="363" y="983"/>
                    </a:lnTo>
                    <a:lnTo>
                      <a:pt x="358" y="971"/>
                    </a:lnTo>
                    <a:lnTo>
                      <a:pt x="352" y="965"/>
                    </a:lnTo>
                    <a:lnTo>
                      <a:pt x="352" y="954"/>
                    </a:lnTo>
                    <a:lnTo>
                      <a:pt x="353" y="941"/>
                    </a:lnTo>
                    <a:lnTo>
                      <a:pt x="358" y="926"/>
                    </a:lnTo>
                    <a:lnTo>
                      <a:pt x="348" y="918"/>
                    </a:lnTo>
                    <a:lnTo>
                      <a:pt x="341" y="906"/>
                    </a:lnTo>
                    <a:lnTo>
                      <a:pt x="338" y="901"/>
                    </a:lnTo>
                    <a:lnTo>
                      <a:pt x="323" y="872"/>
                    </a:lnTo>
                    <a:lnTo>
                      <a:pt x="348" y="854"/>
                    </a:lnTo>
                    <a:lnTo>
                      <a:pt x="358" y="854"/>
                    </a:lnTo>
                    <a:lnTo>
                      <a:pt x="378" y="861"/>
                    </a:lnTo>
                    <a:lnTo>
                      <a:pt x="399" y="861"/>
                    </a:lnTo>
                    <a:lnTo>
                      <a:pt x="405" y="854"/>
                    </a:lnTo>
                    <a:lnTo>
                      <a:pt x="413" y="845"/>
                    </a:lnTo>
                    <a:lnTo>
                      <a:pt x="423" y="845"/>
                    </a:lnTo>
                    <a:lnTo>
                      <a:pt x="428" y="839"/>
                    </a:lnTo>
                    <a:lnTo>
                      <a:pt x="428" y="829"/>
                    </a:lnTo>
                    <a:lnTo>
                      <a:pt x="428" y="818"/>
                    </a:lnTo>
                    <a:lnTo>
                      <a:pt x="423" y="803"/>
                    </a:lnTo>
                    <a:lnTo>
                      <a:pt x="413" y="796"/>
                    </a:lnTo>
                    <a:lnTo>
                      <a:pt x="412" y="789"/>
                    </a:lnTo>
                    <a:lnTo>
                      <a:pt x="418" y="776"/>
                    </a:lnTo>
                    <a:lnTo>
                      <a:pt x="426" y="776"/>
                    </a:lnTo>
                    <a:lnTo>
                      <a:pt x="434" y="774"/>
                    </a:lnTo>
                    <a:lnTo>
                      <a:pt x="446" y="767"/>
                    </a:lnTo>
                    <a:lnTo>
                      <a:pt x="452" y="759"/>
                    </a:lnTo>
                    <a:lnTo>
                      <a:pt x="452" y="747"/>
                    </a:lnTo>
                    <a:lnTo>
                      <a:pt x="450" y="736"/>
                    </a:lnTo>
                    <a:lnTo>
                      <a:pt x="450" y="726"/>
                    </a:lnTo>
                    <a:lnTo>
                      <a:pt x="454" y="714"/>
                    </a:lnTo>
                    <a:lnTo>
                      <a:pt x="450" y="706"/>
                    </a:lnTo>
                    <a:lnTo>
                      <a:pt x="476" y="674"/>
                    </a:lnTo>
                    <a:lnTo>
                      <a:pt x="485" y="656"/>
                    </a:lnTo>
                    <a:lnTo>
                      <a:pt x="476" y="647"/>
                    </a:lnTo>
                    <a:lnTo>
                      <a:pt x="474" y="636"/>
                    </a:lnTo>
                    <a:lnTo>
                      <a:pt x="468" y="626"/>
                    </a:lnTo>
                    <a:lnTo>
                      <a:pt x="461" y="616"/>
                    </a:lnTo>
                    <a:lnTo>
                      <a:pt x="458" y="609"/>
                    </a:lnTo>
                    <a:lnTo>
                      <a:pt x="456" y="596"/>
                    </a:lnTo>
                    <a:lnTo>
                      <a:pt x="454" y="587"/>
                    </a:lnTo>
                    <a:lnTo>
                      <a:pt x="452" y="562"/>
                    </a:lnTo>
                    <a:lnTo>
                      <a:pt x="446" y="554"/>
                    </a:lnTo>
                    <a:lnTo>
                      <a:pt x="445" y="542"/>
                    </a:lnTo>
                    <a:lnTo>
                      <a:pt x="436" y="531"/>
                    </a:lnTo>
                    <a:lnTo>
                      <a:pt x="436" y="519"/>
                    </a:lnTo>
                    <a:lnTo>
                      <a:pt x="436" y="507"/>
                    </a:lnTo>
                    <a:lnTo>
                      <a:pt x="434" y="497"/>
                    </a:lnTo>
                    <a:lnTo>
                      <a:pt x="428" y="491"/>
                    </a:lnTo>
                    <a:lnTo>
                      <a:pt x="428" y="479"/>
                    </a:lnTo>
                    <a:lnTo>
                      <a:pt x="436" y="469"/>
                    </a:lnTo>
                    <a:lnTo>
                      <a:pt x="445" y="464"/>
                    </a:lnTo>
                    <a:lnTo>
                      <a:pt x="446" y="447"/>
                    </a:lnTo>
                    <a:lnTo>
                      <a:pt x="450" y="435"/>
                    </a:lnTo>
                    <a:lnTo>
                      <a:pt x="458" y="427"/>
                    </a:lnTo>
                    <a:lnTo>
                      <a:pt x="466" y="427"/>
                    </a:lnTo>
                    <a:lnTo>
                      <a:pt x="474" y="420"/>
                    </a:lnTo>
                    <a:lnTo>
                      <a:pt x="470" y="409"/>
                    </a:lnTo>
                    <a:lnTo>
                      <a:pt x="474" y="397"/>
                    </a:lnTo>
                    <a:lnTo>
                      <a:pt x="474" y="385"/>
                    </a:lnTo>
                    <a:lnTo>
                      <a:pt x="476" y="375"/>
                    </a:lnTo>
                    <a:lnTo>
                      <a:pt x="479" y="362"/>
                    </a:lnTo>
                    <a:lnTo>
                      <a:pt x="476" y="353"/>
                    </a:lnTo>
                    <a:lnTo>
                      <a:pt x="479" y="342"/>
                    </a:lnTo>
                    <a:lnTo>
                      <a:pt x="485" y="333"/>
                    </a:lnTo>
                    <a:lnTo>
                      <a:pt x="486" y="322"/>
                    </a:lnTo>
                    <a:lnTo>
                      <a:pt x="493" y="319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" name="Freeform 15"/>
              <p:cNvSpPr>
                <a:spLocks/>
              </p:cNvSpPr>
              <p:nvPr/>
            </p:nvSpPr>
            <p:spPr bwMode="auto">
              <a:xfrm>
                <a:off x="4772562" y="4018247"/>
                <a:ext cx="726396" cy="456586"/>
              </a:xfrm>
              <a:custGeom>
                <a:avLst/>
                <a:gdLst/>
                <a:ahLst/>
                <a:cxnLst>
                  <a:cxn ang="0">
                    <a:pos x="555" y="266"/>
                  </a:cxn>
                  <a:cxn ang="0">
                    <a:pos x="552" y="286"/>
                  </a:cxn>
                  <a:cxn ang="0">
                    <a:pos x="543" y="306"/>
                  </a:cxn>
                  <a:cxn ang="0">
                    <a:pos x="528" y="326"/>
                  </a:cxn>
                  <a:cxn ang="0">
                    <a:pos x="513" y="346"/>
                  </a:cxn>
                  <a:cxn ang="0">
                    <a:pos x="485" y="349"/>
                  </a:cxn>
                  <a:cxn ang="0">
                    <a:pos x="472" y="378"/>
                  </a:cxn>
                  <a:cxn ang="0">
                    <a:pos x="468" y="398"/>
                  </a:cxn>
                  <a:cxn ang="0">
                    <a:pos x="460" y="413"/>
                  </a:cxn>
                  <a:cxn ang="0">
                    <a:pos x="443" y="413"/>
                  </a:cxn>
                  <a:cxn ang="0">
                    <a:pos x="427" y="427"/>
                  </a:cxn>
                  <a:cxn ang="0">
                    <a:pos x="413" y="441"/>
                  </a:cxn>
                  <a:cxn ang="0">
                    <a:pos x="352" y="459"/>
                  </a:cxn>
                  <a:cxn ang="0">
                    <a:pos x="325" y="467"/>
                  </a:cxn>
                  <a:cxn ang="0">
                    <a:pos x="303" y="479"/>
                  </a:cxn>
                  <a:cxn ang="0">
                    <a:pos x="290" y="494"/>
                  </a:cxn>
                  <a:cxn ang="0">
                    <a:pos x="228" y="476"/>
                  </a:cxn>
                  <a:cxn ang="0">
                    <a:pos x="199" y="472"/>
                  </a:cxn>
                  <a:cxn ang="0">
                    <a:pos x="172" y="463"/>
                  </a:cxn>
                  <a:cxn ang="0">
                    <a:pos x="139" y="438"/>
                  </a:cxn>
                  <a:cxn ang="0">
                    <a:pos x="133" y="418"/>
                  </a:cxn>
                  <a:cxn ang="0">
                    <a:pos x="141" y="389"/>
                  </a:cxn>
                  <a:cxn ang="0">
                    <a:pos x="133" y="363"/>
                  </a:cxn>
                  <a:cxn ang="0">
                    <a:pos x="130" y="336"/>
                  </a:cxn>
                  <a:cxn ang="0">
                    <a:pos x="130" y="313"/>
                  </a:cxn>
                  <a:cxn ang="0">
                    <a:pos x="133" y="281"/>
                  </a:cxn>
                  <a:cxn ang="0">
                    <a:pos x="130" y="256"/>
                  </a:cxn>
                  <a:cxn ang="0">
                    <a:pos x="133" y="236"/>
                  </a:cxn>
                  <a:cxn ang="0">
                    <a:pos x="125" y="211"/>
                  </a:cxn>
                  <a:cxn ang="0">
                    <a:pos x="85" y="171"/>
                  </a:cxn>
                  <a:cxn ang="0">
                    <a:pos x="63" y="160"/>
                  </a:cxn>
                  <a:cxn ang="0">
                    <a:pos x="33" y="124"/>
                  </a:cxn>
                  <a:cxn ang="0">
                    <a:pos x="28" y="97"/>
                  </a:cxn>
                  <a:cxn ang="0">
                    <a:pos x="10" y="88"/>
                  </a:cxn>
                  <a:cxn ang="0">
                    <a:pos x="0" y="71"/>
                  </a:cxn>
                  <a:cxn ang="0">
                    <a:pos x="55" y="18"/>
                  </a:cxn>
                  <a:cxn ang="0">
                    <a:pos x="533" y="6"/>
                  </a:cxn>
                  <a:cxn ang="0">
                    <a:pos x="814" y="3"/>
                  </a:cxn>
                  <a:cxn ang="0">
                    <a:pos x="827" y="50"/>
                  </a:cxn>
                  <a:cxn ang="0">
                    <a:pos x="819" y="71"/>
                  </a:cxn>
                  <a:cxn ang="0">
                    <a:pos x="830" y="88"/>
                  </a:cxn>
                  <a:cxn ang="0">
                    <a:pos x="839" y="100"/>
                  </a:cxn>
                  <a:cxn ang="0">
                    <a:pos x="835" y="117"/>
                  </a:cxn>
                  <a:cxn ang="0">
                    <a:pos x="832" y="131"/>
                  </a:cxn>
                  <a:cxn ang="0">
                    <a:pos x="820" y="130"/>
                  </a:cxn>
                  <a:cxn ang="0">
                    <a:pos x="792" y="130"/>
                  </a:cxn>
                  <a:cxn ang="0">
                    <a:pos x="777" y="124"/>
                  </a:cxn>
                  <a:cxn ang="0">
                    <a:pos x="759" y="120"/>
                  </a:cxn>
                  <a:cxn ang="0">
                    <a:pos x="720" y="138"/>
                  </a:cxn>
                  <a:cxn ang="0">
                    <a:pos x="699" y="144"/>
                  </a:cxn>
                  <a:cxn ang="0">
                    <a:pos x="677" y="135"/>
                  </a:cxn>
                  <a:cxn ang="0">
                    <a:pos x="663" y="130"/>
                  </a:cxn>
                  <a:cxn ang="0">
                    <a:pos x="648" y="144"/>
                  </a:cxn>
                  <a:cxn ang="0">
                    <a:pos x="632" y="155"/>
                  </a:cxn>
                  <a:cxn ang="0">
                    <a:pos x="608" y="170"/>
                  </a:cxn>
                  <a:cxn ang="0">
                    <a:pos x="585" y="193"/>
                  </a:cxn>
                  <a:cxn ang="0">
                    <a:pos x="560" y="228"/>
                  </a:cxn>
                </a:cxnLst>
                <a:rect l="0" t="0" r="r" b="b"/>
                <a:pathLst>
                  <a:path w="843" h="507">
                    <a:moveTo>
                      <a:pt x="565" y="240"/>
                    </a:moveTo>
                    <a:lnTo>
                      <a:pt x="555" y="266"/>
                    </a:lnTo>
                    <a:lnTo>
                      <a:pt x="552" y="275"/>
                    </a:lnTo>
                    <a:lnTo>
                      <a:pt x="552" y="286"/>
                    </a:lnTo>
                    <a:lnTo>
                      <a:pt x="555" y="296"/>
                    </a:lnTo>
                    <a:lnTo>
                      <a:pt x="543" y="306"/>
                    </a:lnTo>
                    <a:lnTo>
                      <a:pt x="533" y="320"/>
                    </a:lnTo>
                    <a:lnTo>
                      <a:pt x="528" y="326"/>
                    </a:lnTo>
                    <a:lnTo>
                      <a:pt x="517" y="331"/>
                    </a:lnTo>
                    <a:lnTo>
                      <a:pt x="513" y="346"/>
                    </a:lnTo>
                    <a:lnTo>
                      <a:pt x="507" y="349"/>
                    </a:lnTo>
                    <a:lnTo>
                      <a:pt x="485" y="349"/>
                    </a:lnTo>
                    <a:lnTo>
                      <a:pt x="472" y="366"/>
                    </a:lnTo>
                    <a:lnTo>
                      <a:pt x="472" y="378"/>
                    </a:lnTo>
                    <a:lnTo>
                      <a:pt x="463" y="387"/>
                    </a:lnTo>
                    <a:lnTo>
                      <a:pt x="468" y="398"/>
                    </a:lnTo>
                    <a:lnTo>
                      <a:pt x="470" y="407"/>
                    </a:lnTo>
                    <a:lnTo>
                      <a:pt x="460" y="413"/>
                    </a:lnTo>
                    <a:lnTo>
                      <a:pt x="452" y="413"/>
                    </a:lnTo>
                    <a:lnTo>
                      <a:pt x="443" y="413"/>
                    </a:lnTo>
                    <a:lnTo>
                      <a:pt x="432" y="418"/>
                    </a:lnTo>
                    <a:lnTo>
                      <a:pt x="427" y="427"/>
                    </a:lnTo>
                    <a:lnTo>
                      <a:pt x="419" y="433"/>
                    </a:lnTo>
                    <a:lnTo>
                      <a:pt x="413" y="441"/>
                    </a:lnTo>
                    <a:lnTo>
                      <a:pt x="408" y="447"/>
                    </a:lnTo>
                    <a:lnTo>
                      <a:pt x="352" y="459"/>
                    </a:lnTo>
                    <a:lnTo>
                      <a:pt x="332" y="461"/>
                    </a:lnTo>
                    <a:lnTo>
                      <a:pt x="325" y="467"/>
                    </a:lnTo>
                    <a:lnTo>
                      <a:pt x="312" y="472"/>
                    </a:lnTo>
                    <a:lnTo>
                      <a:pt x="303" y="479"/>
                    </a:lnTo>
                    <a:lnTo>
                      <a:pt x="295" y="486"/>
                    </a:lnTo>
                    <a:lnTo>
                      <a:pt x="290" y="494"/>
                    </a:lnTo>
                    <a:lnTo>
                      <a:pt x="287" y="506"/>
                    </a:lnTo>
                    <a:lnTo>
                      <a:pt x="228" y="476"/>
                    </a:lnTo>
                    <a:lnTo>
                      <a:pt x="219" y="476"/>
                    </a:lnTo>
                    <a:lnTo>
                      <a:pt x="199" y="472"/>
                    </a:lnTo>
                    <a:lnTo>
                      <a:pt x="186" y="471"/>
                    </a:lnTo>
                    <a:lnTo>
                      <a:pt x="172" y="463"/>
                    </a:lnTo>
                    <a:lnTo>
                      <a:pt x="146" y="441"/>
                    </a:lnTo>
                    <a:lnTo>
                      <a:pt x="139" y="438"/>
                    </a:lnTo>
                    <a:lnTo>
                      <a:pt x="130" y="431"/>
                    </a:lnTo>
                    <a:lnTo>
                      <a:pt x="133" y="418"/>
                    </a:lnTo>
                    <a:lnTo>
                      <a:pt x="141" y="400"/>
                    </a:lnTo>
                    <a:lnTo>
                      <a:pt x="141" y="389"/>
                    </a:lnTo>
                    <a:lnTo>
                      <a:pt x="139" y="373"/>
                    </a:lnTo>
                    <a:lnTo>
                      <a:pt x="133" y="363"/>
                    </a:lnTo>
                    <a:lnTo>
                      <a:pt x="130" y="349"/>
                    </a:lnTo>
                    <a:lnTo>
                      <a:pt x="130" y="336"/>
                    </a:lnTo>
                    <a:lnTo>
                      <a:pt x="130" y="326"/>
                    </a:lnTo>
                    <a:lnTo>
                      <a:pt x="130" y="313"/>
                    </a:lnTo>
                    <a:lnTo>
                      <a:pt x="133" y="293"/>
                    </a:lnTo>
                    <a:lnTo>
                      <a:pt x="133" y="281"/>
                    </a:lnTo>
                    <a:lnTo>
                      <a:pt x="130" y="271"/>
                    </a:lnTo>
                    <a:lnTo>
                      <a:pt x="130" y="256"/>
                    </a:lnTo>
                    <a:lnTo>
                      <a:pt x="130" y="246"/>
                    </a:lnTo>
                    <a:lnTo>
                      <a:pt x="133" y="236"/>
                    </a:lnTo>
                    <a:lnTo>
                      <a:pt x="130" y="224"/>
                    </a:lnTo>
                    <a:lnTo>
                      <a:pt x="125" y="211"/>
                    </a:lnTo>
                    <a:lnTo>
                      <a:pt x="101" y="191"/>
                    </a:lnTo>
                    <a:lnTo>
                      <a:pt x="85" y="171"/>
                    </a:lnTo>
                    <a:lnTo>
                      <a:pt x="73" y="166"/>
                    </a:lnTo>
                    <a:lnTo>
                      <a:pt x="63" y="160"/>
                    </a:lnTo>
                    <a:lnTo>
                      <a:pt x="37" y="135"/>
                    </a:lnTo>
                    <a:lnTo>
                      <a:pt x="33" y="124"/>
                    </a:lnTo>
                    <a:lnTo>
                      <a:pt x="33" y="110"/>
                    </a:lnTo>
                    <a:lnTo>
                      <a:pt x="28" y="97"/>
                    </a:lnTo>
                    <a:lnTo>
                      <a:pt x="21" y="91"/>
                    </a:lnTo>
                    <a:lnTo>
                      <a:pt x="10" y="88"/>
                    </a:lnTo>
                    <a:lnTo>
                      <a:pt x="0" y="78"/>
                    </a:lnTo>
                    <a:lnTo>
                      <a:pt x="0" y="71"/>
                    </a:lnTo>
                    <a:lnTo>
                      <a:pt x="55" y="71"/>
                    </a:lnTo>
                    <a:lnTo>
                      <a:pt x="55" y="18"/>
                    </a:lnTo>
                    <a:lnTo>
                      <a:pt x="370" y="10"/>
                    </a:lnTo>
                    <a:lnTo>
                      <a:pt x="533" y="6"/>
                    </a:lnTo>
                    <a:lnTo>
                      <a:pt x="832" y="0"/>
                    </a:lnTo>
                    <a:lnTo>
                      <a:pt x="814" y="3"/>
                    </a:lnTo>
                    <a:lnTo>
                      <a:pt x="805" y="6"/>
                    </a:lnTo>
                    <a:lnTo>
                      <a:pt x="827" y="50"/>
                    </a:lnTo>
                    <a:lnTo>
                      <a:pt x="820" y="58"/>
                    </a:lnTo>
                    <a:lnTo>
                      <a:pt x="819" y="71"/>
                    </a:lnTo>
                    <a:lnTo>
                      <a:pt x="820" y="78"/>
                    </a:lnTo>
                    <a:lnTo>
                      <a:pt x="830" y="88"/>
                    </a:lnTo>
                    <a:lnTo>
                      <a:pt x="832" y="95"/>
                    </a:lnTo>
                    <a:lnTo>
                      <a:pt x="839" y="100"/>
                    </a:lnTo>
                    <a:lnTo>
                      <a:pt x="842" y="111"/>
                    </a:lnTo>
                    <a:lnTo>
                      <a:pt x="835" y="117"/>
                    </a:lnTo>
                    <a:lnTo>
                      <a:pt x="832" y="130"/>
                    </a:lnTo>
                    <a:lnTo>
                      <a:pt x="832" y="131"/>
                    </a:lnTo>
                    <a:lnTo>
                      <a:pt x="827" y="131"/>
                    </a:lnTo>
                    <a:lnTo>
                      <a:pt x="820" y="130"/>
                    </a:lnTo>
                    <a:lnTo>
                      <a:pt x="812" y="124"/>
                    </a:lnTo>
                    <a:lnTo>
                      <a:pt x="792" y="130"/>
                    </a:lnTo>
                    <a:lnTo>
                      <a:pt x="783" y="130"/>
                    </a:lnTo>
                    <a:lnTo>
                      <a:pt x="777" y="124"/>
                    </a:lnTo>
                    <a:lnTo>
                      <a:pt x="768" y="120"/>
                    </a:lnTo>
                    <a:lnTo>
                      <a:pt x="759" y="120"/>
                    </a:lnTo>
                    <a:lnTo>
                      <a:pt x="734" y="130"/>
                    </a:lnTo>
                    <a:lnTo>
                      <a:pt x="720" y="138"/>
                    </a:lnTo>
                    <a:lnTo>
                      <a:pt x="717" y="144"/>
                    </a:lnTo>
                    <a:lnTo>
                      <a:pt x="699" y="144"/>
                    </a:lnTo>
                    <a:lnTo>
                      <a:pt x="692" y="140"/>
                    </a:lnTo>
                    <a:lnTo>
                      <a:pt x="677" y="135"/>
                    </a:lnTo>
                    <a:lnTo>
                      <a:pt x="672" y="131"/>
                    </a:lnTo>
                    <a:lnTo>
                      <a:pt x="663" y="130"/>
                    </a:lnTo>
                    <a:lnTo>
                      <a:pt x="654" y="135"/>
                    </a:lnTo>
                    <a:lnTo>
                      <a:pt x="648" y="144"/>
                    </a:lnTo>
                    <a:lnTo>
                      <a:pt x="645" y="150"/>
                    </a:lnTo>
                    <a:lnTo>
                      <a:pt x="632" y="155"/>
                    </a:lnTo>
                    <a:lnTo>
                      <a:pt x="620" y="158"/>
                    </a:lnTo>
                    <a:lnTo>
                      <a:pt x="608" y="170"/>
                    </a:lnTo>
                    <a:lnTo>
                      <a:pt x="600" y="188"/>
                    </a:lnTo>
                    <a:lnTo>
                      <a:pt x="585" y="193"/>
                    </a:lnTo>
                    <a:lnTo>
                      <a:pt x="565" y="215"/>
                    </a:lnTo>
                    <a:lnTo>
                      <a:pt x="560" y="228"/>
                    </a:lnTo>
                    <a:lnTo>
                      <a:pt x="565" y="240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5" name="Freeform 16"/>
              <p:cNvSpPr>
                <a:spLocks/>
              </p:cNvSpPr>
              <p:nvPr/>
            </p:nvSpPr>
            <p:spPr bwMode="auto">
              <a:xfrm>
                <a:off x="5691112" y="4031756"/>
                <a:ext cx="370522" cy="574560"/>
              </a:xfrm>
              <a:custGeom>
                <a:avLst/>
                <a:gdLst/>
                <a:ahLst/>
                <a:cxnLst>
                  <a:cxn ang="0">
                    <a:pos x="314" y="61"/>
                  </a:cxn>
                  <a:cxn ang="0">
                    <a:pos x="308" y="41"/>
                  </a:cxn>
                  <a:cxn ang="0">
                    <a:pos x="290" y="37"/>
                  </a:cxn>
                  <a:cxn ang="0">
                    <a:pos x="274" y="26"/>
                  </a:cxn>
                  <a:cxn ang="0">
                    <a:pos x="267" y="10"/>
                  </a:cxn>
                  <a:cxn ang="0">
                    <a:pos x="250" y="0"/>
                  </a:cxn>
                  <a:cxn ang="0">
                    <a:pos x="230" y="21"/>
                  </a:cxn>
                  <a:cxn ang="0">
                    <a:pos x="207" y="21"/>
                  </a:cxn>
                  <a:cxn ang="0">
                    <a:pos x="179" y="26"/>
                  </a:cxn>
                  <a:cxn ang="0">
                    <a:pos x="159" y="26"/>
                  </a:cxn>
                  <a:cxn ang="0">
                    <a:pos x="140" y="10"/>
                  </a:cxn>
                  <a:cxn ang="0">
                    <a:pos x="110" y="3"/>
                  </a:cxn>
                  <a:cxn ang="0">
                    <a:pos x="70" y="12"/>
                  </a:cxn>
                  <a:cxn ang="0">
                    <a:pos x="63" y="32"/>
                  </a:cxn>
                  <a:cxn ang="0">
                    <a:pos x="55" y="52"/>
                  </a:cxn>
                  <a:cxn ang="0">
                    <a:pos x="39" y="72"/>
                  </a:cxn>
                  <a:cxn ang="0">
                    <a:pos x="21" y="80"/>
                  </a:cxn>
                  <a:cxn ang="0">
                    <a:pos x="5" y="137"/>
                  </a:cxn>
                  <a:cxn ang="0">
                    <a:pos x="85" y="212"/>
                  </a:cxn>
                  <a:cxn ang="0">
                    <a:pos x="99" y="237"/>
                  </a:cxn>
                  <a:cxn ang="0">
                    <a:pos x="117" y="277"/>
                  </a:cxn>
                  <a:cxn ang="0">
                    <a:pos x="132" y="290"/>
                  </a:cxn>
                  <a:cxn ang="0">
                    <a:pos x="173" y="328"/>
                  </a:cxn>
                  <a:cxn ang="0">
                    <a:pos x="193" y="637"/>
                  </a:cxn>
                  <a:cxn ang="0">
                    <a:pos x="274" y="520"/>
                  </a:cxn>
                  <a:cxn ang="0">
                    <a:pos x="307" y="360"/>
                  </a:cxn>
                  <a:cxn ang="0">
                    <a:pos x="317" y="285"/>
                  </a:cxn>
                  <a:cxn ang="0">
                    <a:pos x="342" y="270"/>
                  </a:cxn>
                  <a:cxn ang="0">
                    <a:pos x="429" y="252"/>
                  </a:cxn>
                  <a:cxn ang="0">
                    <a:pos x="419" y="201"/>
                  </a:cxn>
                  <a:cxn ang="0">
                    <a:pos x="424" y="175"/>
                  </a:cxn>
                  <a:cxn ang="0">
                    <a:pos x="415" y="153"/>
                  </a:cxn>
                  <a:cxn ang="0">
                    <a:pos x="406" y="137"/>
                  </a:cxn>
                  <a:cxn ang="0">
                    <a:pos x="384" y="120"/>
                  </a:cxn>
                  <a:cxn ang="0">
                    <a:pos x="374" y="105"/>
                  </a:cxn>
                  <a:cxn ang="0">
                    <a:pos x="348" y="101"/>
                  </a:cxn>
                  <a:cxn ang="0">
                    <a:pos x="334" y="85"/>
                  </a:cxn>
                  <a:cxn ang="0">
                    <a:pos x="317" y="75"/>
                  </a:cxn>
                </a:cxnLst>
                <a:rect l="0" t="0" r="r" b="b"/>
                <a:pathLst>
                  <a:path w="430" h="638">
                    <a:moveTo>
                      <a:pt x="314" y="65"/>
                    </a:moveTo>
                    <a:lnTo>
                      <a:pt x="314" y="61"/>
                    </a:lnTo>
                    <a:lnTo>
                      <a:pt x="314" y="50"/>
                    </a:lnTo>
                    <a:lnTo>
                      <a:pt x="308" y="41"/>
                    </a:lnTo>
                    <a:lnTo>
                      <a:pt x="299" y="37"/>
                    </a:lnTo>
                    <a:lnTo>
                      <a:pt x="290" y="37"/>
                    </a:lnTo>
                    <a:lnTo>
                      <a:pt x="282" y="33"/>
                    </a:lnTo>
                    <a:lnTo>
                      <a:pt x="274" y="26"/>
                    </a:lnTo>
                    <a:lnTo>
                      <a:pt x="270" y="17"/>
                    </a:lnTo>
                    <a:lnTo>
                      <a:pt x="267" y="10"/>
                    </a:lnTo>
                    <a:lnTo>
                      <a:pt x="259" y="0"/>
                    </a:lnTo>
                    <a:lnTo>
                      <a:pt x="250" y="0"/>
                    </a:lnTo>
                    <a:lnTo>
                      <a:pt x="240" y="6"/>
                    </a:lnTo>
                    <a:lnTo>
                      <a:pt x="230" y="21"/>
                    </a:lnTo>
                    <a:lnTo>
                      <a:pt x="217" y="21"/>
                    </a:lnTo>
                    <a:lnTo>
                      <a:pt x="207" y="21"/>
                    </a:lnTo>
                    <a:lnTo>
                      <a:pt x="199" y="21"/>
                    </a:lnTo>
                    <a:lnTo>
                      <a:pt x="179" y="26"/>
                    </a:lnTo>
                    <a:lnTo>
                      <a:pt x="168" y="30"/>
                    </a:lnTo>
                    <a:lnTo>
                      <a:pt x="159" y="26"/>
                    </a:lnTo>
                    <a:lnTo>
                      <a:pt x="152" y="23"/>
                    </a:lnTo>
                    <a:lnTo>
                      <a:pt x="140" y="10"/>
                    </a:lnTo>
                    <a:lnTo>
                      <a:pt x="132" y="3"/>
                    </a:lnTo>
                    <a:lnTo>
                      <a:pt x="110" y="3"/>
                    </a:lnTo>
                    <a:lnTo>
                      <a:pt x="100" y="6"/>
                    </a:lnTo>
                    <a:lnTo>
                      <a:pt x="70" y="12"/>
                    </a:lnTo>
                    <a:lnTo>
                      <a:pt x="65" y="21"/>
                    </a:lnTo>
                    <a:lnTo>
                      <a:pt x="63" y="32"/>
                    </a:lnTo>
                    <a:lnTo>
                      <a:pt x="60" y="43"/>
                    </a:lnTo>
                    <a:lnTo>
                      <a:pt x="55" y="52"/>
                    </a:lnTo>
                    <a:lnTo>
                      <a:pt x="52" y="61"/>
                    </a:lnTo>
                    <a:lnTo>
                      <a:pt x="39" y="72"/>
                    </a:lnTo>
                    <a:lnTo>
                      <a:pt x="32" y="75"/>
                    </a:lnTo>
                    <a:lnTo>
                      <a:pt x="21" y="80"/>
                    </a:lnTo>
                    <a:lnTo>
                      <a:pt x="3" y="80"/>
                    </a:lnTo>
                    <a:lnTo>
                      <a:pt x="5" y="137"/>
                    </a:lnTo>
                    <a:lnTo>
                      <a:pt x="0" y="220"/>
                    </a:lnTo>
                    <a:lnTo>
                      <a:pt x="85" y="212"/>
                    </a:lnTo>
                    <a:lnTo>
                      <a:pt x="86" y="237"/>
                    </a:lnTo>
                    <a:lnTo>
                      <a:pt x="99" y="237"/>
                    </a:lnTo>
                    <a:lnTo>
                      <a:pt x="100" y="277"/>
                    </a:lnTo>
                    <a:lnTo>
                      <a:pt x="117" y="277"/>
                    </a:lnTo>
                    <a:lnTo>
                      <a:pt x="117" y="290"/>
                    </a:lnTo>
                    <a:lnTo>
                      <a:pt x="132" y="290"/>
                    </a:lnTo>
                    <a:lnTo>
                      <a:pt x="132" y="330"/>
                    </a:lnTo>
                    <a:lnTo>
                      <a:pt x="173" y="328"/>
                    </a:lnTo>
                    <a:lnTo>
                      <a:pt x="175" y="368"/>
                    </a:lnTo>
                    <a:lnTo>
                      <a:pt x="193" y="637"/>
                    </a:lnTo>
                    <a:lnTo>
                      <a:pt x="277" y="632"/>
                    </a:lnTo>
                    <a:lnTo>
                      <a:pt x="274" y="520"/>
                    </a:lnTo>
                    <a:lnTo>
                      <a:pt x="314" y="518"/>
                    </a:lnTo>
                    <a:lnTo>
                      <a:pt x="307" y="360"/>
                    </a:lnTo>
                    <a:lnTo>
                      <a:pt x="302" y="285"/>
                    </a:lnTo>
                    <a:lnTo>
                      <a:pt x="317" y="285"/>
                    </a:lnTo>
                    <a:lnTo>
                      <a:pt x="317" y="270"/>
                    </a:lnTo>
                    <a:lnTo>
                      <a:pt x="342" y="270"/>
                    </a:lnTo>
                    <a:lnTo>
                      <a:pt x="344" y="255"/>
                    </a:lnTo>
                    <a:lnTo>
                      <a:pt x="429" y="252"/>
                    </a:lnTo>
                    <a:lnTo>
                      <a:pt x="426" y="207"/>
                    </a:lnTo>
                    <a:lnTo>
                      <a:pt x="419" y="201"/>
                    </a:lnTo>
                    <a:lnTo>
                      <a:pt x="419" y="190"/>
                    </a:lnTo>
                    <a:lnTo>
                      <a:pt x="424" y="175"/>
                    </a:lnTo>
                    <a:lnTo>
                      <a:pt x="419" y="163"/>
                    </a:lnTo>
                    <a:lnTo>
                      <a:pt x="415" y="153"/>
                    </a:lnTo>
                    <a:lnTo>
                      <a:pt x="410" y="147"/>
                    </a:lnTo>
                    <a:lnTo>
                      <a:pt x="406" y="137"/>
                    </a:lnTo>
                    <a:lnTo>
                      <a:pt x="402" y="128"/>
                    </a:lnTo>
                    <a:lnTo>
                      <a:pt x="384" y="120"/>
                    </a:lnTo>
                    <a:lnTo>
                      <a:pt x="379" y="108"/>
                    </a:lnTo>
                    <a:lnTo>
                      <a:pt x="374" y="105"/>
                    </a:lnTo>
                    <a:lnTo>
                      <a:pt x="357" y="105"/>
                    </a:lnTo>
                    <a:lnTo>
                      <a:pt x="348" y="101"/>
                    </a:lnTo>
                    <a:lnTo>
                      <a:pt x="339" y="95"/>
                    </a:lnTo>
                    <a:lnTo>
                      <a:pt x="334" y="85"/>
                    </a:lnTo>
                    <a:lnTo>
                      <a:pt x="324" y="80"/>
                    </a:lnTo>
                    <a:lnTo>
                      <a:pt x="317" y="75"/>
                    </a:lnTo>
                    <a:lnTo>
                      <a:pt x="314" y="65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Freeform 17"/>
              <p:cNvSpPr>
                <a:spLocks/>
              </p:cNvSpPr>
              <p:nvPr/>
            </p:nvSpPr>
            <p:spPr bwMode="auto">
              <a:xfrm>
                <a:off x="4430504" y="3036632"/>
                <a:ext cx="608345" cy="1093284"/>
              </a:xfrm>
              <a:custGeom>
                <a:avLst/>
                <a:gdLst/>
                <a:ahLst/>
                <a:cxnLst>
                  <a:cxn ang="0">
                    <a:pos x="60" y="1086"/>
                  </a:cxn>
                  <a:cxn ang="0">
                    <a:pos x="77" y="1046"/>
                  </a:cxn>
                  <a:cxn ang="0">
                    <a:pos x="50" y="976"/>
                  </a:cxn>
                  <a:cxn ang="0">
                    <a:pos x="33" y="896"/>
                  </a:cxn>
                  <a:cxn ang="0">
                    <a:pos x="23" y="861"/>
                  </a:cxn>
                  <a:cxn ang="0">
                    <a:pos x="0" y="817"/>
                  </a:cxn>
                  <a:cxn ang="0">
                    <a:pos x="6" y="783"/>
                  </a:cxn>
                  <a:cxn ang="0">
                    <a:pos x="23" y="766"/>
                  </a:cxn>
                  <a:cxn ang="0">
                    <a:pos x="19" y="736"/>
                  </a:cxn>
                  <a:cxn ang="0">
                    <a:pos x="19" y="697"/>
                  </a:cxn>
                  <a:cxn ang="0">
                    <a:pos x="23" y="589"/>
                  </a:cxn>
                  <a:cxn ang="0">
                    <a:pos x="46" y="574"/>
                  </a:cxn>
                  <a:cxn ang="0">
                    <a:pos x="63" y="549"/>
                  </a:cxn>
                  <a:cxn ang="0">
                    <a:pos x="90" y="521"/>
                  </a:cxn>
                  <a:cxn ang="0">
                    <a:pos x="102" y="481"/>
                  </a:cxn>
                  <a:cxn ang="0">
                    <a:pos x="329" y="475"/>
                  </a:cxn>
                  <a:cxn ang="0">
                    <a:pos x="342" y="382"/>
                  </a:cxn>
                  <a:cxn ang="0">
                    <a:pos x="369" y="370"/>
                  </a:cxn>
                  <a:cxn ang="0">
                    <a:pos x="382" y="345"/>
                  </a:cxn>
                  <a:cxn ang="0">
                    <a:pos x="411" y="330"/>
                  </a:cxn>
                  <a:cxn ang="0">
                    <a:pos x="451" y="305"/>
                  </a:cxn>
                  <a:cxn ang="0">
                    <a:pos x="479" y="268"/>
                  </a:cxn>
                  <a:cxn ang="0">
                    <a:pos x="493" y="199"/>
                  </a:cxn>
                  <a:cxn ang="0">
                    <a:pos x="521" y="173"/>
                  </a:cxn>
                  <a:cxn ang="0">
                    <a:pos x="533" y="125"/>
                  </a:cxn>
                  <a:cxn ang="0">
                    <a:pos x="546" y="68"/>
                  </a:cxn>
                  <a:cxn ang="0">
                    <a:pos x="573" y="41"/>
                  </a:cxn>
                  <a:cxn ang="0">
                    <a:pos x="603" y="13"/>
                  </a:cxn>
                  <a:cxn ang="0">
                    <a:pos x="682" y="10"/>
                  </a:cxn>
                  <a:cxn ang="0">
                    <a:pos x="695" y="407"/>
                  </a:cxn>
                  <a:cxn ang="0">
                    <a:pos x="700" y="789"/>
                  </a:cxn>
                  <a:cxn ang="0">
                    <a:pos x="448" y="948"/>
                  </a:cxn>
                  <a:cxn ang="0">
                    <a:pos x="396" y="1159"/>
                  </a:cxn>
                  <a:cxn ang="0">
                    <a:pos x="382" y="1139"/>
                  </a:cxn>
                  <a:cxn ang="0">
                    <a:pos x="355" y="1116"/>
                  </a:cxn>
                  <a:cxn ang="0">
                    <a:pos x="306" y="1174"/>
                  </a:cxn>
                  <a:cxn ang="0">
                    <a:pos x="281" y="1194"/>
                  </a:cxn>
                  <a:cxn ang="0">
                    <a:pos x="217" y="1190"/>
                  </a:cxn>
                  <a:cxn ang="0">
                    <a:pos x="170" y="1206"/>
                  </a:cxn>
                  <a:cxn ang="0">
                    <a:pos x="127" y="1213"/>
                  </a:cxn>
                  <a:cxn ang="0">
                    <a:pos x="93" y="1205"/>
                  </a:cxn>
                  <a:cxn ang="0">
                    <a:pos x="73" y="1178"/>
                  </a:cxn>
                  <a:cxn ang="0">
                    <a:pos x="46" y="1123"/>
                  </a:cxn>
                  <a:cxn ang="0">
                    <a:pos x="46" y="1098"/>
                  </a:cxn>
                </a:cxnLst>
                <a:rect l="0" t="0" r="r" b="b"/>
                <a:pathLst>
                  <a:path w="706" h="1214">
                    <a:moveTo>
                      <a:pt x="46" y="1098"/>
                    </a:moveTo>
                    <a:lnTo>
                      <a:pt x="52" y="1094"/>
                    </a:lnTo>
                    <a:lnTo>
                      <a:pt x="60" y="1086"/>
                    </a:lnTo>
                    <a:lnTo>
                      <a:pt x="68" y="1078"/>
                    </a:lnTo>
                    <a:lnTo>
                      <a:pt x="75" y="1063"/>
                    </a:lnTo>
                    <a:lnTo>
                      <a:pt x="77" y="1046"/>
                    </a:lnTo>
                    <a:lnTo>
                      <a:pt x="73" y="1034"/>
                    </a:lnTo>
                    <a:lnTo>
                      <a:pt x="52" y="1004"/>
                    </a:lnTo>
                    <a:lnTo>
                      <a:pt x="50" y="976"/>
                    </a:lnTo>
                    <a:lnTo>
                      <a:pt x="52" y="948"/>
                    </a:lnTo>
                    <a:lnTo>
                      <a:pt x="50" y="931"/>
                    </a:lnTo>
                    <a:lnTo>
                      <a:pt x="33" y="896"/>
                    </a:lnTo>
                    <a:lnTo>
                      <a:pt x="25" y="883"/>
                    </a:lnTo>
                    <a:lnTo>
                      <a:pt x="25" y="874"/>
                    </a:lnTo>
                    <a:lnTo>
                      <a:pt x="23" y="861"/>
                    </a:lnTo>
                    <a:lnTo>
                      <a:pt x="19" y="843"/>
                    </a:lnTo>
                    <a:lnTo>
                      <a:pt x="3" y="826"/>
                    </a:lnTo>
                    <a:lnTo>
                      <a:pt x="0" y="817"/>
                    </a:lnTo>
                    <a:lnTo>
                      <a:pt x="0" y="804"/>
                    </a:lnTo>
                    <a:lnTo>
                      <a:pt x="1" y="794"/>
                    </a:lnTo>
                    <a:lnTo>
                      <a:pt x="6" y="783"/>
                    </a:lnTo>
                    <a:lnTo>
                      <a:pt x="12" y="777"/>
                    </a:lnTo>
                    <a:lnTo>
                      <a:pt x="19" y="772"/>
                    </a:lnTo>
                    <a:lnTo>
                      <a:pt x="23" y="766"/>
                    </a:lnTo>
                    <a:lnTo>
                      <a:pt x="23" y="754"/>
                    </a:lnTo>
                    <a:lnTo>
                      <a:pt x="23" y="744"/>
                    </a:lnTo>
                    <a:lnTo>
                      <a:pt x="19" y="736"/>
                    </a:lnTo>
                    <a:lnTo>
                      <a:pt x="17" y="724"/>
                    </a:lnTo>
                    <a:lnTo>
                      <a:pt x="23" y="710"/>
                    </a:lnTo>
                    <a:lnTo>
                      <a:pt x="19" y="697"/>
                    </a:lnTo>
                    <a:lnTo>
                      <a:pt x="23" y="689"/>
                    </a:lnTo>
                    <a:lnTo>
                      <a:pt x="19" y="677"/>
                    </a:lnTo>
                    <a:lnTo>
                      <a:pt x="23" y="589"/>
                    </a:lnTo>
                    <a:lnTo>
                      <a:pt x="33" y="589"/>
                    </a:lnTo>
                    <a:lnTo>
                      <a:pt x="33" y="574"/>
                    </a:lnTo>
                    <a:lnTo>
                      <a:pt x="46" y="574"/>
                    </a:lnTo>
                    <a:lnTo>
                      <a:pt x="46" y="562"/>
                    </a:lnTo>
                    <a:lnTo>
                      <a:pt x="63" y="562"/>
                    </a:lnTo>
                    <a:lnTo>
                      <a:pt x="63" y="549"/>
                    </a:lnTo>
                    <a:lnTo>
                      <a:pt x="75" y="549"/>
                    </a:lnTo>
                    <a:lnTo>
                      <a:pt x="75" y="521"/>
                    </a:lnTo>
                    <a:lnTo>
                      <a:pt x="90" y="521"/>
                    </a:lnTo>
                    <a:lnTo>
                      <a:pt x="90" y="507"/>
                    </a:lnTo>
                    <a:lnTo>
                      <a:pt x="102" y="507"/>
                    </a:lnTo>
                    <a:lnTo>
                      <a:pt x="102" y="481"/>
                    </a:lnTo>
                    <a:lnTo>
                      <a:pt x="287" y="475"/>
                    </a:lnTo>
                    <a:lnTo>
                      <a:pt x="307" y="475"/>
                    </a:lnTo>
                    <a:lnTo>
                      <a:pt x="329" y="475"/>
                    </a:lnTo>
                    <a:lnTo>
                      <a:pt x="329" y="397"/>
                    </a:lnTo>
                    <a:lnTo>
                      <a:pt x="342" y="397"/>
                    </a:lnTo>
                    <a:lnTo>
                      <a:pt x="342" y="382"/>
                    </a:lnTo>
                    <a:lnTo>
                      <a:pt x="355" y="382"/>
                    </a:lnTo>
                    <a:lnTo>
                      <a:pt x="355" y="370"/>
                    </a:lnTo>
                    <a:lnTo>
                      <a:pt x="369" y="370"/>
                    </a:lnTo>
                    <a:lnTo>
                      <a:pt x="369" y="357"/>
                    </a:lnTo>
                    <a:lnTo>
                      <a:pt x="382" y="357"/>
                    </a:lnTo>
                    <a:lnTo>
                      <a:pt x="382" y="345"/>
                    </a:lnTo>
                    <a:lnTo>
                      <a:pt x="397" y="345"/>
                    </a:lnTo>
                    <a:lnTo>
                      <a:pt x="397" y="330"/>
                    </a:lnTo>
                    <a:lnTo>
                      <a:pt x="411" y="330"/>
                    </a:lnTo>
                    <a:lnTo>
                      <a:pt x="411" y="317"/>
                    </a:lnTo>
                    <a:lnTo>
                      <a:pt x="451" y="317"/>
                    </a:lnTo>
                    <a:lnTo>
                      <a:pt x="451" y="305"/>
                    </a:lnTo>
                    <a:lnTo>
                      <a:pt x="466" y="305"/>
                    </a:lnTo>
                    <a:lnTo>
                      <a:pt x="466" y="268"/>
                    </a:lnTo>
                    <a:lnTo>
                      <a:pt x="479" y="268"/>
                    </a:lnTo>
                    <a:lnTo>
                      <a:pt x="479" y="213"/>
                    </a:lnTo>
                    <a:lnTo>
                      <a:pt x="493" y="213"/>
                    </a:lnTo>
                    <a:lnTo>
                      <a:pt x="493" y="199"/>
                    </a:lnTo>
                    <a:lnTo>
                      <a:pt x="508" y="193"/>
                    </a:lnTo>
                    <a:lnTo>
                      <a:pt x="509" y="173"/>
                    </a:lnTo>
                    <a:lnTo>
                      <a:pt x="521" y="173"/>
                    </a:lnTo>
                    <a:lnTo>
                      <a:pt x="519" y="148"/>
                    </a:lnTo>
                    <a:lnTo>
                      <a:pt x="533" y="148"/>
                    </a:lnTo>
                    <a:lnTo>
                      <a:pt x="533" y="125"/>
                    </a:lnTo>
                    <a:lnTo>
                      <a:pt x="531" y="90"/>
                    </a:lnTo>
                    <a:lnTo>
                      <a:pt x="531" y="68"/>
                    </a:lnTo>
                    <a:lnTo>
                      <a:pt x="546" y="68"/>
                    </a:lnTo>
                    <a:lnTo>
                      <a:pt x="546" y="53"/>
                    </a:lnTo>
                    <a:lnTo>
                      <a:pt x="573" y="53"/>
                    </a:lnTo>
                    <a:lnTo>
                      <a:pt x="573" y="41"/>
                    </a:lnTo>
                    <a:lnTo>
                      <a:pt x="588" y="41"/>
                    </a:lnTo>
                    <a:lnTo>
                      <a:pt x="588" y="13"/>
                    </a:lnTo>
                    <a:lnTo>
                      <a:pt x="603" y="13"/>
                    </a:lnTo>
                    <a:lnTo>
                      <a:pt x="600" y="0"/>
                    </a:lnTo>
                    <a:lnTo>
                      <a:pt x="682" y="0"/>
                    </a:lnTo>
                    <a:lnTo>
                      <a:pt x="682" y="10"/>
                    </a:lnTo>
                    <a:lnTo>
                      <a:pt x="686" y="13"/>
                    </a:lnTo>
                    <a:lnTo>
                      <a:pt x="688" y="92"/>
                    </a:lnTo>
                    <a:lnTo>
                      <a:pt x="695" y="407"/>
                    </a:lnTo>
                    <a:lnTo>
                      <a:pt x="698" y="630"/>
                    </a:lnTo>
                    <a:lnTo>
                      <a:pt x="698" y="704"/>
                    </a:lnTo>
                    <a:lnTo>
                      <a:pt x="700" y="789"/>
                    </a:lnTo>
                    <a:lnTo>
                      <a:pt x="705" y="944"/>
                    </a:lnTo>
                    <a:lnTo>
                      <a:pt x="529" y="948"/>
                    </a:lnTo>
                    <a:lnTo>
                      <a:pt x="448" y="948"/>
                    </a:lnTo>
                    <a:lnTo>
                      <a:pt x="451" y="1106"/>
                    </a:lnTo>
                    <a:lnTo>
                      <a:pt x="451" y="1159"/>
                    </a:lnTo>
                    <a:lnTo>
                      <a:pt x="396" y="1159"/>
                    </a:lnTo>
                    <a:lnTo>
                      <a:pt x="397" y="1154"/>
                    </a:lnTo>
                    <a:lnTo>
                      <a:pt x="389" y="1148"/>
                    </a:lnTo>
                    <a:lnTo>
                      <a:pt x="382" y="1139"/>
                    </a:lnTo>
                    <a:lnTo>
                      <a:pt x="374" y="1128"/>
                    </a:lnTo>
                    <a:lnTo>
                      <a:pt x="362" y="1123"/>
                    </a:lnTo>
                    <a:lnTo>
                      <a:pt x="355" y="1116"/>
                    </a:lnTo>
                    <a:lnTo>
                      <a:pt x="346" y="1123"/>
                    </a:lnTo>
                    <a:lnTo>
                      <a:pt x="341" y="1134"/>
                    </a:lnTo>
                    <a:lnTo>
                      <a:pt x="306" y="1174"/>
                    </a:lnTo>
                    <a:lnTo>
                      <a:pt x="295" y="1183"/>
                    </a:lnTo>
                    <a:lnTo>
                      <a:pt x="287" y="1188"/>
                    </a:lnTo>
                    <a:lnTo>
                      <a:pt x="281" y="1194"/>
                    </a:lnTo>
                    <a:lnTo>
                      <a:pt x="255" y="1198"/>
                    </a:lnTo>
                    <a:lnTo>
                      <a:pt x="241" y="1190"/>
                    </a:lnTo>
                    <a:lnTo>
                      <a:pt x="217" y="1190"/>
                    </a:lnTo>
                    <a:lnTo>
                      <a:pt x="195" y="1205"/>
                    </a:lnTo>
                    <a:lnTo>
                      <a:pt x="182" y="1205"/>
                    </a:lnTo>
                    <a:lnTo>
                      <a:pt x="170" y="1206"/>
                    </a:lnTo>
                    <a:lnTo>
                      <a:pt x="159" y="1210"/>
                    </a:lnTo>
                    <a:lnTo>
                      <a:pt x="148" y="1213"/>
                    </a:lnTo>
                    <a:lnTo>
                      <a:pt x="127" y="1213"/>
                    </a:lnTo>
                    <a:lnTo>
                      <a:pt x="113" y="1210"/>
                    </a:lnTo>
                    <a:lnTo>
                      <a:pt x="102" y="1206"/>
                    </a:lnTo>
                    <a:lnTo>
                      <a:pt x="93" y="1205"/>
                    </a:lnTo>
                    <a:lnTo>
                      <a:pt x="88" y="1190"/>
                    </a:lnTo>
                    <a:lnTo>
                      <a:pt x="83" y="1183"/>
                    </a:lnTo>
                    <a:lnTo>
                      <a:pt x="73" y="1178"/>
                    </a:lnTo>
                    <a:lnTo>
                      <a:pt x="68" y="1171"/>
                    </a:lnTo>
                    <a:lnTo>
                      <a:pt x="50" y="1130"/>
                    </a:lnTo>
                    <a:lnTo>
                      <a:pt x="46" y="1123"/>
                    </a:lnTo>
                    <a:lnTo>
                      <a:pt x="46" y="1114"/>
                    </a:lnTo>
                    <a:lnTo>
                      <a:pt x="46" y="1106"/>
                    </a:lnTo>
                    <a:lnTo>
                      <a:pt x="46" y="1098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7" name="Freeform 18"/>
              <p:cNvSpPr>
                <a:spLocks/>
              </p:cNvSpPr>
              <p:nvPr/>
            </p:nvSpPr>
            <p:spPr bwMode="auto">
              <a:xfrm>
                <a:off x="1972967" y="3349128"/>
                <a:ext cx="669524" cy="626793"/>
              </a:xfrm>
              <a:custGeom>
                <a:avLst/>
                <a:gdLst/>
                <a:ahLst/>
                <a:cxnLst>
                  <a:cxn ang="0">
                    <a:pos x="564" y="267"/>
                  </a:cxn>
                  <a:cxn ang="0">
                    <a:pos x="641" y="424"/>
                  </a:cxn>
                  <a:cxn ang="0">
                    <a:pos x="753" y="428"/>
                  </a:cxn>
                  <a:cxn ang="0">
                    <a:pos x="748" y="506"/>
                  </a:cxn>
                  <a:cxn ang="0">
                    <a:pos x="776" y="510"/>
                  </a:cxn>
                  <a:cxn ang="0">
                    <a:pos x="769" y="695"/>
                  </a:cxn>
                  <a:cxn ang="0">
                    <a:pos x="526" y="685"/>
                  </a:cxn>
                  <a:cxn ang="0">
                    <a:pos x="143" y="672"/>
                  </a:cxn>
                  <a:cxn ang="0">
                    <a:pos x="132" y="603"/>
                  </a:cxn>
                  <a:cxn ang="0">
                    <a:pos x="123" y="573"/>
                  </a:cxn>
                  <a:cxn ang="0">
                    <a:pos x="128" y="573"/>
                  </a:cxn>
                  <a:cxn ang="0">
                    <a:pos x="143" y="573"/>
                  </a:cxn>
                  <a:cxn ang="0">
                    <a:pos x="152" y="585"/>
                  </a:cxn>
                  <a:cxn ang="0">
                    <a:pos x="160" y="612"/>
                  </a:cxn>
                  <a:cxn ang="0">
                    <a:pos x="175" y="600"/>
                  </a:cxn>
                  <a:cxn ang="0">
                    <a:pos x="185" y="583"/>
                  </a:cxn>
                  <a:cxn ang="0">
                    <a:pos x="208" y="568"/>
                  </a:cxn>
                  <a:cxn ang="0">
                    <a:pos x="222" y="559"/>
                  </a:cxn>
                  <a:cxn ang="0">
                    <a:pos x="297" y="545"/>
                  </a:cxn>
                  <a:cxn ang="0">
                    <a:pos x="295" y="523"/>
                  </a:cxn>
                  <a:cxn ang="0">
                    <a:pos x="262" y="516"/>
                  </a:cxn>
                  <a:cxn ang="0">
                    <a:pos x="244" y="503"/>
                  </a:cxn>
                  <a:cxn ang="0">
                    <a:pos x="222" y="506"/>
                  </a:cxn>
                  <a:cxn ang="0">
                    <a:pos x="208" y="492"/>
                  </a:cxn>
                  <a:cxn ang="0">
                    <a:pos x="207" y="474"/>
                  </a:cxn>
                  <a:cxn ang="0">
                    <a:pos x="190" y="458"/>
                  </a:cxn>
                  <a:cxn ang="0">
                    <a:pos x="175" y="448"/>
                  </a:cxn>
                  <a:cxn ang="0">
                    <a:pos x="139" y="448"/>
                  </a:cxn>
                  <a:cxn ang="0">
                    <a:pos x="120" y="458"/>
                  </a:cxn>
                  <a:cxn ang="0">
                    <a:pos x="123" y="478"/>
                  </a:cxn>
                  <a:cxn ang="0">
                    <a:pos x="123" y="503"/>
                  </a:cxn>
                  <a:cxn ang="0">
                    <a:pos x="128" y="526"/>
                  </a:cxn>
                  <a:cxn ang="0">
                    <a:pos x="120" y="539"/>
                  </a:cxn>
                  <a:cxn ang="0">
                    <a:pos x="92" y="550"/>
                  </a:cxn>
                  <a:cxn ang="0">
                    <a:pos x="106" y="466"/>
                  </a:cxn>
                  <a:cxn ang="0">
                    <a:pos x="83" y="267"/>
                  </a:cxn>
                  <a:cxn ang="0">
                    <a:pos x="70" y="217"/>
                  </a:cxn>
                  <a:cxn ang="0">
                    <a:pos x="41" y="214"/>
                  </a:cxn>
                  <a:cxn ang="0">
                    <a:pos x="37" y="179"/>
                  </a:cxn>
                  <a:cxn ang="0">
                    <a:pos x="30" y="165"/>
                  </a:cxn>
                  <a:cxn ang="0">
                    <a:pos x="17" y="145"/>
                  </a:cxn>
                  <a:cxn ang="0">
                    <a:pos x="17" y="125"/>
                  </a:cxn>
                  <a:cxn ang="0">
                    <a:pos x="0" y="110"/>
                  </a:cxn>
                  <a:cxn ang="0">
                    <a:pos x="8" y="87"/>
                  </a:cxn>
                  <a:cxn ang="0">
                    <a:pos x="8" y="65"/>
                  </a:cxn>
                  <a:cxn ang="0">
                    <a:pos x="5" y="0"/>
                  </a:cxn>
                  <a:cxn ang="0">
                    <a:pos x="541" y="32"/>
                  </a:cxn>
                  <a:cxn ang="0">
                    <a:pos x="555" y="267"/>
                  </a:cxn>
                </a:cxnLst>
                <a:rect l="0" t="0" r="r" b="b"/>
                <a:pathLst>
                  <a:path w="777" h="696">
                    <a:moveTo>
                      <a:pt x="555" y="267"/>
                    </a:moveTo>
                    <a:lnTo>
                      <a:pt x="564" y="267"/>
                    </a:lnTo>
                    <a:lnTo>
                      <a:pt x="561" y="424"/>
                    </a:lnTo>
                    <a:lnTo>
                      <a:pt x="641" y="424"/>
                    </a:lnTo>
                    <a:lnTo>
                      <a:pt x="671" y="428"/>
                    </a:lnTo>
                    <a:lnTo>
                      <a:pt x="753" y="428"/>
                    </a:lnTo>
                    <a:lnTo>
                      <a:pt x="748" y="492"/>
                    </a:lnTo>
                    <a:lnTo>
                      <a:pt x="748" y="506"/>
                    </a:lnTo>
                    <a:lnTo>
                      <a:pt x="757" y="510"/>
                    </a:lnTo>
                    <a:lnTo>
                      <a:pt x="776" y="510"/>
                    </a:lnTo>
                    <a:lnTo>
                      <a:pt x="773" y="600"/>
                    </a:lnTo>
                    <a:lnTo>
                      <a:pt x="769" y="695"/>
                    </a:lnTo>
                    <a:lnTo>
                      <a:pt x="629" y="690"/>
                    </a:lnTo>
                    <a:lnTo>
                      <a:pt x="526" y="685"/>
                    </a:lnTo>
                    <a:lnTo>
                      <a:pt x="315" y="678"/>
                    </a:lnTo>
                    <a:lnTo>
                      <a:pt x="143" y="672"/>
                    </a:lnTo>
                    <a:lnTo>
                      <a:pt x="139" y="628"/>
                    </a:lnTo>
                    <a:lnTo>
                      <a:pt x="132" y="603"/>
                    </a:lnTo>
                    <a:lnTo>
                      <a:pt x="128" y="588"/>
                    </a:lnTo>
                    <a:lnTo>
                      <a:pt x="123" y="573"/>
                    </a:lnTo>
                    <a:lnTo>
                      <a:pt x="112" y="568"/>
                    </a:lnTo>
                    <a:lnTo>
                      <a:pt x="128" y="573"/>
                    </a:lnTo>
                    <a:lnTo>
                      <a:pt x="135" y="563"/>
                    </a:lnTo>
                    <a:lnTo>
                      <a:pt x="143" y="573"/>
                    </a:lnTo>
                    <a:lnTo>
                      <a:pt x="152" y="574"/>
                    </a:lnTo>
                    <a:lnTo>
                      <a:pt x="152" y="585"/>
                    </a:lnTo>
                    <a:lnTo>
                      <a:pt x="153" y="600"/>
                    </a:lnTo>
                    <a:lnTo>
                      <a:pt x="160" y="612"/>
                    </a:lnTo>
                    <a:lnTo>
                      <a:pt x="172" y="608"/>
                    </a:lnTo>
                    <a:lnTo>
                      <a:pt x="175" y="600"/>
                    </a:lnTo>
                    <a:lnTo>
                      <a:pt x="179" y="588"/>
                    </a:lnTo>
                    <a:lnTo>
                      <a:pt x="185" y="583"/>
                    </a:lnTo>
                    <a:lnTo>
                      <a:pt x="197" y="576"/>
                    </a:lnTo>
                    <a:lnTo>
                      <a:pt x="208" y="568"/>
                    </a:lnTo>
                    <a:lnTo>
                      <a:pt x="217" y="565"/>
                    </a:lnTo>
                    <a:lnTo>
                      <a:pt x="222" y="559"/>
                    </a:lnTo>
                    <a:lnTo>
                      <a:pt x="240" y="559"/>
                    </a:lnTo>
                    <a:lnTo>
                      <a:pt x="297" y="545"/>
                    </a:lnTo>
                    <a:lnTo>
                      <a:pt x="302" y="526"/>
                    </a:lnTo>
                    <a:lnTo>
                      <a:pt x="295" y="523"/>
                    </a:lnTo>
                    <a:lnTo>
                      <a:pt x="280" y="518"/>
                    </a:lnTo>
                    <a:lnTo>
                      <a:pt x="262" y="516"/>
                    </a:lnTo>
                    <a:lnTo>
                      <a:pt x="253" y="518"/>
                    </a:lnTo>
                    <a:lnTo>
                      <a:pt x="244" y="503"/>
                    </a:lnTo>
                    <a:lnTo>
                      <a:pt x="232" y="503"/>
                    </a:lnTo>
                    <a:lnTo>
                      <a:pt x="222" y="506"/>
                    </a:lnTo>
                    <a:lnTo>
                      <a:pt x="208" y="501"/>
                    </a:lnTo>
                    <a:lnTo>
                      <a:pt x="208" y="492"/>
                    </a:lnTo>
                    <a:lnTo>
                      <a:pt x="212" y="485"/>
                    </a:lnTo>
                    <a:lnTo>
                      <a:pt x="207" y="474"/>
                    </a:lnTo>
                    <a:lnTo>
                      <a:pt x="202" y="466"/>
                    </a:lnTo>
                    <a:lnTo>
                      <a:pt x="190" y="458"/>
                    </a:lnTo>
                    <a:lnTo>
                      <a:pt x="182" y="452"/>
                    </a:lnTo>
                    <a:lnTo>
                      <a:pt x="175" y="448"/>
                    </a:lnTo>
                    <a:lnTo>
                      <a:pt x="152" y="444"/>
                    </a:lnTo>
                    <a:lnTo>
                      <a:pt x="139" y="448"/>
                    </a:lnTo>
                    <a:lnTo>
                      <a:pt x="126" y="452"/>
                    </a:lnTo>
                    <a:lnTo>
                      <a:pt x="120" y="458"/>
                    </a:lnTo>
                    <a:lnTo>
                      <a:pt x="120" y="468"/>
                    </a:lnTo>
                    <a:lnTo>
                      <a:pt x="123" y="478"/>
                    </a:lnTo>
                    <a:lnTo>
                      <a:pt x="123" y="491"/>
                    </a:lnTo>
                    <a:lnTo>
                      <a:pt x="123" y="503"/>
                    </a:lnTo>
                    <a:lnTo>
                      <a:pt x="128" y="516"/>
                    </a:lnTo>
                    <a:lnTo>
                      <a:pt x="128" y="526"/>
                    </a:lnTo>
                    <a:lnTo>
                      <a:pt x="130" y="536"/>
                    </a:lnTo>
                    <a:lnTo>
                      <a:pt x="120" y="539"/>
                    </a:lnTo>
                    <a:lnTo>
                      <a:pt x="113" y="545"/>
                    </a:lnTo>
                    <a:lnTo>
                      <a:pt x="92" y="550"/>
                    </a:lnTo>
                    <a:lnTo>
                      <a:pt x="103" y="518"/>
                    </a:lnTo>
                    <a:lnTo>
                      <a:pt x="106" y="466"/>
                    </a:lnTo>
                    <a:lnTo>
                      <a:pt x="99" y="363"/>
                    </a:lnTo>
                    <a:lnTo>
                      <a:pt x="83" y="267"/>
                    </a:lnTo>
                    <a:lnTo>
                      <a:pt x="75" y="225"/>
                    </a:lnTo>
                    <a:lnTo>
                      <a:pt x="70" y="217"/>
                    </a:lnTo>
                    <a:lnTo>
                      <a:pt x="65" y="210"/>
                    </a:lnTo>
                    <a:lnTo>
                      <a:pt x="41" y="214"/>
                    </a:lnTo>
                    <a:lnTo>
                      <a:pt x="45" y="205"/>
                    </a:lnTo>
                    <a:lnTo>
                      <a:pt x="37" y="179"/>
                    </a:lnTo>
                    <a:lnTo>
                      <a:pt x="35" y="170"/>
                    </a:lnTo>
                    <a:lnTo>
                      <a:pt x="30" y="165"/>
                    </a:lnTo>
                    <a:lnTo>
                      <a:pt x="19" y="162"/>
                    </a:lnTo>
                    <a:lnTo>
                      <a:pt x="17" y="145"/>
                    </a:lnTo>
                    <a:lnTo>
                      <a:pt x="17" y="135"/>
                    </a:lnTo>
                    <a:lnTo>
                      <a:pt x="17" y="125"/>
                    </a:lnTo>
                    <a:lnTo>
                      <a:pt x="12" y="115"/>
                    </a:lnTo>
                    <a:lnTo>
                      <a:pt x="0" y="110"/>
                    </a:lnTo>
                    <a:lnTo>
                      <a:pt x="10" y="97"/>
                    </a:lnTo>
                    <a:lnTo>
                      <a:pt x="8" y="87"/>
                    </a:lnTo>
                    <a:lnTo>
                      <a:pt x="10" y="75"/>
                    </a:lnTo>
                    <a:lnTo>
                      <a:pt x="8" y="65"/>
                    </a:lnTo>
                    <a:lnTo>
                      <a:pt x="10" y="52"/>
                    </a:lnTo>
                    <a:lnTo>
                      <a:pt x="5" y="0"/>
                    </a:lnTo>
                    <a:lnTo>
                      <a:pt x="148" y="8"/>
                    </a:lnTo>
                    <a:lnTo>
                      <a:pt x="541" y="32"/>
                    </a:lnTo>
                    <a:lnTo>
                      <a:pt x="564" y="33"/>
                    </a:lnTo>
                    <a:lnTo>
                      <a:pt x="555" y="267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Freeform 19"/>
              <p:cNvSpPr>
                <a:spLocks/>
              </p:cNvSpPr>
              <p:nvPr/>
            </p:nvSpPr>
            <p:spPr bwMode="auto">
              <a:xfrm>
                <a:off x="3622221" y="3343725"/>
                <a:ext cx="880636" cy="694334"/>
              </a:xfrm>
              <a:custGeom>
                <a:avLst/>
                <a:gdLst/>
                <a:ahLst/>
                <a:cxnLst>
                  <a:cxn ang="0">
                    <a:pos x="50" y="450"/>
                  </a:cxn>
                  <a:cxn ang="0">
                    <a:pos x="37" y="425"/>
                  </a:cxn>
                  <a:cxn ang="0">
                    <a:pos x="80" y="415"/>
                  </a:cxn>
                  <a:cxn ang="0">
                    <a:pos x="100" y="392"/>
                  </a:cxn>
                  <a:cxn ang="0">
                    <a:pos x="99" y="355"/>
                  </a:cxn>
                  <a:cxn ang="0">
                    <a:pos x="65" y="327"/>
                  </a:cxn>
                  <a:cxn ang="0">
                    <a:pos x="83" y="298"/>
                  </a:cxn>
                  <a:cxn ang="0">
                    <a:pos x="57" y="278"/>
                  </a:cxn>
                  <a:cxn ang="0">
                    <a:pos x="21" y="275"/>
                  </a:cxn>
                  <a:cxn ang="0">
                    <a:pos x="19" y="233"/>
                  </a:cxn>
                  <a:cxn ang="0">
                    <a:pos x="13" y="196"/>
                  </a:cxn>
                  <a:cxn ang="0">
                    <a:pos x="26" y="162"/>
                  </a:cxn>
                  <a:cxn ang="0">
                    <a:pos x="53" y="138"/>
                  </a:cxn>
                  <a:cxn ang="0">
                    <a:pos x="73" y="115"/>
                  </a:cxn>
                  <a:cxn ang="0">
                    <a:pos x="106" y="90"/>
                  </a:cxn>
                  <a:cxn ang="0">
                    <a:pos x="130" y="65"/>
                  </a:cxn>
                  <a:cxn ang="0">
                    <a:pos x="148" y="37"/>
                  </a:cxn>
                  <a:cxn ang="0">
                    <a:pos x="192" y="18"/>
                  </a:cxn>
                  <a:cxn ang="0">
                    <a:pos x="222" y="3"/>
                  </a:cxn>
                  <a:cxn ang="0">
                    <a:pos x="246" y="17"/>
                  </a:cxn>
                  <a:cxn ang="0">
                    <a:pos x="272" y="55"/>
                  </a:cxn>
                  <a:cxn ang="0">
                    <a:pos x="310" y="85"/>
                  </a:cxn>
                  <a:cxn ang="0">
                    <a:pos x="339" y="122"/>
                  </a:cxn>
                  <a:cxn ang="0">
                    <a:pos x="364" y="153"/>
                  </a:cxn>
                  <a:cxn ang="0">
                    <a:pos x="412" y="163"/>
                  </a:cxn>
                  <a:cxn ang="0">
                    <a:pos x="442" y="168"/>
                  </a:cxn>
                  <a:cxn ang="0">
                    <a:pos x="479" y="182"/>
                  </a:cxn>
                  <a:cxn ang="0">
                    <a:pos x="500" y="207"/>
                  </a:cxn>
                  <a:cxn ang="0">
                    <a:pos x="537" y="227"/>
                  </a:cxn>
                  <a:cxn ang="0">
                    <a:pos x="584" y="233"/>
                  </a:cxn>
                  <a:cxn ang="0">
                    <a:pos x="604" y="255"/>
                  </a:cxn>
                  <a:cxn ang="0">
                    <a:pos x="637" y="251"/>
                  </a:cxn>
                  <a:cxn ang="0">
                    <a:pos x="669" y="275"/>
                  </a:cxn>
                  <a:cxn ang="0">
                    <a:pos x="707" y="300"/>
                  </a:cxn>
                  <a:cxn ang="0">
                    <a:pos x="913" y="327"/>
                  </a:cxn>
                  <a:cxn ang="0">
                    <a:pos x="966" y="345"/>
                  </a:cxn>
                  <a:cxn ang="0">
                    <a:pos x="962" y="392"/>
                  </a:cxn>
                  <a:cxn ang="0">
                    <a:pos x="962" y="427"/>
                  </a:cxn>
                  <a:cxn ang="0">
                    <a:pos x="942" y="461"/>
                  </a:cxn>
                  <a:cxn ang="0">
                    <a:pos x="966" y="517"/>
                  </a:cxn>
                  <a:cxn ang="0">
                    <a:pos x="993" y="586"/>
                  </a:cxn>
                  <a:cxn ang="0">
                    <a:pos x="1016" y="690"/>
                  </a:cxn>
                  <a:cxn ang="0">
                    <a:pos x="1004" y="742"/>
                  </a:cxn>
                  <a:cxn ang="0">
                    <a:pos x="989" y="770"/>
                  </a:cxn>
                  <a:cxn ang="0">
                    <a:pos x="547" y="690"/>
                  </a:cxn>
                  <a:cxn ang="0">
                    <a:pos x="273" y="595"/>
                  </a:cxn>
                  <a:cxn ang="0">
                    <a:pos x="246" y="565"/>
                  </a:cxn>
                  <a:cxn ang="0">
                    <a:pos x="217" y="525"/>
                  </a:cxn>
                  <a:cxn ang="0">
                    <a:pos x="186" y="500"/>
                  </a:cxn>
                  <a:cxn ang="0">
                    <a:pos x="157" y="473"/>
                  </a:cxn>
                  <a:cxn ang="0">
                    <a:pos x="117" y="458"/>
                  </a:cxn>
                  <a:cxn ang="0">
                    <a:pos x="85" y="468"/>
                  </a:cxn>
                </a:cxnLst>
                <a:rect l="0" t="0" r="r" b="b"/>
                <a:pathLst>
                  <a:path w="1022" h="771">
                    <a:moveTo>
                      <a:pt x="59" y="465"/>
                    </a:moveTo>
                    <a:lnTo>
                      <a:pt x="53" y="460"/>
                    </a:lnTo>
                    <a:lnTo>
                      <a:pt x="53" y="458"/>
                    </a:lnTo>
                    <a:lnTo>
                      <a:pt x="50" y="450"/>
                    </a:lnTo>
                    <a:lnTo>
                      <a:pt x="41" y="450"/>
                    </a:lnTo>
                    <a:lnTo>
                      <a:pt x="37" y="441"/>
                    </a:lnTo>
                    <a:lnTo>
                      <a:pt x="32" y="430"/>
                    </a:lnTo>
                    <a:lnTo>
                      <a:pt x="37" y="425"/>
                    </a:lnTo>
                    <a:lnTo>
                      <a:pt x="46" y="412"/>
                    </a:lnTo>
                    <a:lnTo>
                      <a:pt x="55" y="410"/>
                    </a:lnTo>
                    <a:lnTo>
                      <a:pt x="68" y="407"/>
                    </a:lnTo>
                    <a:lnTo>
                      <a:pt x="80" y="415"/>
                    </a:lnTo>
                    <a:lnTo>
                      <a:pt x="88" y="412"/>
                    </a:lnTo>
                    <a:lnTo>
                      <a:pt x="99" y="410"/>
                    </a:lnTo>
                    <a:lnTo>
                      <a:pt x="105" y="403"/>
                    </a:lnTo>
                    <a:lnTo>
                      <a:pt x="100" y="392"/>
                    </a:lnTo>
                    <a:lnTo>
                      <a:pt x="97" y="383"/>
                    </a:lnTo>
                    <a:lnTo>
                      <a:pt x="97" y="376"/>
                    </a:lnTo>
                    <a:lnTo>
                      <a:pt x="100" y="367"/>
                    </a:lnTo>
                    <a:lnTo>
                      <a:pt x="99" y="355"/>
                    </a:lnTo>
                    <a:lnTo>
                      <a:pt x="93" y="343"/>
                    </a:lnTo>
                    <a:lnTo>
                      <a:pt x="85" y="338"/>
                    </a:lnTo>
                    <a:lnTo>
                      <a:pt x="75" y="338"/>
                    </a:lnTo>
                    <a:lnTo>
                      <a:pt x="65" y="327"/>
                    </a:lnTo>
                    <a:lnTo>
                      <a:pt x="68" y="318"/>
                    </a:lnTo>
                    <a:lnTo>
                      <a:pt x="73" y="313"/>
                    </a:lnTo>
                    <a:lnTo>
                      <a:pt x="80" y="305"/>
                    </a:lnTo>
                    <a:lnTo>
                      <a:pt x="83" y="298"/>
                    </a:lnTo>
                    <a:lnTo>
                      <a:pt x="80" y="288"/>
                    </a:lnTo>
                    <a:lnTo>
                      <a:pt x="73" y="280"/>
                    </a:lnTo>
                    <a:lnTo>
                      <a:pt x="66" y="273"/>
                    </a:lnTo>
                    <a:lnTo>
                      <a:pt x="57" y="278"/>
                    </a:lnTo>
                    <a:lnTo>
                      <a:pt x="48" y="278"/>
                    </a:lnTo>
                    <a:lnTo>
                      <a:pt x="41" y="275"/>
                    </a:lnTo>
                    <a:lnTo>
                      <a:pt x="32" y="275"/>
                    </a:lnTo>
                    <a:lnTo>
                      <a:pt x="21" y="275"/>
                    </a:lnTo>
                    <a:lnTo>
                      <a:pt x="19" y="263"/>
                    </a:lnTo>
                    <a:lnTo>
                      <a:pt x="12" y="255"/>
                    </a:lnTo>
                    <a:lnTo>
                      <a:pt x="15" y="245"/>
                    </a:lnTo>
                    <a:lnTo>
                      <a:pt x="19" y="233"/>
                    </a:lnTo>
                    <a:lnTo>
                      <a:pt x="12" y="225"/>
                    </a:lnTo>
                    <a:lnTo>
                      <a:pt x="0" y="213"/>
                    </a:lnTo>
                    <a:lnTo>
                      <a:pt x="5" y="198"/>
                    </a:lnTo>
                    <a:lnTo>
                      <a:pt x="13" y="196"/>
                    </a:lnTo>
                    <a:lnTo>
                      <a:pt x="13" y="188"/>
                    </a:lnTo>
                    <a:lnTo>
                      <a:pt x="23" y="182"/>
                    </a:lnTo>
                    <a:lnTo>
                      <a:pt x="23" y="173"/>
                    </a:lnTo>
                    <a:lnTo>
                      <a:pt x="26" y="162"/>
                    </a:lnTo>
                    <a:lnTo>
                      <a:pt x="26" y="155"/>
                    </a:lnTo>
                    <a:lnTo>
                      <a:pt x="35" y="150"/>
                    </a:lnTo>
                    <a:lnTo>
                      <a:pt x="46" y="143"/>
                    </a:lnTo>
                    <a:lnTo>
                      <a:pt x="53" y="138"/>
                    </a:lnTo>
                    <a:lnTo>
                      <a:pt x="55" y="130"/>
                    </a:lnTo>
                    <a:lnTo>
                      <a:pt x="59" y="125"/>
                    </a:lnTo>
                    <a:lnTo>
                      <a:pt x="66" y="115"/>
                    </a:lnTo>
                    <a:lnTo>
                      <a:pt x="73" y="115"/>
                    </a:lnTo>
                    <a:lnTo>
                      <a:pt x="80" y="110"/>
                    </a:lnTo>
                    <a:lnTo>
                      <a:pt x="88" y="106"/>
                    </a:lnTo>
                    <a:lnTo>
                      <a:pt x="100" y="105"/>
                    </a:lnTo>
                    <a:lnTo>
                      <a:pt x="106" y="90"/>
                    </a:lnTo>
                    <a:lnTo>
                      <a:pt x="112" y="85"/>
                    </a:lnTo>
                    <a:lnTo>
                      <a:pt x="117" y="71"/>
                    </a:lnTo>
                    <a:lnTo>
                      <a:pt x="120" y="66"/>
                    </a:lnTo>
                    <a:lnTo>
                      <a:pt x="130" y="65"/>
                    </a:lnTo>
                    <a:lnTo>
                      <a:pt x="135" y="57"/>
                    </a:lnTo>
                    <a:lnTo>
                      <a:pt x="143" y="55"/>
                    </a:lnTo>
                    <a:lnTo>
                      <a:pt x="146" y="46"/>
                    </a:lnTo>
                    <a:lnTo>
                      <a:pt x="148" y="37"/>
                    </a:lnTo>
                    <a:lnTo>
                      <a:pt x="153" y="25"/>
                    </a:lnTo>
                    <a:lnTo>
                      <a:pt x="170" y="25"/>
                    </a:lnTo>
                    <a:lnTo>
                      <a:pt x="185" y="25"/>
                    </a:lnTo>
                    <a:lnTo>
                      <a:pt x="192" y="18"/>
                    </a:lnTo>
                    <a:lnTo>
                      <a:pt x="192" y="12"/>
                    </a:lnTo>
                    <a:lnTo>
                      <a:pt x="199" y="3"/>
                    </a:lnTo>
                    <a:lnTo>
                      <a:pt x="210" y="3"/>
                    </a:lnTo>
                    <a:lnTo>
                      <a:pt x="222" y="3"/>
                    </a:lnTo>
                    <a:lnTo>
                      <a:pt x="230" y="0"/>
                    </a:lnTo>
                    <a:lnTo>
                      <a:pt x="232" y="3"/>
                    </a:lnTo>
                    <a:lnTo>
                      <a:pt x="242" y="8"/>
                    </a:lnTo>
                    <a:lnTo>
                      <a:pt x="246" y="17"/>
                    </a:lnTo>
                    <a:lnTo>
                      <a:pt x="250" y="25"/>
                    </a:lnTo>
                    <a:lnTo>
                      <a:pt x="252" y="35"/>
                    </a:lnTo>
                    <a:lnTo>
                      <a:pt x="259" y="40"/>
                    </a:lnTo>
                    <a:lnTo>
                      <a:pt x="272" y="55"/>
                    </a:lnTo>
                    <a:lnTo>
                      <a:pt x="282" y="57"/>
                    </a:lnTo>
                    <a:lnTo>
                      <a:pt x="290" y="65"/>
                    </a:lnTo>
                    <a:lnTo>
                      <a:pt x="305" y="71"/>
                    </a:lnTo>
                    <a:lnTo>
                      <a:pt x="310" y="85"/>
                    </a:lnTo>
                    <a:lnTo>
                      <a:pt x="324" y="93"/>
                    </a:lnTo>
                    <a:lnTo>
                      <a:pt x="332" y="105"/>
                    </a:lnTo>
                    <a:lnTo>
                      <a:pt x="339" y="110"/>
                    </a:lnTo>
                    <a:lnTo>
                      <a:pt x="339" y="122"/>
                    </a:lnTo>
                    <a:lnTo>
                      <a:pt x="346" y="122"/>
                    </a:lnTo>
                    <a:lnTo>
                      <a:pt x="353" y="133"/>
                    </a:lnTo>
                    <a:lnTo>
                      <a:pt x="355" y="146"/>
                    </a:lnTo>
                    <a:lnTo>
                      <a:pt x="364" y="153"/>
                    </a:lnTo>
                    <a:lnTo>
                      <a:pt x="375" y="150"/>
                    </a:lnTo>
                    <a:lnTo>
                      <a:pt x="395" y="158"/>
                    </a:lnTo>
                    <a:lnTo>
                      <a:pt x="402" y="162"/>
                    </a:lnTo>
                    <a:lnTo>
                      <a:pt x="412" y="163"/>
                    </a:lnTo>
                    <a:lnTo>
                      <a:pt x="419" y="155"/>
                    </a:lnTo>
                    <a:lnTo>
                      <a:pt x="426" y="158"/>
                    </a:lnTo>
                    <a:lnTo>
                      <a:pt x="437" y="158"/>
                    </a:lnTo>
                    <a:lnTo>
                      <a:pt x="442" y="168"/>
                    </a:lnTo>
                    <a:lnTo>
                      <a:pt x="450" y="175"/>
                    </a:lnTo>
                    <a:lnTo>
                      <a:pt x="457" y="175"/>
                    </a:lnTo>
                    <a:lnTo>
                      <a:pt x="467" y="182"/>
                    </a:lnTo>
                    <a:lnTo>
                      <a:pt x="479" y="182"/>
                    </a:lnTo>
                    <a:lnTo>
                      <a:pt x="486" y="188"/>
                    </a:lnTo>
                    <a:lnTo>
                      <a:pt x="487" y="198"/>
                    </a:lnTo>
                    <a:lnTo>
                      <a:pt x="493" y="205"/>
                    </a:lnTo>
                    <a:lnTo>
                      <a:pt x="500" y="207"/>
                    </a:lnTo>
                    <a:lnTo>
                      <a:pt x="507" y="213"/>
                    </a:lnTo>
                    <a:lnTo>
                      <a:pt x="519" y="222"/>
                    </a:lnTo>
                    <a:lnTo>
                      <a:pt x="529" y="227"/>
                    </a:lnTo>
                    <a:lnTo>
                      <a:pt x="537" y="227"/>
                    </a:lnTo>
                    <a:lnTo>
                      <a:pt x="544" y="227"/>
                    </a:lnTo>
                    <a:lnTo>
                      <a:pt x="559" y="225"/>
                    </a:lnTo>
                    <a:lnTo>
                      <a:pt x="572" y="227"/>
                    </a:lnTo>
                    <a:lnTo>
                      <a:pt x="584" y="233"/>
                    </a:lnTo>
                    <a:lnTo>
                      <a:pt x="586" y="243"/>
                    </a:lnTo>
                    <a:lnTo>
                      <a:pt x="587" y="255"/>
                    </a:lnTo>
                    <a:lnTo>
                      <a:pt x="595" y="260"/>
                    </a:lnTo>
                    <a:lnTo>
                      <a:pt x="604" y="255"/>
                    </a:lnTo>
                    <a:lnTo>
                      <a:pt x="613" y="245"/>
                    </a:lnTo>
                    <a:lnTo>
                      <a:pt x="619" y="240"/>
                    </a:lnTo>
                    <a:lnTo>
                      <a:pt x="629" y="250"/>
                    </a:lnTo>
                    <a:lnTo>
                      <a:pt x="637" y="251"/>
                    </a:lnTo>
                    <a:lnTo>
                      <a:pt x="644" y="260"/>
                    </a:lnTo>
                    <a:lnTo>
                      <a:pt x="659" y="263"/>
                    </a:lnTo>
                    <a:lnTo>
                      <a:pt x="664" y="265"/>
                    </a:lnTo>
                    <a:lnTo>
                      <a:pt x="669" y="275"/>
                    </a:lnTo>
                    <a:lnTo>
                      <a:pt x="677" y="285"/>
                    </a:lnTo>
                    <a:lnTo>
                      <a:pt x="687" y="285"/>
                    </a:lnTo>
                    <a:lnTo>
                      <a:pt x="702" y="293"/>
                    </a:lnTo>
                    <a:lnTo>
                      <a:pt x="707" y="300"/>
                    </a:lnTo>
                    <a:lnTo>
                      <a:pt x="902" y="298"/>
                    </a:lnTo>
                    <a:lnTo>
                      <a:pt x="902" y="308"/>
                    </a:lnTo>
                    <a:lnTo>
                      <a:pt x="906" y="318"/>
                    </a:lnTo>
                    <a:lnTo>
                      <a:pt x="913" y="327"/>
                    </a:lnTo>
                    <a:lnTo>
                      <a:pt x="924" y="330"/>
                    </a:lnTo>
                    <a:lnTo>
                      <a:pt x="951" y="328"/>
                    </a:lnTo>
                    <a:lnTo>
                      <a:pt x="962" y="335"/>
                    </a:lnTo>
                    <a:lnTo>
                      <a:pt x="966" y="345"/>
                    </a:lnTo>
                    <a:lnTo>
                      <a:pt x="962" y="355"/>
                    </a:lnTo>
                    <a:lnTo>
                      <a:pt x="966" y="367"/>
                    </a:lnTo>
                    <a:lnTo>
                      <a:pt x="960" y="381"/>
                    </a:lnTo>
                    <a:lnTo>
                      <a:pt x="962" y="392"/>
                    </a:lnTo>
                    <a:lnTo>
                      <a:pt x="966" y="403"/>
                    </a:lnTo>
                    <a:lnTo>
                      <a:pt x="966" y="410"/>
                    </a:lnTo>
                    <a:lnTo>
                      <a:pt x="966" y="421"/>
                    </a:lnTo>
                    <a:lnTo>
                      <a:pt x="962" y="427"/>
                    </a:lnTo>
                    <a:lnTo>
                      <a:pt x="954" y="432"/>
                    </a:lnTo>
                    <a:lnTo>
                      <a:pt x="949" y="440"/>
                    </a:lnTo>
                    <a:lnTo>
                      <a:pt x="944" y="450"/>
                    </a:lnTo>
                    <a:lnTo>
                      <a:pt x="942" y="461"/>
                    </a:lnTo>
                    <a:lnTo>
                      <a:pt x="942" y="473"/>
                    </a:lnTo>
                    <a:lnTo>
                      <a:pt x="944" y="483"/>
                    </a:lnTo>
                    <a:lnTo>
                      <a:pt x="962" y="500"/>
                    </a:lnTo>
                    <a:lnTo>
                      <a:pt x="966" y="517"/>
                    </a:lnTo>
                    <a:lnTo>
                      <a:pt x="967" y="528"/>
                    </a:lnTo>
                    <a:lnTo>
                      <a:pt x="967" y="538"/>
                    </a:lnTo>
                    <a:lnTo>
                      <a:pt x="976" y="552"/>
                    </a:lnTo>
                    <a:lnTo>
                      <a:pt x="993" y="586"/>
                    </a:lnTo>
                    <a:lnTo>
                      <a:pt x="994" y="605"/>
                    </a:lnTo>
                    <a:lnTo>
                      <a:pt x="993" y="630"/>
                    </a:lnTo>
                    <a:lnTo>
                      <a:pt x="994" y="660"/>
                    </a:lnTo>
                    <a:lnTo>
                      <a:pt x="1016" y="690"/>
                    </a:lnTo>
                    <a:lnTo>
                      <a:pt x="1021" y="702"/>
                    </a:lnTo>
                    <a:lnTo>
                      <a:pt x="1016" y="715"/>
                    </a:lnTo>
                    <a:lnTo>
                      <a:pt x="1011" y="733"/>
                    </a:lnTo>
                    <a:lnTo>
                      <a:pt x="1004" y="742"/>
                    </a:lnTo>
                    <a:lnTo>
                      <a:pt x="994" y="750"/>
                    </a:lnTo>
                    <a:lnTo>
                      <a:pt x="989" y="753"/>
                    </a:lnTo>
                    <a:lnTo>
                      <a:pt x="989" y="762"/>
                    </a:lnTo>
                    <a:lnTo>
                      <a:pt x="989" y="770"/>
                    </a:lnTo>
                    <a:lnTo>
                      <a:pt x="675" y="770"/>
                    </a:lnTo>
                    <a:lnTo>
                      <a:pt x="631" y="770"/>
                    </a:lnTo>
                    <a:lnTo>
                      <a:pt x="631" y="690"/>
                    </a:lnTo>
                    <a:lnTo>
                      <a:pt x="547" y="690"/>
                    </a:lnTo>
                    <a:lnTo>
                      <a:pt x="547" y="611"/>
                    </a:lnTo>
                    <a:lnTo>
                      <a:pt x="284" y="615"/>
                    </a:lnTo>
                    <a:lnTo>
                      <a:pt x="273" y="605"/>
                    </a:lnTo>
                    <a:lnTo>
                      <a:pt x="273" y="595"/>
                    </a:lnTo>
                    <a:lnTo>
                      <a:pt x="264" y="591"/>
                    </a:lnTo>
                    <a:lnTo>
                      <a:pt x="260" y="580"/>
                    </a:lnTo>
                    <a:lnTo>
                      <a:pt x="257" y="572"/>
                    </a:lnTo>
                    <a:lnTo>
                      <a:pt x="246" y="565"/>
                    </a:lnTo>
                    <a:lnTo>
                      <a:pt x="242" y="543"/>
                    </a:lnTo>
                    <a:lnTo>
                      <a:pt x="233" y="538"/>
                    </a:lnTo>
                    <a:lnTo>
                      <a:pt x="220" y="533"/>
                    </a:lnTo>
                    <a:lnTo>
                      <a:pt x="217" y="525"/>
                    </a:lnTo>
                    <a:lnTo>
                      <a:pt x="208" y="513"/>
                    </a:lnTo>
                    <a:lnTo>
                      <a:pt x="200" y="510"/>
                    </a:lnTo>
                    <a:lnTo>
                      <a:pt x="193" y="505"/>
                    </a:lnTo>
                    <a:lnTo>
                      <a:pt x="186" y="500"/>
                    </a:lnTo>
                    <a:lnTo>
                      <a:pt x="180" y="493"/>
                    </a:lnTo>
                    <a:lnTo>
                      <a:pt x="170" y="488"/>
                    </a:lnTo>
                    <a:lnTo>
                      <a:pt x="160" y="483"/>
                    </a:lnTo>
                    <a:lnTo>
                      <a:pt x="157" y="473"/>
                    </a:lnTo>
                    <a:lnTo>
                      <a:pt x="146" y="468"/>
                    </a:lnTo>
                    <a:lnTo>
                      <a:pt x="135" y="461"/>
                    </a:lnTo>
                    <a:lnTo>
                      <a:pt x="125" y="460"/>
                    </a:lnTo>
                    <a:lnTo>
                      <a:pt x="117" y="458"/>
                    </a:lnTo>
                    <a:lnTo>
                      <a:pt x="108" y="458"/>
                    </a:lnTo>
                    <a:lnTo>
                      <a:pt x="100" y="460"/>
                    </a:lnTo>
                    <a:lnTo>
                      <a:pt x="93" y="465"/>
                    </a:lnTo>
                    <a:lnTo>
                      <a:pt x="85" y="468"/>
                    </a:lnTo>
                    <a:lnTo>
                      <a:pt x="73" y="461"/>
                    </a:lnTo>
                    <a:lnTo>
                      <a:pt x="66" y="472"/>
                    </a:lnTo>
                    <a:lnTo>
                      <a:pt x="59" y="465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9" name="Freeform 20"/>
              <p:cNvSpPr>
                <a:spLocks/>
              </p:cNvSpPr>
              <p:nvPr/>
            </p:nvSpPr>
            <p:spPr bwMode="auto">
              <a:xfrm>
                <a:off x="3521404" y="4600010"/>
                <a:ext cx="1017643" cy="358424"/>
              </a:xfrm>
              <a:custGeom>
                <a:avLst/>
                <a:gdLst/>
                <a:ahLst/>
                <a:cxnLst>
                  <a:cxn ang="0">
                    <a:pos x="1180" y="3"/>
                  </a:cxn>
                  <a:cxn ang="0">
                    <a:pos x="1180" y="184"/>
                  </a:cxn>
                  <a:cxn ang="0">
                    <a:pos x="1155" y="193"/>
                  </a:cxn>
                  <a:cxn ang="0">
                    <a:pos x="1118" y="195"/>
                  </a:cxn>
                  <a:cxn ang="0">
                    <a:pos x="1093" y="207"/>
                  </a:cxn>
                  <a:cxn ang="0">
                    <a:pos x="1046" y="233"/>
                  </a:cxn>
                  <a:cxn ang="0">
                    <a:pos x="996" y="244"/>
                  </a:cxn>
                  <a:cxn ang="0">
                    <a:pos x="978" y="255"/>
                  </a:cxn>
                  <a:cxn ang="0">
                    <a:pos x="948" y="289"/>
                  </a:cxn>
                  <a:cxn ang="0">
                    <a:pos x="901" y="293"/>
                  </a:cxn>
                  <a:cxn ang="0">
                    <a:pos x="821" y="312"/>
                  </a:cxn>
                  <a:cxn ang="0">
                    <a:pos x="779" y="315"/>
                  </a:cxn>
                  <a:cxn ang="0">
                    <a:pos x="767" y="318"/>
                  </a:cxn>
                  <a:cxn ang="0">
                    <a:pos x="749" y="312"/>
                  </a:cxn>
                  <a:cxn ang="0">
                    <a:pos x="712" y="277"/>
                  </a:cxn>
                  <a:cxn ang="0">
                    <a:pos x="691" y="269"/>
                  </a:cxn>
                  <a:cxn ang="0">
                    <a:pos x="661" y="270"/>
                  </a:cxn>
                  <a:cxn ang="0">
                    <a:pos x="649" y="280"/>
                  </a:cxn>
                  <a:cxn ang="0">
                    <a:pos x="638" y="285"/>
                  </a:cxn>
                  <a:cxn ang="0">
                    <a:pos x="626" y="297"/>
                  </a:cxn>
                  <a:cxn ang="0">
                    <a:pos x="522" y="335"/>
                  </a:cxn>
                  <a:cxn ang="0">
                    <a:pos x="511" y="338"/>
                  </a:cxn>
                  <a:cxn ang="0">
                    <a:pos x="484" y="363"/>
                  </a:cxn>
                  <a:cxn ang="0">
                    <a:pos x="471" y="363"/>
                  </a:cxn>
                  <a:cxn ang="0">
                    <a:pos x="451" y="352"/>
                  </a:cxn>
                  <a:cxn ang="0">
                    <a:pos x="427" y="358"/>
                  </a:cxn>
                  <a:cxn ang="0">
                    <a:pos x="407" y="354"/>
                  </a:cxn>
                  <a:cxn ang="0">
                    <a:pos x="391" y="354"/>
                  </a:cxn>
                  <a:cxn ang="0">
                    <a:pos x="367" y="354"/>
                  </a:cxn>
                  <a:cxn ang="0">
                    <a:pos x="355" y="358"/>
                  </a:cxn>
                  <a:cxn ang="0">
                    <a:pos x="333" y="378"/>
                  </a:cxn>
                  <a:cxn ang="0">
                    <a:pos x="322" y="392"/>
                  </a:cxn>
                  <a:cxn ang="0">
                    <a:pos x="313" y="397"/>
                  </a:cxn>
                  <a:cxn ang="0">
                    <a:pos x="287" y="397"/>
                  </a:cxn>
                  <a:cxn ang="0">
                    <a:pos x="279" y="387"/>
                  </a:cxn>
                  <a:cxn ang="0">
                    <a:pos x="279" y="377"/>
                  </a:cxn>
                  <a:cxn ang="0">
                    <a:pos x="277" y="354"/>
                  </a:cxn>
                  <a:cxn ang="0">
                    <a:pos x="265" y="338"/>
                  </a:cxn>
                  <a:cxn ang="0">
                    <a:pos x="217" y="323"/>
                  </a:cxn>
                  <a:cxn ang="0">
                    <a:pos x="200" y="312"/>
                  </a:cxn>
                  <a:cxn ang="0">
                    <a:pos x="184" y="305"/>
                  </a:cxn>
                  <a:cxn ang="0">
                    <a:pos x="159" y="309"/>
                  </a:cxn>
                  <a:cxn ang="0">
                    <a:pos x="140" y="318"/>
                  </a:cxn>
                  <a:cxn ang="0">
                    <a:pos x="125" y="318"/>
                  </a:cxn>
                  <a:cxn ang="0">
                    <a:pos x="113" y="312"/>
                  </a:cxn>
                  <a:cxn ang="0">
                    <a:pos x="99" y="309"/>
                  </a:cxn>
                  <a:cxn ang="0">
                    <a:pos x="72" y="293"/>
                  </a:cxn>
                  <a:cxn ang="0">
                    <a:pos x="55" y="289"/>
                  </a:cxn>
                  <a:cxn ang="0">
                    <a:pos x="59" y="277"/>
                  </a:cxn>
                  <a:cxn ang="0">
                    <a:pos x="55" y="265"/>
                  </a:cxn>
                  <a:cxn ang="0">
                    <a:pos x="48" y="258"/>
                  </a:cxn>
                  <a:cxn ang="0">
                    <a:pos x="48" y="244"/>
                  </a:cxn>
                  <a:cxn ang="0">
                    <a:pos x="55" y="238"/>
                  </a:cxn>
                  <a:cxn ang="0">
                    <a:pos x="65" y="237"/>
                  </a:cxn>
                  <a:cxn ang="0">
                    <a:pos x="0" y="237"/>
                  </a:cxn>
                  <a:cxn ang="0">
                    <a:pos x="0" y="165"/>
                  </a:cxn>
                  <a:cxn ang="0">
                    <a:pos x="0" y="0"/>
                  </a:cxn>
                  <a:cxn ang="0">
                    <a:pos x="60" y="3"/>
                  </a:cxn>
                  <a:cxn ang="0">
                    <a:pos x="113" y="3"/>
                  </a:cxn>
                  <a:cxn ang="0">
                    <a:pos x="299" y="3"/>
                  </a:cxn>
                  <a:cxn ang="0">
                    <a:pos x="861" y="5"/>
                  </a:cxn>
                  <a:cxn ang="0">
                    <a:pos x="879" y="5"/>
                  </a:cxn>
                  <a:cxn ang="0">
                    <a:pos x="1180" y="3"/>
                  </a:cxn>
                </a:cxnLst>
                <a:rect l="0" t="0" r="r" b="b"/>
                <a:pathLst>
                  <a:path w="1181" h="398">
                    <a:moveTo>
                      <a:pt x="1180" y="3"/>
                    </a:moveTo>
                    <a:lnTo>
                      <a:pt x="1180" y="184"/>
                    </a:lnTo>
                    <a:lnTo>
                      <a:pt x="1155" y="193"/>
                    </a:lnTo>
                    <a:lnTo>
                      <a:pt x="1118" y="195"/>
                    </a:lnTo>
                    <a:lnTo>
                      <a:pt x="1093" y="207"/>
                    </a:lnTo>
                    <a:lnTo>
                      <a:pt x="1046" y="233"/>
                    </a:lnTo>
                    <a:lnTo>
                      <a:pt x="996" y="244"/>
                    </a:lnTo>
                    <a:lnTo>
                      <a:pt x="978" y="255"/>
                    </a:lnTo>
                    <a:lnTo>
                      <a:pt x="948" y="289"/>
                    </a:lnTo>
                    <a:lnTo>
                      <a:pt x="901" y="293"/>
                    </a:lnTo>
                    <a:lnTo>
                      <a:pt x="821" y="312"/>
                    </a:lnTo>
                    <a:lnTo>
                      <a:pt x="779" y="315"/>
                    </a:lnTo>
                    <a:lnTo>
                      <a:pt x="767" y="318"/>
                    </a:lnTo>
                    <a:lnTo>
                      <a:pt x="749" y="312"/>
                    </a:lnTo>
                    <a:lnTo>
                      <a:pt x="712" y="277"/>
                    </a:lnTo>
                    <a:lnTo>
                      <a:pt x="691" y="269"/>
                    </a:lnTo>
                    <a:lnTo>
                      <a:pt x="661" y="270"/>
                    </a:lnTo>
                    <a:lnTo>
                      <a:pt x="649" y="280"/>
                    </a:lnTo>
                    <a:lnTo>
                      <a:pt x="638" y="285"/>
                    </a:lnTo>
                    <a:lnTo>
                      <a:pt x="626" y="297"/>
                    </a:lnTo>
                    <a:lnTo>
                      <a:pt x="522" y="335"/>
                    </a:lnTo>
                    <a:lnTo>
                      <a:pt x="511" y="338"/>
                    </a:lnTo>
                    <a:lnTo>
                      <a:pt x="484" y="363"/>
                    </a:lnTo>
                    <a:lnTo>
                      <a:pt x="471" y="363"/>
                    </a:lnTo>
                    <a:lnTo>
                      <a:pt x="451" y="352"/>
                    </a:lnTo>
                    <a:lnTo>
                      <a:pt x="427" y="358"/>
                    </a:lnTo>
                    <a:lnTo>
                      <a:pt x="407" y="354"/>
                    </a:lnTo>
                    <a:lnTo>
                      <a:pt x="391" y="354"/>
                    </a:lnTo>
                    <a:lnTo>
                      <a:pt x="367" y="354"/>
                    </a:lnTo>
                    <a:lnTo>
                      <a:pt x="355" y="358"/>
                    </a:lnTo>
                    <a:lnTo>
                      <a:pt x="333" y="378"/>
                    </a:lnTo>
                    <a:lnTo>
                      <a:pt x="322" y="392"/>
                    </a:lnTo>
                    <a:lnTo>
                      <a:pt x="313" y="397"/>
                    </a:lnTo>
                    <a:lnTo>
                      <a:pt x="287" y="397"/>
                    </a:lnTo>
                    <a:lnTo>
                      <a:pt x="279" y="387"/>
                    </a:lnTo>
                    <a:lnTo>
                      <a:pt x="279" y="377"/>
                    </a:lnTo>
                    <a:lnTo>
                      <a:pt x="277" y="354"/>
                    </a:lnTo>
                    <a:lnTo>
                      <a:pt x="265" y="338"/>
                    </a:lnTo>
                    <a:lnTo>
                      <a:pt x="217" y="323"/>
                    </a:lnTo>
                    <a:lnTo>
                      <a:pt x="200" y="312"/>
                    </a:lnTo>
                    <a:lnTo>
                      <a:pt x="184" y="305"/>
                    </a:lnTo>
                    <a:lnTo>
                      <a:pt x="159" y="309"/>
                    </a:lnTo>
                    <a:lnTo>
                      <a:pt x="140" y="318"/>
                    </a:lnTo>
                    <a:lnTo>
                      <a:pt x="125" y="318"/>
                    </a:lnTo>
                    <a:lnTo>
                      <a:pt x="113" y="312"/>
                    </a:lnTo>
                    <a:lnTo>
                      <a:pt x="99" y="309"/>
                    </a:lnTo>
                    <a:lnTo>
                      <a:pt x="72" y="293"/>
                    </a:lnTo>
                    <a:lnTo>
                      <a:pt x="55" y="289"/>
                    </a:lnTo>
                    <a:lnTo>
                      <a:pt x="59" y="277"/>
                    </a:lnTo>
                    <a:lnTo>
                      <a:pt x="55" y="265"/>
                    </a:lnTo>
                    <a:lnTo>
                      <a:pt x="48" y="258"/>
                    </a:lnTo>
                    <a:lnTo>
                      <a:pt x="48" y="244"/>
                    </a:lnTo>
                    <a:lnTo>
                      <a:pt x="55" y="238"/>
                    </a:lnTo>
                    <a:lnTo>
                      <a:pt x="65" y="237"/>
                    </a:lnTo>
                    <a:lnTo>
                      <a:pt x="0" y="237"/>
                    </a:lnTo>
                    <a:lnTo>
                      <a:pt x="0" y="165"/>
                    </a:lnTo>
                    <a:lnTo>
                      <a:pt x="0" y="0"/>
                    </a:lnTo>
                    <a:lnTo>
                      <a:pt x="60" y="3"/>
                    </a:lnTo>
                    <a:lnTo>
                      <a:pt x="113" y="3"/>
                    </a:lnTo>
                    <a:lnTo>
                      <a:pt x="299" y="3"/>
                    </a:lnTo>
                    <a:lnTo>
                      <a:pt x="861" y="5"/>
                    </a:lnTo>
                    <a:lnTo>
                      <a:pt x="879" y="5"/>
                    </a:lnTo>
                    <a:lnTo>
                      <a:pt x="1180" y="3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0" name="Freeform 21"/>
              <p:cNvSpPr>
                <a:spLocks/>
              </p:cNvSpPr>
              <p:nvPr/>
            </p:nvSpPr>
            <p:spPr bwMode="auto">
              <a:xfrm>
                <a:off x="2511516" y="3971417"/>
                <a:ext cx="1163267" cy="352121"/>
              </a:xfrm>
              <a:custGeom>
                <a:avLst/>
                <a:gdLst/>
                <a:ahLst/>
                <a:cxnLst>
                  <a:cxn ang="0">
                    <a:pos x="1324" y="365"/>
                  </a:cxn>
                  <a:cxn ang="0">
                    <a:pos x="1315" y="390"/>
                  </a:cxn>
                  <a:cxn ang="0">
                    <a:pos x="1290" y="385"/>
                  </a:cxn>
                  <a:cxn ang="0">
                    <a:pos x="1274" y="382"/>
                  </a:cxn>
                  <a:cxn ang="0">
                    <a:pos x="1249" y="390"/>
                  </a:cxn>
                  <a:cxn ang="0">
                    <a:pos x="942" y="385"/>
                  </a:cxn>
                  <a:cxn ang="0">
                    <a:pos x="750" y="382"/>
                  </a:cxn>
                  <a:cxn ang="0">
                    <a:pos x="292" y="375"/>
                  </a:cxn>
                  <a:cxn ang="0">
                    <a:pos x="93" y="367"/>
                  </a:cxn>
                  <a:cxn ang="0">
                    <a:pos x="0" y="367"/>
                  </a:cxn>
                  <a:cxn ang="0">
                    <a:pos x="1" y="140"/>
                  </a:cxn>
                  <a:cxn ang="0">
                    <a:pos x="3" y="0"/>
                  </a:cxn>
                  <a:cxn ang="0">
                    <a:pos x="142" y="28"/>
                  </a:cxn>
                  <a:cxn ang="0">
                    <a:pos x="318" y="33"/>
                  </a:cxn>
                  <a:cxn ang="0">
                    <a:pos x="780" y="41"/>
                  </a:cxn>
                  <a:cxn ang="0">
                    <a:pos x="796" y="48"/>
                  </a:cxn>
                  <a:cxn ang="0">
                    <a:pos x="812" y="52"/>
                  </a:cxn>
                  <a:cxn ang="0">
                    <a:pos x="830" y="52"/>
                  </a:cxn>
                  <a:cxn ang="0">
                    <a:pos x="852" y="53"/>
                  </a:cxn>
                  <a:cxn ang="0">
                    <a:pos x="870" y="57"/>
                  </a:cxn>
                  <a:cxn ang="0">
                    <a:pos x="892" y="63"/>
                  </a:cxn>
                  <a:cxn ang="0">
                    <a:pos x="912" y="53"/>
                  </a:cxn>
                  <a:cxn ang="0">
                    <a:pos x="927" y="63"/>
                  </a:cxn>
                  <a:cxn ang="0">
                    <a:pos x="947" y="52"/>
                  </a:cxn>
                  <a:cxn ang="0">
                    <a:pos x="962" y="66"/>
                  </a:cxn>
                  <a:cxn ang="0">
                    <a:pos x="979" y="68"/>
                  </a:cxn>
                  <a:cxn ang="0">
                    <a:pos x="1005" y="78"/>
                  </a:cxn>
                  <a:cxn ang="0">
                    <a:pos x="1025" y="78"/>
                  </a:cxn>
                  <a:cxn ang="0">
                    <a:pos x="1049" y="60"/>
                  </a:cxn>
                  <a:cxn ang="0">
                    <a:pos x="1059" y="41"/>
                  </a:cxn>
                  <a:cxn ang="0">
                    <a:pos x="1082" y="28"/>
                  </a:cxn>
                  <a:cxn ang="0">
                    <a:pos x="1286" y="40"/>
                  </a:cxn>
                  <a:cxn ang="0">
                    <a:pos x="1299" y="53"/>
                  </a:cxn>
                  <a:cxn ang="0">
                    <a:pos x="1299" y="72"/>
                  </a:cxn>
                  <a:cxn ang="0">
                    <a:pos x="1321" y="83"/>
                  </a:cxn>
                  <a:cxn ang="0">
                    <a:pos x="1341" y="86"/>
                  </a:cxn>
                  <a:cxn ang="0">
                    <a:pos x="1339" y="98"/>
                  </a:cxn>
                  <a:cxn ang="0">
                    <a:pos x="1335" y="112"/>
                  </a:cxn>
                  <a:cxn ang="0">
                    <a:pos x="1321" y="120"/>
                  </a:cxn>
                  <a:cxn ang="0">
                    <a:pos x="1310" y="130"/>
                  </a:cxn>
                  <a:cxn ang="0">
                    <a:pos x="1306" y="150"/>
                  </a:cxn>
                  <a:cxn ang="0">
                    <a:pos x="1326" y="165"/>
                  </a:cxn>
                  <a:cxn ang="0">
                    <a:pos x="1321" y="183"/>
                  </a:cxn>
                  <a:cxn ang="0">
                    <a:pos x="1315" y="200"/>
                  </a:cxn>
                  <a:cxn ang="0">
                    <a:pos x="1306" y="218"/>
                  </a:cxn>
                  <a:cxn ang="0">
                    <a:pos x="1304" y="232"/>
                  </a:cxn>
                  <a:cxn ang="0">
                    <a:pos x="1299" y="248"/>
                  </a:cxn>
                  <a:cxn ang="0">
                    <a:pos x="1281" y="255"/>
                  </a:cxn>
                  <a:cxn ang="0">
                    <a:pos x="1281" y="278"/>
                  </a:cxn>
                  <a:cxn ang="0">
                    <a:pos x="1297" y="290"/>
                  </a:cxn>
                  <a:cxn ang="0">
                    <a:pos x="1292" y="310"/>
                  </a:cxn>
                  <a:cxn ang="0">
                    <a:pos x="1306" y="325"/>
                  </a:cxn>
                  <a:cxn ang="0">
                    <a:pos x="1319" y="356"/>
                  </a:cxn>
                </a:cxnLst>
                <a:rect l="0" t="0" r="r" b="b"/>
                <a:pathLst>
                  <a:path w="1350" h="391">
                    <a:moveTo>
                      <a:pt x="1319" y="356"/>
                    </a:moveTo>
                    <a:lnTo>
                      <a:pt x="1324" y="365"/>
                    </a:lnTo>
                    <a:lnTo>
                      <a:pt x="1321" y="380"/>
                    </a:lnTo>
                    <a:lnTo>
                      <a:pt x="1315" y="390"/>
                    </a:lnTo>
                    <a:lnTo>
                      <a:pt x="1304" y="385"/>
                    </a:lnTo>
                    <a:lnTo>
                      <a:pt x="1290" y="385"/>
                    </a:lnTo>
                    <a:lnTo>
                      <a:pt x="1281" y="390"/>
                    </a:lnTo>
                    <a:lnTo>
                      <a:pt x="1274" y="382"/>
                    </a:lnTo>
                    <a:lnTo>
                      <a:pt x="1264" y="382"/>
                    </a:lnTo>
                    <a:lnTo>
                      <a:pt x="1249" y="390"/>
                    </a:lnTo>
                    <a:lnTo>
                      <a:pt x="1234" y="390"/>
                    </a:lnTo>
                    <a:lnTo>
                      <a:pt x="942" y="385"/>
                    </a:lnTo>
                    <a:lnTo>
                      <a:pt x="757" y="382"/>
                    </a:lnTo>
                    <a:lnTo>
                      <a:pt x="750" y="382"/>
                    </a:lnTo>
                    <a:lnTo>
                      <a:pt x="447" y="376"/>
                    </a:lnTo>
                    <a:lnTo>
                      <a:pt x="292" y="375"/>
                    </a:lnTo>
                    <a:lnTo>
                      <a:pt x="155" y="371"/>
                    </a:lnTo>
                    <a:lnTo>
                      <a:pt x="93" y="367"/>
                    </a:lnTo>
                    <a:lnTo>
                      <a:pt x="28" y="367"/>
                    </a:lnTo>
                    <a:lnTo>
                      <a:pt x="0" y="367"/>
                    </a:lnTo>
                    <a:lnTo>
                      <a:pt x="1" y="247"/>
                    </a:lnTo>
                    <a:lnTo>
                      <a:pt x="1" y="140"/>
                    </a:lnTo>
                    <a:lnTo>
                      <a:pt x="3" y="72"/>
                    </a:lnTo>
                    <a:lnTo>
                      <a:pt x="3" y="0"/>
                    </a:lnTo>
                    <a:lnTo>
                      <a:pt x="142" y="3"/>
                    </a:lnTo>
                    <a:lnTo>
                      <a:pt x="142" y="28"/>
                    </a:lnTo>
                    <a:lnTo>
                      <a:pt x="232" y="32"/>
                    </a:lnTo>
                    <a:lnTo>
                      <a:pt x="318" y="33"/>
                    </a:lnTo>
                    <a:lnTo>
                      <a:pt x="480" y="37"/>
                    </a:lnTo>
                    <a:lnTo>
                      <a:pt x="780" y="41"/>
                    </a:lnTo>
                    <a:lnTo>
                      <a:pt x="789" y="45"/>
                    </a:lnTo>
                    <a:lnTo>
                      <a:pt x="796" y="48"/>
                    </a:lnTo>
                    <a:lnTo>
                      <a:pt x="807" y="48"/>
                    </a:lnTo>
                    <a:lnTo>
                      <a:pt x="812" y="52"/>
                    </a:lnTo>
                    <a:lnTo>
                      <a:pt x="822" y="52"/>
                    </a:lnTo>
                    <a:lnTo>
                      <a:pt x="830" y="52"/>
                    </a:lnTo>
                    <a:lnTo>
                      <a:pt x="842" y="60"/>
                    </a:lnTo>
                    <a:lnTo>
                      <a:pt x="852" y="53"/>
                    </a:lnTo>
                    <a:lnTo>
                      <a:pt x="862" y="53"/>
                    </a:lnTo>
                    <a:lnTo>
                      <a:pt x="870" y="57"/>
                    </a:lnTo>
                    <a:lnTo>
                      <a:pt x="885" y="60"/>
                    </a:lnTo>
                    <a:lnTo>
                      <a:pt x="892" y="63"/>
                    </a:lnTo>
                    <a:lnTo>
                      <a:pt x="902" y="63"/>
                    </a:lnTo>
                    <a:lnTo>
                      <a:pt x="912" y="53"/>
                    </a:lnTo>
                    <a:lnTo>
                      <a:pt x="922" y="57"/>
                    </a:lnTo>
                    <a:lnTo>
                      <a:pt x="927" y="63"/>
                    </a:lnTo>
                    <a:lnTo>
                      <a:pt x="936" y="60"/>
                    </a:lnTo>
                    <a:lnTo>
                      <a:pt x="947" y="52"/>
                    </a:lnTo>
                    <a:lnTo>
                      <a:pt x="956" y="57"/>
                    </a:lnTo>
                    <a:lnTo>
                      <a:pt x="962" y="66"/>
                    </a:lnTo>
                    <a:lnTo>
                      <a:pt x="970" y="68"/>
                    </a:lnTo>
                    <a:lnTo>
                      <a:pt x="979" y="68"/>
                    </a:lnTo>
                    <a:lnTo>
                      <a:pt x="992" y="73"/>
                    </a:lnTo>
                    <a:lnTo>
                      <a:pt x="1005" y="78"/>
                    </a:lnTo>
                    <a:lnTo>
                      <a:pt x="1017" y="78"/>
                    </a:lnTo>
                    <a:lnTo>
                      <a:pt x="1025" y="78"/>
                    </a:lnTo>
                    <a:lnTo>
                      <a:pt x="1034" y="68"/>
                    </a:lnTo>
                    <a:lnTo>
                      <a:pt x="1049" y="60"/>
                    </a:lnTo>
                    <a:lnTo>
                      <a:pt x="1050" y="48"/>
                    </a:lnTo>
                    <a:lnTo>
                      <a:pt x="1059" y="41"/>
                    </a:lnTo>
                    <a:lnTo>
                      <a:pt x="1074" y="32"/>
                    </a:lnTo>
                    <a:lnTo>
                      <a:pt x="1082" y="28"/>
                    </a:lnTo>
                    <a:lnTo>
                      <a:pt x="1281" y="32"/>
                    </a:lnTo>
                    <a:lnTo>
                      <a:pt x="1286" y="40"/>
                    </a:lnTo>
                    <a:lnTo>
                      <a:pt x="1290" y="48"/>
                    </a:lnTo>
                    <a:lnTo>
                      <a:pt x="1299" y="53"/>
                    </a:lnTo>
                    <a:lnTo>
                      <a:pt x="1301" y="60"/>
                    </a:lnTo>
                    <a:lnTo>
                      <a:pt x="1299" y="72"/>
                    </a:lnTo>
                    <a:lnTo>
                      <a:pt x="1312" y="78"/>
                    </a:lnTo>
                    <a:lnTo>
                      <a:pt x="1321" y="83"/>
                    </a:lnTo>
                    <a:lnTo>
                      <a:pt x="1330" y="81"/>
                    </a:lnTo>
                    <a:lnTo>
                      <a:pt x="1341" y="86"/>
                    </a:lnTo>
                    <a:lnTo>
                      <a:pt x="1349" y="92"/>
                    </a:lnTo>
                    <a:lnTo>
                      <a:pt x="1339" y="98"/>
                    </a:lnTo>
                    <a:lnTo>
                      <a:pt x="1332" y="103"/>
                    </a:lnTo>
                    <a:lnTo>
                      <a:pt x="1335" y="112"/>
                    </a:lnTo>
                    <a:lnTo>
                      <a:pt x="1330" y="120"/>
                    </a:lnTo>
                    <a:lnTo>
                      <a:pt x="1321" y="120"/>
                    </a:lnTo>
                    <a:lnTo>
                      <a:pt x="1312" y="121"/>
                    </a:lnTo>
                    <a:lnTo>
                      <a:pt x="1310" y="130"/>
                    </a:lnTo>
                    <a:lnTo>
                      <a:pt x="1306" y="141"/>
                    </a:lnTo>
                    <a:lnTo>
                      <a:pt x="1306" y="150"/>
                    </a:lnTo>
                    <a:lnTo>
                      <a:pt x="1321" y="156"/>
                    </a:lnTo>
                    <a:lnTo>
                      <a:pt x="1326" y="165"/>
                    </a:lnTo>
                    <a:lnTo>
                      <a:pt x="1324" y="176"/>
                    </a:lnTo>
                    <a:lnTo>
                      <a:pt x="1321" y="183"/>
                    </a:lnTo>
                    <a:lnTo>
                      <a:pt x="1315" y="192"/>
                    </a:lnTo>
                    <a:lnTo>
                      <a:pt x="1315" y="200"/>
                    </a:lnTo>
                    <a:lnTo>
                      <a:pt x="1315" y="212"/>
                    </a:lnTo>
                    <a:lnTo>
                      <a:pt x="1306" y="218"/>
                    </a:lnTo>
                    <a:lnTo>
                      <a:pt x="1301" y="223"/>
                    </a:lnTo>
                    <a:lnTo>
                      <a:pt x="1304" y="232"/>
                    </a:lnTo>
                    <a:lnTo>
                      <a:pt x="1304" y="243"/>
                    </a:lnTo>
                    <a:lnTo>
                      <a:pt x="1299" y="248"/>
                    </a:lnTo>
                    <a:lnTo>
                      <a:pt x="1290" y="252"/>
                    </a:lnTo>
                    <a:lnTo>
                      <a:pt x="1281" y="255"/>
                    </a:lnTo>
                    <a:lnTo>
                      <a:pt x="1281" y="267"/>
                    </a:lnTo>
                    <a:lnTo>
                      <a:pt x="1281" y="278"/>
                    </a:lnTo>
                    <a:lnTo>
                      <a:pt x="1286" y="287"/>
                    </a:lnTo>
                    <a:lnTo>
                      <a:pt x="1297" y="290"/>
                    </a:lnTo>
                    <a:lnTo>
                      <a:pt x="1297" y="298"/>
                    </a:lnTo>
                    <a:lnTo>
                      <a:pt x="1292" y="310"/>
                    </a:lnTo>
                    <a:lnTo>
                      <a:pt x="1299" y="320"/>
                    </a:lnTo>
                    <a:lnTo>
                      <a:pt x="1306" y="325"/>
                    </a:lnTo>
                    <a:lnTo>
                      <a:pt x="1312" y="351"/>
                    </a:lnTo>
                    <a:lnTo>
                      <a:pt x="1319" y="35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1" name="Freeform 22"/>
              <p:cNvSpPr>
                <a:spLocks/>
              </p:cNvSpPr>
              <p:nvPr/>
            </p:nvSpPr>
            <p:spPr bwMode="auto">
              <a:xfrm>
                <a:off x="5026757" y="3035732"/>
                <a:ext cx="672110" cy="570056"/>
              </a:xfrm>
              <a:custGeom>
                <a:avLst/>
                <a:gdLst/>
                <a:ahLst/>
                <a:cxnLst>
                  <a:cxn ang="0">
                    <a:pos x="1" y="94"/>
                  </a:cxn>
                  <a:cxn ang="0">
                    <a:pos x="8" y="19"/>
                  </a:cxn>
                  <a:cxn ang="0">
                    <a:pos x="79" y="0"/>
                  </a:cxn>
                  <a:cxn ang="0">
                    <a:pos x="92" y="10"/>
                  </a:cxn>
                  <a:cxn ang="0">
                    <a:pos x="97" y="28"/>
                  </a:cxn>
                  <a:cxn ang="0">
                    <a:pos x="115" y="39"/>
                  </a:cxn>
                  <a:cxn ang="0">
                    <a:pos x="134" y="41"/>
                  </a:cxn>
                  <a:cxn ang="0">
                    <a:pos x="154" y="48"/>
                  </a:cxn>
                  <a:cxn ang="0">
                    <a:pos x="172" y="47"/>
                  </a:cxn>
                  <a:cxn ang="0">
                    <a:pos x="175" y="19"/>
                  </a:cxn>
                  <a:cxn ang="0">
                    <a:pos x="190" y="12"/>
                  </a:cxn>
                  <a:cxn ang="0">
                    <a:pos x="216" y="26"/>
                  </a:cxn>
                  <a:cxn ang="0">
                    <a:pos x="236" y="23"/>
                  </a:cxn>
                  <a:cxn ang="0">
                    <a:pos x="256" y="21"/>
                  </a:cxn>
                  <a:cxn ang="0">
                    <a:pos x="287" y="28"/>
                  </a:cxn>
                  <a:cxn ang="0">
                    <a:pos x="289" y="48"/>
                  </a:cxn>
                  <a:cxn ang="0">
                    <a:pos x="287" y="67"/>
                  </a:cxn>
                  <a:cxn ang="0">
                    <a:pos x="311" y="70"/>
                  </a:cxn>
                  <a:cxn ang="0">
                    <a:pos x="339" y="70"/>
                  </a:cxn>
                  <a:cxn ang="0">
                    <a:pos x="346" y="94"/>
                  </a:cxn>
                  <a:cxn ang="0">
                    <a:pos x="392" y="107"/>
                  </a:cxn>
                  <a:cxn ang="0">
                    <a:pos x="406" y="97"/>
                  </a:cxn>
                  <a:cxn ang="0">
                    <a:pos x="411" y="74"/>
                  </a:cxn>
                  <a:cxn ang="0">
                    <a:pos x="414" y="48"/>
                  </a:cxn>
                  <a:cxn ang="0">
                    <a:pos x="428" y="41"/>
                  </a:cxn>
                  <a:cxn ang="0">
                    <a:pos x="456" y="21"/>
                  </a:cxn>
                  <a:cxn ang="0">
                    <a:pos x="468" y="10"/>
                  </a:cxn>
                  <a:cxn ang="0">
                    <a:pos x="485" y="6"/>
                  </a:cxn>
                  <a:cxn ang="0">
                    <a:pos x="503" y="6"/>
                  </a:cxn>
                  <a:cxn ang="0">
                    <a:pos x="516" y="26"/>
                  </a:cxn>
                  <a:cxn ang="0">
                    <a:pos x="530" y="41"/>
                  </a:cxn>
                  <a:cxn ang="0">
                    <a:pos x="545" y="55"/>
                  </a:cxn>
                  <a:cxn ang="0">
                    <a:pos x="558" y="79"/>
                  </a:cxn>
                  <a:cxn ang="0">
                    <a:pos x="561" y="99"/>
                  </a:cxn>
                  <a:cxn ang="0">
                    <a:pos x="582" y="114"/>
                  </a:cxn>
                  <a:cxn ang="0">
                    <a:pos x="592" y="128"/>
                  </a:cxn>
                  <a:cxn ang="0">
                    <a:pos x="608" y="134"/>
                  </a:cxn>
                  <a:cxn ang="0">
                    <a:pos x="634" y="123"/>
                  </a:cxn>
                  <a:cxn ang="0">
                    <a:pos x="642" y="105"/>
                  </a:cxn>
                  <a:cxn ang="0">
                    <a:pos x="652" y="97"/>
                  </a:cxn>
                  <a:cxn ang="0">
                    <a:pos x="680" y="103"/>
                  </a:cxn>
                  <a:cxn ang="0">
                    <a:pos x="705" y="94"/>
                  </a:cxn>
                  <a:cxn ang="0">
                    <a:pos x="718" y="85"/>
                  </a:cxn>
                  <a:cxn ang="0">
                    <a:pos x="738" y="90"/>
                  </a:cxn>
                  <a:cxn ang="0">
                    <a:pos x="752" y="97"/>
                  </a:cxn>
                  <a:cxn ang="0">
                    <a:pos x="765" y="294"/>
                  </a:cxn>
                  <a:cxn ang="0">
                    <a:pos x="771" y="480"/>
                  </a:cxn>
                  <a:cxn ang="0">
                    <a:pos x="687" y="613"/>
                  </a:cxn>
                  <a:cxn ang="0">
                    <a:pos x="8" y="406"/>
                  </a:cxn>
                </a:cxnLst>
                <a:rect l="0" t="0" r="r" b="b"/>
                <a:pathLst>
                  <a:path w="780" h="633">
                    <a:moveTo>
                      <a:pt x="8" y="406"/>
                    </a:moveTo>
                    <a:lnTo>
                      <a:pt x="1" y="94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15" y="19"/>
                    </a:lnTo>
                    <a:lnTo>
                      <a:pt x="79" y="0"/>
                    </a:lnTo>
                    <a:lnTo>
                      <a:pt x="83" y="3"/>
                    </a:lnTo>
                    <a:lnTo>
                      <a:pt x="92" y="10"/>
                    </a:lnTo>
                    <a:lnTo>
                      <a:pt x="92" y="21"/>
                    </a:lnTo>
                    <a:lnTo>
                      <a:pt x="97" y="28"/>
                    </a:lnTo>
                    <a:lnTo>
                      <a:pt x="107" y="35"/>
                    </a:lnTo>
                    <a:lnTo>
                      <a:pt x="115" y="39"/>
                    </a:lnTo>
                    <a:lnTo>
                      <a:pt x="125" y="39"/>
                    </a:lnTo>
                    <a:lnTo>
                      <a:pt x="134" y="41"/>
                    </a:lnTo>
                    <a:lnTo>
                      <a:pt x="145" y="47"/>
                    </a:lnTo>
                    <a:lnTo>
                      <a:pt x="154" y="48"/>
                    </a:lnTo>
                    <a:lnTo>
                      <a:pt x="162" y="48"/>
                    </a:lnTo>
                    <a:lnTo>
                      <a:pt x="172" y="47"/>
                    </a:lnTo>
                    <a:lnTo>
                      <a:pt x="172" y="35"/>
                    </a:lnTo>
                    <a:lnTo>
                      <a:pt x="175" y="19"/>
                    </a:lnTo>
                    <a:lnTo>
                      <a:pt x="182" y="12"/>
                    </a:lnTo>
                    <a:lnTo>
                      <a:pt x="190" y="12"/>
                    </a:lnTo>
                    <a:lnTo>
                      <a:pt x="207" y="23"/>
                    </a:lnTo>
                    <a:lnTo>
                      <a:pt x="216" y="26"/>
                    </a:lnTo>
                    <a:lnTo>
                      <a:pt x="222" y="23"/>
                    </a:lnTo>
                    <a:lnTo>
                      <a:pt x="236" y="23"/>
                    </a:lnTo>
                    <a:lnTo>
                      <a:pt x="247" y="23"/>
                    </a:lnTo>
                    <a:lnTo>
                      <a:pt x="256" y="21"/>
                    </a:lnTo>
                    <a:lnTo>
                      <a:pt x="263" y="21"/>
                    </a:lnTo>
                    <a:lnTo>
                      <a:pt x="287" y="28"/>
                    </a:lnTo>
                    <a:lnTo>
                      <a:pt x="291" y="39"/>
                    </a:lnTo>
                    <a:lnTo>
                      <a:pt x="289" y="48"/>
                    </a:lnTo>
                    <a:lnTo>
                      <a:pt x="284" y="59"/>
                    </a:lnTo>
                    <a:lnTo>
                      <a:pt x="287" y="67"/>
                    </a:lnTo>
                    <a:lnTo>
                      <a:pt x="294" y="70"/>
                    </a:lnTo>
                    <a:lnTo>
                      <a:pt x="311" y="70"/>
                    </a:lnTo>
                    <a:lnTo>
                      <a:pt x="334" y="65"/>
                    </a:lnTo>
                    <a:lnTo>
                      <a:pt x="339" y="70"/>
                    </a:lnTo>
                    <a:lnTo>
                      <a:pt x="339" y="80"/>
                    </a:lnTo>
                    <a:lnTo>
                      <a:pt x="346" y="94"/>
                    </a:lnTo>
                    <a:lnTo>
                      <a:pt x="354" y="99"/>
                    </a:lnTo>
                    <a:lnTo>
                      <a:pt x="392" y="107"/>
                    </a:lnTo>
                    <a:lnTo>
                      <a:pt x="399" y="105"/>
                    </a:lnTo>
                    <a:lnTo>
                      <a:pt x="406" y="97"/>
                    </a:lnTo>
                    <a:lnTo>
                      <a:pt x="408" y="85"/>
                    </a:lnTo>
                    <a:lnTo>
                      <a:pt x="411" y="74"/>
                    </a:lnTo>
                    <a:lnTo>
                      <a:pt x="411" y="60"/>
                    </a:lnTo>
                    <a:lnTo>
                      <a:pt x="414" y="48"/>
                    </a:lnTo>
                    <a:lnTo>
                      <a:pt x="423" y="48"/>
                    </a:lnTo>
                    <a:lnTo>
                      <a:pt x="428" y="41"/>
                    </a:lnTo>
                    <a:lnTo>
                      <a:pt x="443" y="26"/>
                    </a:lnTo>
                    <a:lnTo>
                      <a:pt x="456" y="21"/>
                    </a:lnTo>
                    <a:lnTo>
                      <a:pt x="463" y="12"/>
                    </a:lnTo>
                    <a:lnTo>
                      <a:pt x="468" y="10"/>
                    </a:lnTo>
                    <a:lnTo>
                      <a:pt x="478" y="3"/>
                    </a:lnTo>
                    <a:lnTo>
                      <a:pt x="485" y="6"/>
                    </a:lnTo>
                    <a:lnTo>
                      <a:pt x="493" y="3"/>
                    </a:lnTo>
                    <a:lnTo>
                      <a:pt x="503" y="6"/>
                    </a:lnTo>
                    <a:lnTo>
                      <a:pt x="507" y="19"/>
                    </a:lnTo>
                    <a:lnTo>
                      <a:pt x="516" y="26"/>
                    </a:lnTo>
                    <a:lnTo>
                      <a:pt x="523" y="35"/>
                    </a:lnTo>
                    <a:lnTo>
                      <a:pt x="530" y="41"/>
                    </a:lnTo>
                    <a:lnTo>
                      <a:pt x="533" y="52"/>
                    </a:lnTo>
                    <a:lnTo>
                      <a:pt x="545" y="55"/>
                    </a:lnTo>
                    <a:lnTo>
                      <a:pt x="550" y="65"/>
                    </a:lnTo>
                    <a:lnTo>
                      <a:pt x="558" y="79"/>
                    </a:lnTo>
                    <a:lnTo>
                      <a:pt x="561" y="88"/>
                    </a:lnTo>
                    <a:lnTo>
                      <a:pt x="561" y="99"/>
                    </a:lnTo>
                    <a:lnTo>
                      <a:pt x="576" y="105"/>
                    </a:lnTo>
                    <a:lnTo>
                      <a:pt x="582" y="114"/>
                    </a:lnTo>
                    <a:lnTo>
                      <a:pt x="587" y="119"/>
                    </a:lnTo>
                    <a:lnTo>
                      <a:pt x="592" y="128"/>
                    </a:lnTo>
                    <a:lnTo>
                      <a:pt x="598" y="134"/>
                    </a:lnTo>
                    <a:lnTo>
                      <a:pt x="608" y="134"/>
                    </a:lnTo>
                    <a:lnTo>
                      <a:pt x="616" y="128"/>
                    </a:lnTo>
                    <a:lnTo>
                      <a:pt x="634" y="123"/>
                    </a:lnTo>
                    <a:lnTo>
                      <a:pt x="634" y="114"/>
                    </a:lnTo>
                    <a:lnTo>
                      <a:pt x="642" y="105"/>
                    </a:lnTo>
                    <a:lnTo>
                      <a:pt x="647" y="97"/>
                    </a:lnTo>
                    <a:lnTo>
                      <a:pt x="652" y="97"/>
                    </a:lnTo>
                    <a:lnTo>
                      <a:pt x="663" y="99"/>
                    </a:lnTo>
                    <a:lnTo>
                      <a:pt x="680" y="103"/>
                    </a:lnTo>
                    <a:lnTo>
                      <a:pt x="694" y="99"/>
                    </a:lnTo>
                    <a:lnTo>
                      <a:pt x="705" y="94"/>
                    </a:lnTo>
                    <a:lnTo>
                      <a:pt x="712" y="94"/>
                    </a:lnTo>
                    <a:lnTo>
                      <a:pt x="718" y="85"/>
                    </a:lnTo>
                    <a:lnTo>
                      <a:pt x="729" y="85"/>
                    </a:lnTo>
                    <a:lnTo>
                      <a:pt x="738" y="90"/>
                    </a:lnTo>
                    <a:lnTo>
                      <a:pt x="747" y="90"/>
                    </a:lnTo>
                    <a:lnTo>
                      <a:pt x="752" y="97"/>
                    </a:lnTo>
                    <a:lnTo>
                      <a:pt x="760" y="103"/>
                    </a:lnTo>
                    <a:lnTo>
                      <a:pt x="765" y="294"/>
                    </a:lnTo>
                    <a:lnTo>
                      <a:pt x="769" y="323"/>
                    </a:lnTo>
                    <a:lnTo>
                      <a:pt x="771" y="480"/>
                    </a:lnTo>
                    <a:lnTo>
                      <a:pt x="779" y="609"/>
                    </a:lnTo>
                    <a:lnTo>
                      <a:pt x="687" y="613"/>
                    </a:lnTo>
                    <a:lnTo>
                      <a:pt x="12" y="632"/>
                    </a:lnTo>
                    <a:lnTo>
                      <a:pt x="8" y="406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Freeform 23"/>
              <p:cNvSpPr>
                <a:spLocks/>
              </p:cNvSpPr>
              <p:nvPr/>
            </p:nvSpPr>
            <p:spPr bwMode="auto">
              <a:xfrm>
                <a:off x="3949659" y="2191003"/>
                <a:ext cx="1144310" cy="863640"/>
              </a:xfrm>
              <a:custGeom>
                <a:avLst/>
                <a:gdLst/>
                <a:ahLst/>
                <a:cxnLst>
                  <a:cxn ang="0">
                    <a:pos x="217" y="641"/>
                  </a:cxn>
                  <a:cxn ang="0">
                    <a:pos x="257" y="657"/>
                  </a:cxn>
                  <a:cxn ang="0">
                    <a:pos x="290" y="686"/>
                  </a:cxn>
                  <a:cxn ang="0">
                    <a:pos x="323" y="701"/>
                  </a:cxn>
                  <a:cxn ang="0">
                    <a:pos x="348" y="726"/>
                  </a:cxn>
                  <a:cxn ang="0">
                    <a:pos x="339" y="764"/>
                  </a:cxn>
                  <a:cxn ang="0">
                    <a:pos x="366" y="803"/>
                  </a:cxn>
                  <a:cxn ang="0">
                    <a:pos x="408" y="821"/>
                  </a:cxn>
                  <a:cxn ang="0">
                    <a:pos x="439" y="846"/>
                  </a:cxn>
                  <a:cxn ang="0">
                    <a:pos x="475" y="853"/>
                  </a:cxn>
                  <a:cxn ang="0">
                    <a:pos x="480" y="883"/>
                  </a:cxn>
                  <a:cxn ang="0">
                    <a:pos x="520" y="903"/>
                  </a:cxn>
                  <a:cxn ang="0">
                    <a:pos x="533" y="944"/>
                  </a:cxn>
                  <a:cxn ang="0">
                    <a:pos x="653" y="933"/>
                  </a:cxn>
                  <a:cxn ang="0">
                    <a:pos x="652" y="883"/>
                  </a:cxn>
                  <a:cxn ang="0">
                    <a:pos x="670" y="848"/>
                  </a:cxn>
                  <a:cxn ang="0">
                    <a:pos x="722" y="828"/>
                  </a:cxn>
                  <a:cxn ang="0">
                    <a:pos x="753" y="833"/>
                  </a:cxn>
                  <a:cxn ang="0">
                    <a:pos x="792" y="843"/>
                  </a:cxn>
                  <a:cxn ang="0">
                    <a:pos x="793" y="903"/>
                  </a:cxn>
                  <a:cxn ang="0">
                    <a:pos x="833" y="903"/>
                  </a:cxn>
                  <a:cxn ang="0">
                    <a:pos x="862" y="877"/>
                  </a:cxn>
                  <a:cxn ang="0">
                    <a:pos x="897" y="839"/>
                  </a:cxn>
                  <a:cxn ang="0">
                    <a:pos x="935" y="839"/>
                  </a:cxn>
                  <a:cxn ang="0">
                    <a:pos x="964" y="863"/>
                  </a:cxn>
                  <a:cxn ang="0">
                    <a:pos x="1012" y="857"/>
                  </a:cxn>
                  <a:cxn ang="0">
                    <a:pos x="1030" y="806"/>
                  </a:cxn>
                  <a:cxn ang="0">
                    <a:pos x="1072" y="811"/>
                  </a:cxn>
                  <a:cxn ang="0">
                    <a:pos x="1112" y="788"/>
                  </a:cxn>
                  <a:cxn ang="0">
                    <a:pos x="1153" y="776"/>
                  </a:cxn>
                  <a:cxn ang="0">
                    <a:pos x="1200" y="793"/>
                  </a:cxn>
                  <a:cxn ang="0">
                    <a:pos x="1232" y="868"/>
                  </a:cxn>
                  <a:cxn ang="0">
                    <a:pos x="1257" y="908"/>
                  </a:cxn>
                  <a:cxn ang="0">
                    <a:pos x="1244" y="950"/>
                  </a:cxn>
                  <a:cxn ang="0">
                    <a:pos x="1327" y="936"/>
                  </a:cxn>
                  <a:cxn ang="0">
                    <a:pos x="1320" y="312"/>
                  </a:cxn>
                  <a:cxn ang="0">
                    <a:pos x="21" y="17"/>
                  </a:cxn>
                  <a:cxn ang="0">
                    <a:pos x="5" y="50"/>
                  </a:cxn>
                  <a:cxn ang="0">
                    <a:pos x="37" y="72"/>
                  </a:cxn>
                  <a:cxn ang="0">
                    <a:pos x="73" y="57"/>
                  </a:cxn>
                  <a:cxn ang="0">
                    <a:pos x="73" y="95"/>
                  </a:cxn>
                  <a:cxn ang="0">
                    <a:pos x="77" y="130"/>
                  </a:cxn>
                  <a:cxn ang="0">
                    <a:pos x="93" y="155"/>
                  </a:cxn>
                  <a:cxn ang="0">
                    <a:pos x="97" y="200"/>
                  </a:cxn>
                  <a:cxn ang="0">
                    <a:pos x="123" y="240"/>
                  </a:cxn>
                  <a:cxn ang="0">
                    <a:pos x="137" y="265"/>
                  </a:cxn>
                  <a:cxn ang="0">
                    <a:pos x="115" y="292"/>
                  </a:cxn>
                  <a:cxn ang="0">
                    <a:pos x="92" y="320"/>
                  </a:cxn>
                  <a:cxn ang="0">
                    <a:pos x="66" y="347"/>
                  </a:cxn>
                  <a:cxn ang="0">
                    <a:pos x="70" y="379"/>
                  </a:cxn>
                  <a:cxn ang="0">
                    <a:pos x="97" y="394"/>
                  </a:cxn>
                  <a:cxn ang="0">
                    <a:pos x="126" y="399"/>
                  </a:cxn>
                  <a:cxn ang="0">
                    <a:pos x="117" y="437"/>
                  </a:cxn>
                  <a:cxn ang="0">
                    <a:pos x="150" y="442"/>
                  </a:cxn>
                  <a:cxn ang="0">
                    <a:pos x="152" y="475"/>
                  </a:cxn>
                  <a:cxn ang="0">
                    <a:pos x="146" y="510"/>
                  </a:cxn>
                  <a:cxn ang="0">
                    <a:pos x="152" y="544"/>
                  </a:cxn>
                  <a:cxn ang="0">
                    <a:pos x="186" y="569"/>
                  </a:cxn>
                  <a:cxn ang="0">
                    <a:pos x="205" y="602"/>
                  </a:cxn>
                </a:cxnLst>
                <a:rect l="0" t="0" r="r" b="b"/>
                <a:pathLst>
                  <a:path w="1328" h="959">
                    <a:moveTo>
                      <a:pt x="193" y="609"/>
                    </a:moveTo>
                    <a:lnTo>
                      <a:pt x="193" y="621"/>
                    </a:lnTo>
                    <a:lnTo>
                      <a:pt x="203" y="632"/>
                    </a:lnTo>
                    <a:lnTo>
                      <a:pt x="217" y="641"/>
                    </a:lnTo>
                    <a:lnTo>
                      <a:pt x="232" y="641"/>
                    </a:lnTo>
                    <a:lnTo>
                      <a:pt x="237" y="634"/>
                    </a:lnTo>
                    <a:lnTo>
                      <a:pt x="248" y="646"/>
                    </a:lnTo>
                    <a:lnTo>
                      <a:pt x="257" y="657"/>
                    </a:lnTo>
                    <a:lnTo>
                      <a:pt x="266" y="666"/>
                    </a:lnTo>
                    <a:lnTo>
                      <a:pt x="270" y="674"/>
                    </a:lnTo>
                    <a:lnTo>
                      <a:pt x="277" y="681"/>
                    </a:lnTo>
                    <a:lnTo>
                      <a:pt x="290" y="686"/>
                    </a:lnTo>
                    <a:lnTo>
                      <a:pt x="295" y="688"/>
                    </a:lnTo>
                    <a:lnTo>
                      <a:pt x="308" y="691"/>
                    </a:lnTo>
                    <a:lnTo>
                      <a:pt x="317" y="696"/>
                    </a:lnTo>
                    <a:lnTo>
                      <a:pt x="323" y="701"/>
                    </a:lnTo>
                    <a:lnTo>
                      <a:pt x="323" y="711"/>
                    </a:lnTo>
                    <a:lnTo>
                      <a:pt x="328" y="719"/>
                    </a:lnTo>
                    <a:lnTo>
                      <a:pt x="340" y="719"/>
                    </a:lnTo>
                    <a:lnTo>
                      <a:pt x="348" y="726"/>
                    </a:lnTo>
                    <a:lnTo>
                      <a:pt x="348" y="739"/>
                    </a:lnTo>
                    <a:lnTo>
                      <a:pt x="348" y="748"/>
                    </a:lnTo>
                    <a:lnTo>
                      <a:pt x="340" y="757"/>
                    </a:lnTo>
                    <a:lnTo>
                      <a:pt x="339" y="764"/>
                    </a:lnTo>
                    <a:lnTo>
                      <a:pt x="343" y="776"/>
                    </a:lnTo>
                    <a:lnTo>
                      <a:pt x="348" y="786"/>
                    </a:lnTo>
                    <a:lnTo>
                      <a:pt x="357" y="788"/>
                    </a:lnTo>
                    <a:lnTo>
                      <a:pt x="366" y="803"/>
                    </a:lnTo>
                    <a:lnTo>
                      <a:pt x="377" y="803"/>
                    </a:lnTo>
                    <a:lnTo>
                      <a:pt x="386" y="803"/>
                    </a:lnTo>
                    <a:lnTo>
                      <a:pt x="399" y="811"/>
                    </a:lnTo>
                    <a:lnTo>
                      <a:pt x="408" y="821"/>
                    </a:lnTo>
                    <a:lnTo>
                      <a:pt x="415" y="828"/>
                    </a:lnTo>
                    <a:lnTo>
                      <a:pt x="420" y="833"/>
                    </a:lnTo>
                    <a:lnTo>
                      <a:pt x="430" y="839"/>
                    </a:lnTo>
                    <a:lnTo>
                      <a:pt x="439" y="846"/>
                    </a:lnTo>
                    <a:lnTo>
                      <a:pt x="448" y="846"/>
                    </a:lnTo>
                    <a:lnTo>
                      <a:pt x="455" y="846"/>
                    </a:lnTo>
                    <a:lnTo>
                      <a:pt x="460" y="851"/>
                    </a:lnTo>
                    <a:lnTo>
                      <a:pt x="475" y="853"/>
                    </a:lnTo>
                    <a:lnTo>
                      <a:pt x="485" y="857"/>
                    </a:lnTo>
                    <a:lnTo>
                      <a:pt x="486" y="866"/>
                    </a:lnTo>
                    <a:lnTo>
                      <a:pt x="480" y="871"/>
                    </a:lnTo>
                    <a:lnTo>
                      <a:pt x="480" y="883"/>
                    </a:lnTo>
                    <a:lnTo>
                      <a:pt x="493" y="886"/>
                    </a:lnTo>
                    <a:lnTo>
                      <a:pt x="500" y="893"/>
                    </a:lnTo>
                    <a:lnTo>
                      <a:pt x="517" y="897"/>
                    </a:lnTo>
                    <a:lnTo>
                      <a:pt x="520" y="903"/>
                    </a:lnTo>
                    <a:lnTo>
                      <a:pt x="525" y="915"/>
                    </a:lnTo>
                    <a:lnTo>
                      <a:pt x="532" y="928"/>
                    </a:lnTo>
                    <a:lnTo>
                      <a:pt x="533" y="935"/>
                    </a:lnTo>
                    <a:lnTo>
                      <a:pt x="533" y="944"/>
                    </a:lnTo>
                    <a:lnTo>
                      <a:pt x="545" y="950"/>
                    </a:lnTo>
                    <a:lnTo>
                      <a:pt x="660" y="950"/>
                    </a:lnTo>
                    <a:lnTo>
                      <a:pt x="653" y="941"/>
                    </a:lnTo>
                    <a:lnTo>
                      <a:pt x="653" y="933"/>
                    </a:lnTo>
                    <a:lnTo>
                      <a:pt x="657" y="921"/>
                    </a:lnTo>
                    <a:lnTo>
                      <a:pt x="662" y="911"/>
                    </a:lnTo>
                    <a:lnTo>
                      <a:pt x="662" y="903"/>
                    </a:lnTo>
                    <a:lnTo>
                      <a:pt x="652" y="883"/>
                    </a:lnTo>
                    <a:lnTo>
                      <a:pt x="646" y="871"/>
                    </a:lnTo>
                    <a:lnTo>
                      <a:pt x="650" y="863"/>
                    </a:lnTo>
                    <a:lnTo>
                      <a:pt x="660" y="857"/>
                    </a:lnTo>
                    <a:lnTo>
                      <a:pt x="670" y="848"/>
                    </a:lnTo>
                    <a:lnTo>
                      <a:pt x="680" y="843"/>
                    </a:lnTo>
                    <a:lnTo>
                      <a:pt x="693" y="839"/>
                    </a:lnTo>
                    <a:lnTo>
                      <a:pt x="715" y="833"/>
                    </a:lnTo>
                    <a:lnTo>
                      <a:pt x="722" y="828"/>
                    </a:lnTo>
                    <a:lnTo>
                      <a:pt x="725" y="821"/>
                    </a:lnTo>
                    <a:lnTo>
                      <a:pt x="737" y="821"/>
                    </a:lnTo>
                    <a:lnTo>
                      <a:pt x="746" y="823"/>
                    </a:lnTo>
                    <a:lnTo>
                      <a:pt x="753" y="833"/>
                    </a:lnTo>
                    <a:lnTo>
                      <a:pt x="760" y="839"/>
                    </a:lnTo>
                    <a:lnTo>
                      <a:pt x="772" y="833"/>
                    </a:lnTo>
                    <a:lnTo>
                      <a:pt x="780" y="828"/>
                    </a:lnTo>
                    <a:lnTo>
                      <a:pt x="792" y="843"/>
                    </a:lnTo>
                    <a:lnTo>
                      <a:pt x="788" y="859"/>
                    </a:lnTo>
                    <a:lnTo>
                      <a:pt x="777" y="877"/>
                    </a:lnTo>
                    <a:lnTo>
                      <a:pt x="777" y="888"/>
                    </a:lnTo>
                    <a:lnTo>
                      <a:pt x="793" y="903"/>
                    </a:lnTo>
                    <a:lnTo>
                      <a:pt x="799" y="908"/>
                    </a:lnTo>
                    <a:lnTo>
                      <a:pt x="817" y="915"/>
                    </a:lnTo>
                    <a:lnTo>
                      <a:pt x="825" y="915"/>
                    </a:lnTo>
                    <a:lnTo>
                      <a:pt x="833" y="903"/>
                    </a:lnTo>
                    <a:lnTo>
                      <a:pt x="839" y="895"/>
                    </a:lnTo>
                    <a:lnTo>
                      <a:pt x="845" y="888"/>
                    </a:lnTo>
                    <a:lnTo>
                      <a:pt x="855" y="883"/>
                    </a:lnTo>
                    <a:lnTo>
                      <a:pt x="862" y="877"/>
                    </a:lnTo>
                    <a:lnTo>
                      <a:pt x="875" y="863"/>
                    </a:lnTo>
                    <a:lnTo>
                      <a:pt x="885" y="859"/>
                    </a:lnTo>
                    <a:lnTo>
                      <a:pt x="892" y="848"/>
                    </a:lnTo>
                    <a:lnTo>
                      <a:pt x="897" y="839"/>
                    </a:lnTo>
                    <a:lnTo>
                      <a:pt x="908" y="839"/>
                    </a:lnTo>
                    <a:lnTo>
                      <a:pt x="917" y="839"/>
                    </a:lnTo>
                    <a:lnTo>
                      <a:pt x="925" y="839"/>
                    </a:lnTo>
                    <a:lnTo>
                      <a:pt x="935" y="839"/>
                    </a:lnTo>
                    <a:lnTo>
                      <a:pt x="945" y="843"/>
                    </a:lnTo>
                    <a:lnTo>
                      <a:pt x="952" y="851"/>
                    </a:lnTo>
                    <a:lnTo>
                      <a:pt x="957" y="857"/>
                    </a:lnTo>
                    <a:lnTo>
                      <a:pt x="964" y="863"/>
                    </a:lnTo>
                    <a:lnTo>
                      <a:pt x="982" y="859"/>
                    </a:lnTo>
                    <a:lnTo>
                      <a:pt x="993" y="859"/>
                    </a:lnTo>
                    <a:lnTo>
                      <a:pt x="1004" y="863"/>
                    </a:lnTo>
                    <a:lnTo>
                      <a:pt x="1012" y="857"/>
                    </a:lnTo>
                    <a:lnTo>
                      <a:pt x="1012" y="846"/>
                    </a:lnTo>
                    <a:lnTo>
                      <a:pt x="1012" y="833"/>
                    </a:lnTo>
                    <a:lnTo>
                      <a:pt x="1012" y="823"/>
                    </a:lnTo>
                    <a:lnTo>
                      <a:pt x="1030" y="806"/>
                    </a:lnTo>
                    <a:lnTo>
                      <a:pt x="1039" y="806"/>
                    </a:lnTo>
                    <a:lnTo>
                      <a:pt x="1050" y="811"/>
                    </a:lnTo>
                    <a:lnTo>
                      <a:pt x="1060" y="817"/>
                    </a:lnTo>
                    <a:lnTo>
                      <a:pt x="1072" y="811"/>
                    </a:lnTo>
                    <a:lnTo>
                      <a:pt x="1079" y="803"/>
                    </a:lnTo>
                    <a:lnTo>
                      <a:pt x="1088" y="803"/>
                    </a:lnTo>
                    <a:lnTo>
                      <a:pt x="1099" y="793"/>
                    </a:lnTo>
                    <a:lnTo>
                      <a:pt x="1112" y="788"/>
                    </a:lnTo>
                    <a:lnTo>
                      <a:pt x="1124" y="779"/>
                    </a:lnTo>
                    <a:lnTo>
                      <a:pt x="1130" y="773"/>
                    </a:lnTo>
                    <a:lnTo>
                      <a:pt x="1144" y="769"/>
                    </a:lnTo>
                    <a:lnTo>
                      <a:pt x="1153" y="776"/>
                    </a:lnTo>
                    <a:lnTo>
                      <a:pt x="1164" y="783"/>
                    </a:lnTo>
                    <a:lnTo>
                      <a:pt x="1173" y="779"/>
                    </a:lnTo>
                    <a:lnTo>
                      <a:pt x="1185" y="779"/>
                    </a:lnTo>
                    <a:lnTo>
                      <a:pt x="1200" y="793"/>
                    </a:lnTo>
                    <a:lnTo>
                      <a:pt x="1208" y="803"/>
                    </a:lnTo>
                    <a:lnTo>
                      <a:pt x="1219" y="853"/>
                    </a:lnTo>
                    <a:lnTo>
                      <a:pt x="1225" y="859"/>
                    </a:lnTo>
                    <a:lnTo>
                      <a:pt x="1232" y="868"/>
                    </a:lnTo>
                    <a:lnTo>
                      <a:pt x="1244" y="871"/>
                    </a:lnTo>
                    <a:lnTo>
                      <a:pt x="1257" y="886"/>
                    </a:lnTo>
                    <a:lnTo>
                      <a:pt x="1257" y="901"/>
                    </a:lnTo>
                    <a:lnTo>
                      <a:pt x="1257" y="908"/>
                    </a:lnTo>
                    <a:lnTo>
                      <a:pt x="1253" y="916"/>
                    </a:lnTo>
                    <a:lnTo>
                      <a:pt x="1244" y="926"/>
                    </a:lnTo>
                    <a:lnTo>
                      <a:pt x="1244" y="936"/>
                    </a:lnTo>
                    <a:lnTo>
                      <a:pt x="1244" y="950"/>
                    </a:lnTo>
                    <a:lnTo>
                      <a:pt x="1248" y="953"/>
                    </a:lnTo>
                    <a:lnTo>
                      <a:pt x="1257" y="958"/>
                    </a:lnTo>
                    <a:lnTo>
                      <a:pt x="1264" y="958"/>
                    </a:lnTo>
                    <a:lnTo>
                      <a:pt x="1327" y="936"/>
                    </a:lnTo>
                    <a:lnTo>
                      <a:pt x="1320" y="470"/>
                    </a:lnTo>
                    <a:lnTo>
                      <a:pt x="1302" y="470"/>
                    </a:lnTo>
                    <a:lnTo>
                      <a:pt x="1299" y="312"/>
                    </a:lnTo>
                    <a:lnTo>
                      <a:pt x="1320" y="312"/>
                    </a:lnTo>
                    <a:lnTo>
                      <a:pt x="1315" y="155"/>
                    </a:lnTo>
                    <a:lnTo>
                      <a:pt x="1312" y="0"/>
                    </a:lnTo>
                    <a:lnTo>
                      <a:pt x="617" y="12"/>
                    </a:lnTo>
                    <a:lnTo>
                      <a:pt x="21" y="17"/>
                    </a:lnTo>
                    <a:lnTo>
                      <a:pt x="17" y="26"/>
                    </a:lnTo>
                    <a:lnTo>
                      <a:pt x="13" y="33"/>
                    </a:lnTo>
                    <a:lnTo>
                      <a:pt x="0" y="37"/>
                    </a:lnTo>
                    <a:lnTo>
                      <a:pt x="5" y="50"/>
                    </a:lnTo>
                    <a:lnTo>
                      <a:pt x="15" y="53"/>
                    </a:lnTo>
                    <a:lnTo>
                      <a:pt x="21" y="57"/>
                    </a:lnTo>
                    <a:lnTo>
                      <a:pt x="28" y="63"/>
                    </a:lnTo>
                    <a:lnTo>
                      <a:pt x="37" y="72"/>
                    </a:lnTo>
                    <a:lnTo>
                      <a:pt x="43" y="66"/>
                    </a:lnTo>
                    <a:lnTo>
                      <a:pt x="53" y="57"/>
                    </a:lnTo>
                    <a:lnTo>
                      <a:pt x="65" y="53"/>
                    </a:lnTo>
                    <a:lnTo>
                      <a:pt x="73" y="57"/>
                    </a:lnTo>
                    <a:lnTo>
                      <a:pt x="83" y="72"/>
                    </a:lnTo>
                    <a:lnTo>
                      <a:pt x="79" y="80"/>
                    </a:lnTo>
                    <a:lnTo>
                      <a:pt x="72" y="83"/>
                    </a:lnTo>
                    <a:lnTo>
                      <a:pt x="73" y="95"/>
                    </a:lnTo>
                    <a:lnTo>
                      <a:pt x="73" y="103"/>
                    </a:lnTo>
                    <a:lnTo>
                      <a:pt x="75" y="112"/>
                    </a:lnTo>
                    <a:lnTo>
                      <a:pt x="73" y="123"/>
                    </a:lnTo>
                    <a:lnTo>
                      <a:pt x="77" y="130"/>
                    </a:lnTo>
                    <a:lnTo>
                      <a:pt x="85" y="135"/>
                    </a:lnTo>
                    <a:lnTo>
                      <a:pt x="93" y="139"/>
                    </a:lnTo>
                    <a:lnTo>
                      <a:pt x="99" y="147"/>
                    </a:lnTo>
                    <a:lnTo>
                      <a:pt x="93" y="155"/>
                    </a:lnTo>
                    <a:lnTo>
                      <a:pt x="93" y="167"/>
                    </a:lnTo>
                    <a:lnTo>
                      <a:pt x="90" y="185"/>
                    </a:lnTo>
                    <a:lnTo>
                      <a:pt x="93" y="193"/>
                    </a:lnTo>
                    <a:lnTo>
                      <a:pt x="97" y="200"/>
                    </a:lnTo>
                    <a:lnTo>
                      <a:pt x="97" y="213"/>
                    </a:lnTo>
                    <a:lnTo>
                      <a:pt x="103" y="219"/>
                    </a:lnTo>
                    <a:lnTo>
                      <a:pt x="112" y="222"/>
                    </a:lnTo>
                    <a:lnTo>
                      <a:pt x="123" y="240"/>
                    </a:lnTo>
                    <a:lnTo>
                      <a:pt x="128" y="248"/>
                    </a:lnTo>
                    <a:lnTo>
                      <a:pt x="135" y="255"/>
                    </a:lnTo>
                    <a:lnTo>
                      <a:pt x="146" y="262"/>
                    </a:lnTo>
                    <a:lnTo>
                      <a:pt x="137" y="265"/>
                    </a:lnTo>
                    <a:lnTo>
                      <a:pt x="130" y="272"/>
                    </a:lnTo>
                    <a:lnTo>
                      <a:pt x="133" y="282"/>
                    </a:lnTo>
                    <a:lnTo>
                      <a:pt x="128" y="292"/>
                    </a:lnTo>
                    <a:lnTo>
                      <a:pt x="115" y="292"/>
                    </a:lnTo>
                    <a:lnTo>
                      <a:pt x="110" y="300"/>
                    </a:lnTo>
                    <a:lnTo>
                      <a:pt x="108" y="310"/>
                    </a:lnTo>
                    <a:lnTo>
                      <a:pt x="103" y="319"/>
                    </a:lnTo>
                    <a:lnTo>
                      <a:pt x="92" y="320"/>
                    </a:lnTo>
                    <a:lnTo>
                      <a:pt x="85" y="322"/>
                    </a:lnTo>
                    <a:lnTo>
                      <a:pt x="86" y="327"/>
                    </a:lnTo>
                    <a:lnTo>
                      <a:pt x="72" y="339"/>
                    </a:lnTo>
                    <a:lnTo>
                      <a:pt x="66" y="347"/>
                    </a:lnTo>
                    <a:lnTo>
                      <a:pt x="61" y="352"/>
                    </a:lnTo>
                    <a:lnTo>
                      <a:pt x="65" y="361"/>
                    </a:lnTo>
                    <a:lnTo>
                      <a:pt x="61" y="374"/>
                    </a:lnTo>
                    <a:lnTo>
                      <a:pt x="70" y="379"/>
                    </a:lnTo>
                    <a:lnTo>
                      <a:pt x="75" y="384"/>
                    </a:lnTo>
                    <a:lnTo>
                      <a:pt x="83" y="394"/>
                    </a:lnTo>
                    <a:lnTo>
                      <a:pt x="90" y="397"/>
                    </a:lnTo>
                    <a:lnTo>
                      <a:pt x="97" y="394"/>
                    </a:lnTo>
                    <a:lnTo>
                      <a:pt x="103" y="381"/>
                    </a:lnTo>
                    <a:lnTo>
                      <a:pt x="115" y="384"/>
                    </a:lnTo>
                    <a:lnTo>
                      <a:pt x="119" y="394"/>
                    </a:lnTo>
                    <a:lnTo>
                      <a:pt x="126" y="399"/>
                    </a:lnTo>
                    <a:lnTo>
                      <a:pt x="125" y="408"/>
                    </a:lnTo>
                    <a:lnTo>
                      <a:pt x="117" y="417"/>
                    </a:lnTo>
                    <a:lnTo>
                      <a:pt x="115" y="427"/>
                    </a:lnTo>
                    <a:lnTo>
                      <a:pt x="117" y="437"/>
                    </a:lnTo>
                    <a:lnTo>
                      <a:pt x="128" y="441"/>
                    </a:lnTo>
                    <a:lnTo>
                      <a:pt x="141" y="437"/>
                    </a:lnTo>
                    <a:lnTo>
                      <a:pt x="148" y="434"/>
                    </a:lnTo>
                    <a:lnTo>
                      <a:pt x="150" y="442"/>
                    </a:lnTo>
                    <a:lnTo>
                      <a:pt x="146" y="452"/>
                    </a:lnTo>
                    <a:lnTo>
                      <a:pt x="148" y="461"/>
                    </a:lnTo>
                    <a:lnTo>
                      <a:pt x="163" y="466"/>
                    </a:lnTo>
                    <a:lnTo>
                      <a:pt x="152" y="475"/>
                    </a:lnTo>
                    <a:lnTo>
                      <a:pt x="148" y="482"/>
                    </a:lnTo>
                    <a:lnTo>
                      <a:pt x="155" y="490"/>
                    </a:lnTo>
                    <a:lnTo>
                      <a:pt x="163" y="494"/>
                    </a:lnTo>
                    <a:lnTo>
                      <a:pt x="146" y="510"/>
                    </a:lnTo>
                    <a:lnTo>
                      <a:pt x="141" y="519"/>
                    </a:lnTo>
                    <a:lnTo>
                      <a:pt x="150" y="526"/>
                    </a:lnTo>
                    <a:lnTo>
                      <a:pt x="150" y="535"/>
                    </a:lnTo>
                    <a:lnTo>
                      <a:pt x="152" y="544"/>
                    </a:lnTo>
                    <a:lnTo>
                      <a:pt x="155" y="554"/>
                    </a:lnTo>
                    <a:lnTo>
                      <a:pt x="163" y="559"/>
                    </a:lnTo>
                    <a:lnTo>
                      <a:pt x="179" y="564"/>
                    </a:lnTo>
                    <a:lnTo>
                      <a:pt x="186" y="569"/>
                    </a:lnTo>
                    <a:lnTo>
                      <a:pt x="197" y="577"/>
                    </a:lnTo>
                    <a:lnTo>
                      <a:pt x="205" y="579"/>
                    </a:lnTo>
                    <a:lnTo>
                      <a:pt x="208" y="594"/>
                    </a:lnTo>
                    <a:lnTo>
                      <a:pt x="205" y="602"/>
                    </a:lnTo>
                    <a:lnTo>
                      <a:pt x="193" y="609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3" name="Freeform 24"/>
              <p:cNvSpPr>
                <a:spLocks/>
              </p:cNvSpPr>
              <p:nvPr/>
            </p:nvSpPr>
            <p:spPr bwMode="auto">
              <a:xfrm>
                <a:off x="5758323" y="2155881"/>
                <a:ext cx="353288" cy="785292"/>
              </a:xfrm>
              <a:custGeom>
                <a:avLst/>
                <a:gdLst/>
                <a:ahLst/>
                <a:cxnLst>
                  <a:cxn ang="0">
                    <a:pos x="409" y="859"/>
                  </a:cxn>
                  <a:cxn ang="0">
                    <a:pos x="307" y="866"/>
                  </a:cxn>
                  <a:cxn ang="0">
                    <a:pos x="230" y="866"/>
                  </a:cxn>
                  <a:cxn ang="0">
                    <a:pos x="150" y="871"/>
                  </a:cxn>
                  <a:cxn ang="0">
                    <a:pos x="147" y="790"/>
                  </a:cxn>
                  <a:cxn ang="0">
                    <a:pos x="103" y="794"/>
                  </a:cxn>
                  <a:cxn ang="0">
                    <a:pos x="93" y="578"/>
                  </a:cxn>
                  <a:cxn ang="0">
                    <a:pos x="90" y="518"/>
                  </a:cxn>
                  <a:cxn ang="0">
                    <a:pos x="85" y="383"/>
                  </a:cxn>
                  <a:cxn ang="0">
                    <a:pos x="83" y="321"/>
                  </a:cxn>
                  <a:cxn ang="0">
                    <a:pos x="0" y="326"/>
                  </a:cxn>
                  <a:cxn ang="0">
                    <a:pos x="0" y="247"/>
                  </a:cxn>
                  <a:cxn ang="0">
                    <a:pos x="37" y="247"/>
                  </a:cxn>
                  <a:cxn ang="0">
                    <a:pos x="37" y="234"/>
                  </a:cxn>
                  <a:cxn ang="0">
                    <a:pos x="35" y="163"/>
                  </a:cxn>
                  <a:cxn ang="0">
                    <a:pos x="77" y="161"/>
                  </a:cxn>
                  <a:cxn ang="0">
                    <a:pos x="73" y="80"/>
                  </a:cxn>
                  <a:cxn ang="0">
                    <a:pos x="119" y="80"/>
                  </a:cxn>
                  <a:cxn ang="0">
                    <a:pos x="113" y="8"/>
                  </a:cxn>
                  <a:cxn ang="0">
                    <a:pos x="370" y="0"/>
                  </a:cxn>
                  <a:cxn ang="0">
                    <a:pos x="375" y="139"/>
                  </a:cxn>
                  <a:cxn ang="0">
                    <a:pos x="387" y="443"/>
                  </a:cxn>
                  <a:cxn ang="0">
                    <a:pos x="401" y="727"/>
                  </a:cxn>
                  <a:cxn ang="0">
                    <a:pos x="409" y="859"/>
                  </a:cxn>
                </a:cxnLst>
                <a:rect l="0" t="0" r="r" b="b"/>
                <a:pathLst>
                  <a:path w="410" h="872">
                    <a:moveTo>
                      <a:pt x="409" y="859"/>
                    </a:moveTo>
                    <a:lnTo>
                      <a:pt x="307" y="866"/>
                    </a:lnTo>
                    <a:lnTo>
                      <a:pt x="230" y="866"/>
                    </a:lnTo>
                    <a:lnTo>
                      <a:pt x="150" y="871"/>
                    </a:lnTo>
                    <a:lnTo>
                      <a:pt x="147" y="790"/>
                    </a:lnTo>
                    <a:lnTo>
                      <a:pt x="103" y="794"/>
                    </a:lnTo>
                    <a:lnTo>
                      <a:pt x="93" y="578"/>
                    </a:lnTo>
                    <a:lnTo>
                      <a:pt x="90" y="518"/>
                    </a:lnTo>
                    <a:lnTo>
                      <a:pt x="85" y="383"/>
                    </a:lnTo>
                    <a:lnTo>
                      <a:pt x="83" y="321"/>
                    </a:lnTo>
                    <a:lnTo>
                      <a:pt x="0" y="326"/>
                    </a:lnTo>
                    <a:lnTo>
                      <a:pt x="0" y="247"/>
                    </a:lnTo>
                    <a:lnTo>
                      <a:pt x="37" y="247"/>
                    </a:lnTo>
                    <a:lnTo>
                      <a:pt x="37" y="234"/>
                    </a:lnTo>
                    <a:lnTo>
                      <a:pt x="35" y="163"/>
                    </a:lnTo>
                    <a:lnTo>
                      <a:pt x="77" y="161"/>
                    </a:lnTo>
                    <a:lnTo>
                      <a:pt x="73" y="80"/>
                    </a:lnTo>
                    <a:lnTo>
                      <a:pt x="119" y="80"/>
                    </a:lnTo>
                    <a:lnTo>
                      <a:pt x="113" y="8"/>
                    </a:lnTo>
                    <a:lnTo>
                      <a:pt x="370" y="0"/>
                    </a:lnTo>
                    <a:lnTo>
                      <a:pt x="375" y="139"/>
                    </a:lnTo>
                    <a:lnTo>
                      <a:pt x="387" y="443"/>
                    </a:lnTo>
                    <a:lnTo>
                      <a:pt x="401" y="727"/>
                    </a:lnTo>
                    <a:lnTo>
                      <a:pt x="409" y="859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Freeform 25"/>
              <p:cNvSpPr>
                <a:spLocks/>
              </p:cNvSpPr>
              <p:nvPr/>
            </p:nvSpPr>
            <p:spPr bwMode="auto">
              <a:xfrm>
                <a:off x="3141404" y="4315433"/>
                <a:ext cx="435147" cy="682627"/>
              </a:xfrm>
              <a:custGeom>
                <a:avLst/>
                <a:gdLst/>
                <a:ahLst/>
                <a:cxnLst>
                  <a:cxn ang="0">
                    <a:pos x="504" y="6"/>
                  </a:cxn>
                  <a:cxn ang="0">
                    <a:pos x="499" y="315"/>
                  </a:cxn>
                  <a:cxn ang="0">
                    <a:pos x="437" y="314"/>
                  </a:cxn>
                  <a:cxn ang="0">
                    <a:pos x="437" y="482"/>
                  </a:cxn>
                  <a:cxn ang="0">
                    <a:pos x="437" y="552"/>
                  </a:cxn>
                  <a:cxn ang="0">
                    <a:pos x="504" y="552"/>
                  </a:cxn>
                  <a:cxn ang="0">
                    <a:pos x="494" y="554"/>
                  </a:cxn>
                  <a:cxn ang="0">
                    <a:pos x="487" y="560"/>
                  </a:cxn>
                  <a:cxn ang="0">
                    <a:pos x="487" y="572"/>
                  </a:cxn>
                  <a:cxn ang="0">
                    <a:pos x="494" y="582"/>
                  </a:cxn>
                  <a:cxn ang="0">
                    <a:pos x="496" y="592"/>
                  </a:cxn>
                  <a:cxn ang="0">
                    <a:pos x="494" y="605"/>
                  </a:cxn>
                  <a:cxn ang="0">
                    <a:pos x="422" y="622"/>
                  </a:cxn>
                  <a:cxn ang="0">
                    <a:pos x="396" y="620"/>
                  </a:cxn>
                  <a:cxn ang="0">
                    <a:pos x="369" y="630"/>
                  </a:cxn>
                  <a:cxn ang="0">
                    <a:pos x="349" y="630"/>
                  </a:cxn>
                  <a:cxn ang="0">
                    <a:pos x="300" y="620"/>
                  </a:cxn>
                  <a:cxn ang="0">
                    <a:pos x="289" y="622"/>
                  </a:cxn>
                  <a:cxn ang="0">
                    <a:pos x="262" y="630"/>
                  </a:cxn>
                  <a:cxn ang="0">
                    <a:pos x="237" y="650"/>
                  </a:cxn>
                  <a:cxn ang="0">
                    <a:pos x="238" y="658"/>
                  </a:cxn>
                  <a:cxn ang="0">
                    <a:pos x="232" y="667"/>
                  </a:cxn>
                  <a:cxn ang="0">
                    <a:pos x="224" y="669"/>
                  </a:cxn>
                  <a:cxn ang="0">
                    <a:pos x="215" y="674"/>
                  </a:cxn>
                  <a:cxn ang="0">
                    <a:pos x="204" y="670"/>
                  </a:cxn>
                  <a:cxn ang="0">
                    <a:pos x="197" y="683"/>
                  </a:cxn>
                  <a:cxn ang="0">
                    <a:pos x="182" y="692"/>
                  </a:cxn>
                  <a:cxn ang="0">
                    <a:pos x="168" y="698"/>
                  </a:cxn>
                  <a:cxn ang="0">
                    <a:pos x="137" y="702"/>
                  </a:cxn>
                  <a:cxn ang="0">
                    <a:pos x="98" y="727"/>
                  </a:cxn>
                  <a:cxn ang="0">
                    <a:pos x="73" y="727"/>
                  </a:cxn>
                  <a:cxn ang="0">
                    <a:pos x="45" y="732"/>
                  </a:cxn>
                  <a:cxn ang="0">
                    <a:pos x="33" y="740"/>
                  </a:cxn>
                  <a:cxn ang="0">
                    <a:pos x="0" y="757"/>
                  </a:cxn>
                  <a:cxn ang="0">
                    <a:pos x="0" y="654"/>
                  </a:cxn>
                  <a:cxn ang="0">
                    <a:pos x="5" y="514"/>
                  </a:cxn>
                  <a:cxn ang="0">
                    <a:pos x="10" y="300"/>
                  </a:cxn>
                  <a:cxn ang="0">
                    <a:pos x="12" y="220"/>
                  </a:cxn>
                  <a:cxn ang="0">
                    <a:pos x="18" y="0"/>
                  </a:cxn>
                  <a:cxn ang="0">
                    <a:pos x="25" y="0"/>
                  </a:cxn>
                  <a:cxn ang="0">
                    <a:pos x="210" y="3"/>
                  </a:cxn>
                  <a:cxn ang="0">
                    <a:pos x="504" y="6"/>
                  </a:cxn>
                </a:cxnLst>
                <a:rect l="0" t="0" r="r" b="b"/>
                <a:pathLst>
                  <a:path w="505" h="758">
                    <a:moveTo>
                      <a:pt x="504" y="6"/>
                    </a:moveTo>
                    <a:lnTo>
                      <a:pt x="499" y="315"/>
                    </a:lnTo>
                    <a:lnTo>
                      <a:pt x="437" y="314"/>
                    </a:lnTo>
                    <a:lnTo>
                      <a:pt x="437" y="482"/>
                    </a:lnTo>
                    <a:lnTo>
                      <a:pt x="437" y="552"/>
                    </a:lnTo>
                    <a:lnTo>
                      <a:pt x="504" y="552"/>
                    </a:lnTo>
                    <a:lnTo>
                      <a:pt x="494" y="554"/>
                    </a:lnTo>
                    <a:lnTo>
                      <a:pt x="487" y="560"/>
                    </a:lnTo>
                    <a:lnTo>
                      <a:pt x="487" y="572"/>
                    </a:lnTo>
                    <a:lnTo>
                      <a:pt x="494" y="582"/>
                    </a:lnTo>
                    <a:lnTo>
                      <a:pt x="496" y="592"/>
                    </a:lnTo>
                    <a:lnTo>
                      <a:pt x="494" y="605"/>
                    </a:lnTo>
                    <a:lnTo>
                      <a:pt x="422" y="622"/>
                    </a:lnTo>
                    <a:lnTo>
                      <a:pt x="396" y="620"/>
                    </a:lnTo>
                    <a:lnTo>
                      <a:pt x="369" y="630"/>
                    </a:lnTo>
                    <a:lnTo>
                      <a:pt x="349" y="630"/>
                    </a:lnTo>
                    <a:lnTo>
                      <a:pt x="300" y="620"/>
                    </a:lnTo>
                    <a:lnTo>
                      <a:pt x="289" y="622"/>
                    </a:lnTo>
                    <a:lnTo>
                      <a:pt x="262" y="630"/>
                    </a:lnTo>
                    <a:lnTo>
                      <a:pt x="237" y="650"/>
                    </a:lnTo>
                    <a:lnTo>
                      <a:pt x="238" y="658"/>
                    </a:lnTo>
                    <a:lnTo>
                      <a:pt x="232" y="667"/>
                    </a:lnTo>
                    <a:lnTo>
                      <a:pt x="224" y="669"/>
                    </a:lnTo>
                    <a:lnTo>
                      <a:pt x="215" y="674"/>
                    </a:lnTo>
                    <a:lnTo>
                      <a:pt x="204" y="670"/>
                    </a:lnTo>
                    <a:lnTo>
                      <a:pt x="197" y="683"/>
                    </a:lnTo>
                    <a:lnTo>
                      <a:pt x="182" y="692"/>
                    </a:lnTo>
                    <a:lnTo>
                      <a:pt x="168" y="698"/>
                    </a:lnTo>
                    <a:lnTo>
                      <a:pt x="137" y="702"/>
                    </a:lnTo>
                    <a:lnTo>
                      <a:pt x="98" y="727"/>
                    </a:lnTo>
                    <a:lnTo>
                      <a:pt x="73" y="727"/>
                    </a:lnTo>
                    <a:lnTo>
                      <a:pt x="45" y="732"/>
                    </a:lnTo>
                    <a:lnTo>
                      <a:pt x="33" y="740"/>
                    </a:lnTo>
                    <a:lnTo>
                      <a:pt x="0" y="757"/>
                    </a:lnTo>
                    <a:lnTo>
                      <a:pt x="0" y="654"/>
                    </a:lnTo>
                    <a:lnTo>
                      <a:pt x="5" y="514"/>
                    </a:lnTo>
                    <a:lnTo>
                      <a:pt x="10" y="300"/>
                    </a:lnTo>
                    <a:lnTo>
                      <a:pt x="12" y="220"/>
                    </a:lnTo>
                    <a:lnTo>
                      <a:pt x="18" y="0"/>
                    </a:lnTo>
                    <a:lnTo>
                      <a:pt x="25" y="0"/>
                    </a:lnTo>
                    <a:lnTo>
                      <a:pt x="210" y="3"/>
                    </a:lnTo>
                    <a:lnTo>
                      <a:pt x="504" y="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5681634" y="2928564"/>
                <a:ext cx="465307" cy="656511"/>
              </a:xfrm>
              <a:custGeom>
                <a:avLst/>
                <a:gdLst/>
                <a:ahLst/>
                <a:cxnLst>
                  <a:cxn ang="0">
                    <a:pos x="396" y="5"/>
                  </a:cxn>
                  <a:cxn ang="0">
                    <a:pos x="500" y="0"/>
                  </a:cxn>
                  <a:cxn ang="0">
                    <a:pos x="500" y="59"/>
                  </a:cxn>
                  <a:cxn ang="0">
                    <a:pos x="505" y="147"/>
                  </a:cxn>
                  <a:cxn ang="0">
                    <a:pos x="512" y="277"/>
                  </a:cxn>
                  <a:cxn ang="0">
                    <a:pos x="517" y="377"/>
                  </a:cxn>
                  <a:cxn ang="0">
                    <a:pos x="520" y="417"/>
                  </a:cxn>
                  <a:cxn ang="0">
                    <a:pos x="525" y="472"/>
                  </a:cxn>
                  <a:cxn ang="0">
                    <a:pos x="531" y="611"/>
                  </a:cxn>
                  <a:cxn ang="0">
                    <a:pos x="539" y="706"/>
                  </a:cxn>
                  <a:cxn ang="0">
                    <a:pos x="445" y="711"/>
                  </a:cxn>
                  <a:cxn ang="0">
                    <a:pos x="236" y="720"/>
                  </a:cxn>
                  <a:cxn ang="0">
                    <a:pos x="181" y="721"/>
                  </a:cxn>
                  <a:cxn ang="0">
                    <a:pos x="17" y="728"/>
                  </a:cxn>
                  <a:cxn ang="0">
                    <a:pos x="10" y="596"/>
                  </a:cxn>
                  <a:cxn ang="0">
                    <a:pos x="8" y="441"/>
                  </a:cxn>
                  <a:cxn ang="0">
                    <a:pos x="5" y="412"/>
                  </a:cxn>
                  <a:cxn ang="0">
                    <a:pos x="0" y="219"/>
                  </a:cxn>
                  <a:cxn ang="0">
                    <a:pos x="5" y="225"/>
                  </a:cxn>
                  <a:cxn ang="0">
                    <a:pos x="13" y="232"/>
                  </a:cxn>
                  <a:cxn ang="0">
                    <a:pos x="21" y="225"/>
                  </a:cxn>
                  <a:cxn ang="0">
                    <a:pos x="23" y="217"/>
                  </a:cxn>
                  <a:cxn ang="0">
                    <a:pos x="37" y="215"/>
                  </a:cxn>
                  <a:cxn ang="0">
                    <a:pos x="47" y="215"/>
                  </a:cxn>
                  <a:cxn ang="0">
                    <a:pos x="53" y="207"/>
                  </a:cxn>
                  <a:cxn ang="0">
                    <a:pos x="67" y="199"/>
                  </a:cxn>
                  <a:cxn ang="0">
                    <a:pos x="72" y="190"/>
                  </a:cxn>
                  <a:cxn ang="0">
                    <a:pos x="74" y="183"/>
                  </a:cxn>
                  <a:cxn ang="0">
                    <a:pos x="77" y="170"/>
                  </a:cxn>
                  <a:cxn ang="0">
                    <a:pos x="83" y="163"/>
                  </a:cxn>
                  <a:cxn ang="0">
                    <a:pos x="90" y="159"/>
                  </a:cxn>
                  <a:cxn ang="0">
                    <a:pos x="97" y="165"/>
                  </a:cxn>
                  <a:cxn ang="0">
                    <a:pos x="97" y="175"/>
                  </a:cxn>
                  <a:cxn ang="0">
                    <a:pos x="99" y="187"/>
                  </a:cxn>
                  <a:cxn ang="0">
                    <a:pos x="101" y="199"/>
                  </a:cxn>
                  <a:cxn ang="0">
                    <a:pos x="112" y="207"/>
                  </a:cxn>
                  <a:cxn ang="0">
                    <a:pos x="122" y="207"/>
                  </a:cxn>
                  <a:cxn ang="0">
                    <a:pos x="130" y="215"/>
                  </a:cxn>
                  <a:cxn ang="0">
                    <a:pos x="135" y="223"/>
                  </a:cxn>
                  <a:cxn ang="0">
                    <a:pos x="144" y="235"/>
                  </a:cxn>
                  <a:cxn ang="0">
                    <a:pos x="154" y="241"/>
                  </a:cxn>
                  <a:cxn ang="0">
                    <a:pos x="162" y="237"/>
                  </a:cxn>
                  <a:cxn ang="0">
                    <a:pos x="170" y="235"/>
                  </a:cxn>
                  <a:cxn ang="0">
                    <a:pos x="183" y="237"/>
                  </a:cxn>
                  <a:cxn ang="0">
                    <a:pos x="176" y="10"/>
                  </a:cxn>
                  <a:cxn ang="0">
                    <a:pos x="241" y="10"/>
                  </a:cxn>
                  <a:cxn ang="0">
                    <a:pos x="321" y="5"/>
                  </a:cxn>
                  <a:cxn ang="0">
                    <a:pos x="396" y="5"/>
                  </a:cxn>
                </a:cxnLst>
                <a:rect l="0" t="0" r="r" b="b"/>
                <a:pathLst>
                  <a:path w="540" h="729">
                    <a:moveTo>
                      <a:pt x="396" y="5"/>
                    </a:moveTo>
                    <a:lnTo>
                      <a:pt x="500" y="0"/>
                    </a:lnTo>
                    <a:lnTo>
                      <a:pt x="500" y="59"/>
                    </a:lnTo>
                    <a:lnTo>
                      <a:pt x="505" y="147"/>
                    </a:lnTo>
                    <a:lnTo>
                      <a:pt x="512" y="277"/>
                    </a:lnTo>
                    <a:lnTo>
                      <a:pt x="517" y="377"/>
                    </a:lnTo>
                    <a:lnTo>
                      <a:pt x="520" y="417"/>
                    </a:lnTo>
                    <a:lnTo>
                      <a:pt x="525" y="472"/>
                    </a:lnTo>
                    <a:lnTo>
                      <a:pt x="531" y="611"/>
                    </a:lnTo>
                    <a:lnTo>
                      <a:pt x="539" y="706"/>
                    </a:lnTo>
                    <a:lnTo>
                      <a:pt x="445" y="711"/>
                    </a:lnTo>
                    <a:lnTo>
                      <a:pt x="236" y="720"/>
                    </a:lnTo>
                    <a:lnTo>
                      <a:pt x="181" y="721"/>
                    </a:lnTo>
                    <a:lnTo>
                      <a:pt x="17" y="728"/>
                    </a:lnTo>
                    <a:lnTo>
                      <a:pt x="10" y="596"/>
                    </a:lnTo>
                    <a:lnTo>
                      <a:pt x="8" y="441"/>
                    </a:lnTo>
                    <a:lnTo>
                      <a:pt x="5" y="412"/>
                    </a:lnTo>
                    <a:lnTo>
                      <a:pt x="0" y="219"/>
                    </a:lnTo>
                    <a:lnTo>
                      <a:pt x="5" y="225"/>
                    </a:lnTo>
                    <a:lnTo>
                      <a:pt x="13" y="232"/>
                    </a:lnTo>
                    <a:lnTo>
                      <a:pt x="21" y="225"/>
                    </a:lnTo>
                    <a:lnTo>
                      <a:pt x="23" y="217"/>
                    </a:lnTo>
                    <a:lnTo>
                      <a:pt x="37" y="215"/>
                    </a:lnTo>
                    <a:lnTo>
                      <a:pt x="47" y="215"/>
                    </a:lnTo>
                    <a:lnTo>
                      <a:pt x="53" y="207"/>
                    </a:lnTo>
                    <a:lnTo>
                      <a:pt x="67" y="199"/>
                    </a:lnTo>
                    <a:lnTo>
                      <a:pt x="72" y="190"/>
                    </a:lnTo>
                    <a:lnTo>
                      <a:pt x="74" y="183"/>
                    </a:lnTo>
                    <a:lnTo>
                      <a:pt x="77" y="170"/>
                    </a:lnTo>
                    <a:lnTo>
                      <a:pt x="83" y="163"/>
                    </a:lnTo>
                    <a:lnTo>
                      <a:pt x="90" y="159"/>
                    </a:lnTo>
                    <a:lnTo>
                      <a:pt x="97" y="165"/>
                    </a:lnTo>
                    <a:lnTo>
                      <a:pt x="97" y="175"/>
                    </a:lnTo>
                    <a:lnTo>
                      <a:pt x="99" y="187"/>
                    </a:lnTo>
                    <a:lnTo>
                      <a:pt x="101" y="199"/>
                    </a:lnTo>
                    <a:lnTo>
                      <a:pt x="112" y="207"/>
                    </a:lnTo>
                    <a:lnTo>
                      <a:pt x="122" y="207"/>
                    </a:lnTo>
                    <a:lnTo>
                      <a:pt x="130" y="215"/>
                    </a:lnTo>
                    <a:lnTo>
                      <a:pt x="135" y="223"/>
                    </a:lnTo>
                    <a:lnTo>
                      <a:pt x="144" y="235"/>
                    </a:lnTo>
                    <a:lnTo>
                      <a:pt x="154" y="241"/>
                    </a:lnTo>
                    <a:lnTo>
                      <a:pt x="162" y="237"/>
                    </a:lnTo>
                    <a:lnTo>
                      <a:pt x="170" y="235"/>
                    </a:lnTo>
                    <a:lnTo>
                      <a:pt x="183" y="237"/>
                    </a:lnTo>
                    <a:lnTo>
                      <a:pt x="176" y="10"/>
                    </a:lnTo>
                    <a:lnTo>
                      <a:pt x="241" y="10"/>
                    </a:lnTo>
                    <a:lnTo>
                      <a:pt x="321" y="5"/>
                    </a:lnTo>
                    <a:lnTo>
                      <a:pt x="396" y="5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349887" y="2164887"/>
                <a:ext cx="539411" cy="993322"/>
              </a:xfrm>
              <a:custGeom>
                <a:avLst/>
                <a:gdLst/>
                <a:ahLst/>
                <a:cxnLst>
                  <a:cxn ang="0">
                    <a:pos x="548" y="72"/>
                  </a:cxn>
                  <a:cxn ang="0">
                    <a:pos x="511" y="237"/>
                  </a:cxn>
                  <a:cxn ang="0">
                    <a:pos x="558" y="373"/>
                  </a:cxn>
                  <a:cxn ang="0">
                    <a:pos x="620" y="779"/>
                  </a:cxn>
                  <a:cxn ang="0">
                    <a:pos x="555" y="1085"/>
                  </a:cxn>
                  <a:cxn ang="0">
                    <a:pos x="518" y="1072"/>
                  </a:cxn>
                  <a:cxn ang="0">
                    <a:pos x="486" y="1048"/>
                  </a:cxn>
                  <a:cxn ang="0">
                    <a:pos x="473" y="1008"/>
                  </a:cxn>
                  <a:cxn ang="0">
                    <a:pos x="456" y="1039"/>
                  </a:cxn>
                  <a:cxn ang="0">
                    <a:pos x="423" y="1065"/>
                  </a:cxn>
                  <a:cxn ang="0">
                    <a:pos x="388" y="1074"/>
                  </a:cxn>
                  <a:cxn ang="0">
                    <a:pos x="361" y="1057"/>
                  </a:cxn>
                  <a:cxn ang="0">
                    <a:pos x="329" y="1060"/>
                  </a:cxn>
                  <a:cxn ang="0">
                    <a:pos x="277" y="1065"/>
                  </a:cxn>
                  <a:cxn ang="0">
                    <a:pos x="259" y="1090"/>
                  </a:cxn>
                  <a:cxn ang="0">
                    <a:pos x="215" y="1095"/>
                  </a:cxn>
                  <a:cxn ang="0">
                    <a:pos x="186" y="1067"/>
                  </a:cxn>
                  <a:cxn ang="0">
                    <a:pos x="168" y="1023"/>
                  </a:cxn>
                  <a:cxn ang="0">
                    <a:pos x="140" y="994"/>
                  </a:cxn>
                  <a:cxn ang="0">
                    <a:pos x="110" y="974"/>
                  </a:cxn>
                  <a:cxn ang="0">
                    <a:pos x="80" y="988"/>
                  </a:cxn>
                  <a:cxn ang="0">
                    <a:pos x="39" y="1015"/>
                  </a:cxn>
                  <a:cxn ang="0">
                    <a:pos x="28" y="977"/>
                  </a:cxn>
                  <a:cxn ang="0">
                    <a:pos x="17" y="930"/>
                  </a:cxn>
                  <a:cxn ang="0">
                    <a:pos x="32" y="877"/>
                  </a:cxn>
                  <a:cxn ang="0">
                    <a:pos x="90" y="867"/>
                  </a:cxn>
                  <a:cxn ang="0">
                    <a:pos x="105" y="840"/>
                  </a:cxn>
                  <a:cxn ang="0">
                    <a:pos x="93" y="799"/>
                  </a:cxn>
                  <a:cxn ang="0">
                    <a:pos x="128" y="783"/>
                  </a:cxn>
                  <a:cxn ang="0">
                    <a:pos x="128" y="737"/>
                  </a:cxn>
                  <a:cxn ang="0">
                    <a:pos x="152" y="670"/>
                  </a:cxn>
                  <a:cxn ang="0">
                    <a:pos x="133" y="632"/>
                  </a:cxn>
                  <a:cxn ang="0">
                    <a:pos x="122" y="575"/>
                  </a:cxn>
                  <a:cxn ang="0">
                    <a:pos x="112" y="530"/>
                  </a:cxn>
                  <a:cxn ang="0">
                    <a:pos x="112" y="492"/>
                  </a:cxn>
                  <a:cxn ang="0">
                    <a:pos x="133" y="450"/>
                  </a:cxn>
                  <a:cxn ang="0">
                    <a:pos x="150" y="419"/>
                  </a:cxn>
                  <a:cxn ang="0">
                    <a:pos x="152" y="375"/>
                  </a:cxn>
                  <a:cxn ang="0">
                    <a:pos x="168" y="339"/>
                  </a:cxn>
                  <a:cxn ang="0">
                    <a:pos x="160" y="303"/>
                  </a:cxn>
                  <a:cxn ang="0">
                    <a:pos x="150" y="263"/>
                  </a:cxn>
                  <a:cxn ang="0">
                    <a:pos x="147" y="237"/>
                  </a:cxn>
                  <a:cxn ang="0">
                    <a:pos x="137" y="217"/>
                  </a:cxn>
                  <a:cxn ang="0">
                    <a:pos x="122" y="181"/>
                  </a:cxn>
                  <a:cxn ang="0">
                    <a:pos x="97" y="135"/>
                  </a:cxn>
                  <a:cxn ang="0">
                    <a:pos x="97" y="101"/>
                  </a:cxn>
                  <a:cxn ang="0">
                    <a:pos x="90" y="48"/>
                  </a:cxn>
                  <a:cxn ang="0">
                    <a:pos x="85" y="21"/>
                  </a:cxn>
                </a:cxnLst>
                <a:rect l="0" t="0" r="r" b="b"/>
                <a:pathLst>
                  <a:path w="626" h="1103">
                    <a:moveTo>
                      <a:pt x="97" y="21"/>
                    </a:moveTo>
                    <a:lnTo>
                      <a:pt x="588" y="0"/>
                    </a:lnTo>
                    <a:lnTo>
                      <a:pt x="593" y="72"/>
                    </a:lnTo>
                    <a:lnTo>
                      <a:pt x="548" y="72"/>
                    </a:lnTo>
                    <a:lnTo>
                      <a:pt x="551" y="152"/>
                    </a:lnTo>
                    <a:lnTo>
                      <a:pt x="510" y="153"/>
                    </a:lnTo>
                    <a:lnTo>
                      <a:pt x="511" y="225"/>
                    </a:lnTo>
                    <a:lnTo>
                      <a:pt x="511" y="237"/>
                    </a:lnTo>
                    <a:lnTo>
                      <a:pt x="473" y="237"/>
                    </a:lnTo>
                    <a:lnTo>
                      <a:pt x="473" y="315"/>
                    </a:lnTo>
                    <a:lnTo>
                      <a:pt x="557" y="312"/>
                    </a:lnTo>
                    <a:lnTo>
                      <a:pt x="558" y="373"/>
                    </a:lnTo>
                    <a:lnTo>
                      <a:pt x="564" y="510"/>
                    </a:lnTo>
                    <a:lnTo>
                      <a:pt x="568" y="568"/>
                    </a:lnTo>
                    <a:lnTo>
                      <a:pt x="577" y="783"/>
                    </a:lnTo>
                    <a:lnTo>
                      <a:pt x="620" y="779"/>
                    </a:lnTo>
                    <a:lnTo>
                      <a:pt x="625" y="859"/>
                    </a:lnTo>
                    <a:lnTo>
                      <a:pt x="558" y="859"/>
                    </a:lnTo>
                    <a:lnTo>
                      <a:pt x="568" y="1087"/>
                    </a:lnTo>
                    <a:lnTo>
                      <a:pt x="555" y="1085"/>
                    </a:lnTo>
                    <a:lnTo>
                      <a:pt x="548" y="1087"/>
                    </a:lnTo>
                    <a:lnTo>
                      <a:pt x="536" y="1090"/>
                    </a:lnTo>
                    <a:lnTo>
                      <a:pt x="528" y="1085"/>
                    </a:lnTo>
                    <a:lnTo>
                      <a:pt x="518" y="1072"/>
                    </a:lnTo>
                    <a:lnTo>
                      <a:pt x="513" y="1065"/>
                    </a:lnTo>
                    <a:lnTo>
                      <a:pt x="506" y="1055"/>
                    </a:lnTo>
                    <a:lnTo>
                      <a:pt x="495" y="1055"/>
                    </a:lnTo>
                    <a:lnTo>
                      <a:pt x="486" y="1048"/>
                    </a:lnTo>
                    <a:lnTo>
                      <a:pt x="484" y="1037"/>
                    </a:lnTo>
                    <a:lnTo>
                      <a:pt x="483" y="1025"/>
                    </a:lnTo>
                    <a:lnTo>
                      <a:pt x="483" y="1014"/>
                    </a:lnTo>
                    <a:lnTo>
                      <a:pt x="473" y="1008"/>
                    </a:lnTo>
                    <a:lnTo>
                      <a:pt x="468" y="1012"/>
                    </a:lnTo>
                    <a:lnTo>
                      <a:pt x="461" y="1019"/>
                    </a:lnTo>
                    <a:lnTo>
                      <a:pt x="459" y="1032"/>
                    </a:lnTo>
                    <a:lnTo>
                      <a:pt x="456" y="1039"/>
                    </a:lnTo>
                    <a:lnTo>
                      <a:pt x="449" y="1048"/>
                    </a:lnTo>
                    <a:lnTo>
                      <a:pt x="439" y="1055"/>
                    </a:lnTo>
                    <a:lnTo>
                      <a:pt x="429" y="1065"/>
                    </a:lnTo>
                    <a:lnTo>
                      <a:pt x="423" y="1065"/>
                    </a:lnTo>
                    <a:lnTo>
                      <a:pt x="408" y="1067"/>
                    </a:lnTo>
                    <a:lnTo>
                      <a:pt x="406" y="1074"/>
                    </a:lnTo>
                    <a:lnTo>
                      <a:pt x="399" y="1080"/>
                    </a:lnTo>
                    <a:lnTo>
                      <a:pt x="388" y="1074"/>
                    </a:lnTo>
                    <a:lnTo>
                      <a:pt x="384" y="1070"/>
                    </a:lnTo>
                    <a:lnTo>
                      <a:pt x="377" y="1065"/>
                    </a:lnTo>
                    <a:lnTo>
                      <a:pt x="371" y="1057"/>
                    </a:lnTo>
                    <a:lnTo>
                      <a:pt x="361" y="1057"/>
                    </a:lnTo>
                    <a:lnTo>
                      <a:pt x="353" y="1052"/>
                    </a:lnTo>
                    <a:lnTo>
                      <a:pt x="342" y="1052"/>
                    </a:lnTo>
                    <a:lnTo>
                      <a:pt x="335" y="1060"/>
                    </a:lnTo>
                    <a:lnTo>
                      <a:pt x="329" y="1060"/>
                    </a:lnTo>
                    <a:lnTo>
                      <a:pt x="319" y="1067"/>
                    </a:lnTo>
                    <a:lnTo>
                      <a:pt x="304" y="1070"/>
                    </a:lnTo>
                    <a:lnTo>
                      <a:pt x="286" y="1067"/>
                    </a:lnTo>
                    <a:lnTo>
                      <a:pt x="277" y="1065"/>
                    </a:lnTo>
                    <a:lnTo>
                      <a:pt x="272" y="1065"/>
                    </a:lnTo>
                    <a:lnTo>
                      <a:pt x="264" y="1072"/>
                    </a:lnTo>
                    <a:lnTo>
                      <a:pt x="259" y="1080"/>
                    </a:lnTo>
                    <a:lnTo>
                      <a:pt x="259" y="1090"/>
                    </a:lnTo>
                    <a:lnTo>
                      <a:pt x="241" y="1095"/>
                    </a:lnTo>
                    <a:lnTo>
                      <a:pt x="232" y="1102"/>
                    </a:lnTo>
                    <a:lnTo>
                      <a:pt x="222" y="1102"/>
                    </a:lnTo>
                    <a:lnTo>
                      <a:pt x="215" y="1095"/>
                    </a:lnTo>
                    <a:lnTo>
                      <a:pt x="210" y="1087"/>
                    </a:lnTo>
                    <a:lnTo>
                      <a:pt x="206" y="1080"/>
                    </a:lnTo>
                    <a:lnTo>
                      <a:pt x="200" y="1072"/>
                    </a:lnTo>
                    <a:lnTo>
                      <a:pt x="186" y="1067"/>
                    </a:lnTo>
                    <a:lnTo>
                      <a:pt x="186" y="1055"/>
                    </a:lnTo>
                    <a:lnTo>
                      <a:pt x="182" y="1047"/>
                    </a:lnTo>
                    <a:lnTo>
                      <a:pt x="175" y="1032"/>
                    </a:lnTo>
                    <a:lnTo>
                      <a:pt x="168" y="1023"/>
                    </a:lnTo>
                    <a:lnTo>
                      <a:pt x="157" y="1019"/>
                    </a:lnTo>
                    <a:lnTo>
                      <a:pt x="154" y="1008"/>
                    </a:lnTo>
                    <a:lnTo>
                      <a:pt x="147" y="1003"/>
                    </a:lnTo>
                    <a:lnTo>
                      <a:pt x="140" y="994"/>
                    </a:lnTo>
                    <a:lnTo>
                      <a:pt x="130" y="985"/>
                    </a:lnTo>
                    <a:lnTo>
                      <a:pt x="128" y="974"/>
                    </a:lnTo>
                    <a:lnTo>
                      <a:pt x="117" y="970"/>
                    </a:lnTo>
                    <a:lnTo>
                      <a:pt x="110" y="974"/>
                    </a:lnTo>
                    <a:lnTo>
                      <a:pt x="99" y="970"/>
                    </a:lnTo>
                    <a:lnTo>
                      <a:pt x="93" y="977"/>
                    </a:lnTo>
                    <a:lnTo>
                      <a:pt x="88" y="979"/>
                    </a:lnTo>
                    <a:lnTo>
                      <a:pt x="80" y="988"/>
                    </a:lnTo>
                    <a:lnTo>
                      <a:pt x="66" y="994"/>
                    </a:lnTo>
                    <a:lnTo>
                      <a:pt x="53" y="1008"/>
                    </a:lnTo>
                    <a:lnTo>
                      <a:pt x="48" y="1015"/>
                    </a:lnTo>
                    <a:lnTo>
                      <a:pt x="39" y="1015"/>
                    </a:lnTo>
                    <a:lnTo>
                      <a:pt x="39" y="1007"/>
                    </a:lnTo>
                    <a:lnTo>
                      <a:pt x="32" y="994"/>
                    </a:lnTo>
                    <a:lnTo>
                      <a:pt x="28" y="988"/>
                    </a:lnTo>
                    <a:lnTo>
                      <a:pt x="28" y="977"/>
                    </a:lnTo>
                    <a:lnTo>
                      <a:pt x="30" y="965"/>
                    </a:lnTo>
                    <a:lnTo>
                      <a:pt x="32" y="950"/>
                    </a:lnTo>
                    <a:lnTo>
                      <a:pt x="25" y="940"/>
                    </a:lnTo>
                    <a:lnTo>
                      <a:pt x="17" y="930"/>
                    </a:lnTo>
                    <a:lnTo>
                      <a:pt x="13" y="925"/>
                    </a:lnTo>
                    <a:lnTo>
                      <a:pt x="0" y="895"/>
                    </a:lnTo>
                    <a:lnTo>
                      <a:pt x="25" y="877"/>
                    </a:lnTo>
                    <a:lnTo>
                      <a:pt x="32" y="877"/>
                    </a:lnTo>
                    <a:lnTo>
                      <a:pt x="53" y="883"/>
                    </a:lnTo>
                    <a:lnTo>
                      <a:pt x="75" y="883"/>
                    </a:lnTo>
                    <a:lnTo>
                      <a:pt x="80" y="877"/>
                    </a:lnTo>
                    <a:lnTo>
                      <a:pt x="90" y="867"/>
                    </a:lnTo>
                    <a:lnTo>
                      <a:pt x="97" y="868"/>
                    </a:lnTo>
                    <a:lnTo>
                      <a:pt x="105" y="863"/>
                    </a:lnTo>
                    <a:lnTo>
                      <a:pt x="105" y="852"/>
                    </a:lnTo>
                    <a:lnTo>
                      <a:pt x="105" y="840"/>
                    </a:lnTo>
                    <a:lnTo>
                      <a:pt x="97" y="827"/>
                    </a:lnTo>
                    <a:lnTo>
                      <a:pt x="90" y="819"/>
                    </a:lnTo>
                    <a:lnTo>
                      <a:pt x="88" y="812"/>
                    </a:lnTo>
                    <a:lnTo>
                      <a:pt x="93" y="799"/>
                    </a:lnTo>
                    <a:lnTo>
                      <a:pt x="99" y="799"/>
                    </a:lnTo>
                    <a:lnTo>
                      <a:pt x="110" y="797"/>
                    </a:lnTo>
                    <a:lnTo>
                      <a:pt x="122" y="790"/>
                    </a:lnTo>
                    <a:lnTo>
                      <a:pt x="128" y="783"/>
                    </a:lnTo>
                    <a:lnTo>
                      <a:pt x="128" y="770"/>
                    </a:lnTo>
                    <a:lnTo>
                      <a:pt x="127" y="757"/>
                    </a:lnTo>
                    <a:lnTo>
                      <a:pt x="127" y="748"/>
                    </a:lnTo>
                    <a:lnTo>
                      <a:pt x="128" y="737"/>
                    </a:lnTo>
                    <a:lnTo>
                      <a:pt x="127" y="728"/>
                    </a:lnTo>
                    <a:lnTo>
                      <a:pt x="152" y="697"/>
                    </a:lnTo>
                    <a:lnTo>
                      <a:pt x="159" y="679"/>
                    </a:lnTo>
                    <a:lnTo>
                      <a:pt x="152" y="670"/>
                    </a:lnTo>
                    <a:lnTo>
                      <a:pt x="150" y="657"/>
                    </a:lnTo>
                    <a:lnTo>
                      <a:pt x="144" y="648"/>
                    </a:lnTo>
                    <a:lnTo>
                      <a:pt x="137" y="639"/>
                    </a:lnTo>
                    <a:lnTo>
                      <a:pt x="133" y="632"/>
                    </a:lnTo>
                    <a:lnTo>
                      <a:pt x="130" y="619"/>
                    </a:lnTo>
                    <a:lnTo>
                      <a:pt x="128" y="610"/>
                    </a:lnTo>
                    <a:lnTo>
                      <a:pt x="128" y="585"/>
                    </a:lnTo>
                    <a:lnTo>
                      <a:pt x="122" y="575"/>
                    </a:lnTo>
                    <a:lnTo>
                      <a:pt x="120" y="565"/>
                    </a:lnTo>
                    <a:lnTo>
                      <a:pt x="112" y="553"/>
                    </a:lnTo>
                    <a:lnTo>
                      <a:pt x="112" y="541"/>
                    </a:lnTo>
                    <a:lnTo>
                      <a:pt x="112" y="530"/>
                    </a:lnTo>
                    <a:lnTo>
                      <a:pt x="110" y="519"/>
                    </a:lnTo>
                    <a:lnTo>
                      <a:pt x="105" y="512"/>
                    </a:lnTo>
                    <a:lnTo>
                      <a:pt x="105" y="501"/>
                    </a:lnTo>
                    <a:lnTo>
                      <a:pt x="112" y="492"/>
                    </a:lnTo>
                    <a:lnTo>
                      <a:pt x="119" y="487"/>
                    </a:lnTo>
                    <a:lnTo>
                      <a:pt x="122" y="470"/>
                    </a:lnTo>
                    <a:lnTo>
                      <a:pt x="127" y="457"/>
                    </a:lnTo>
                    <a:lnTo>
                      <a:pt x="133" y="450"/>
                    </a:lnTo>
                    <a:lnTo>
                      <a:pt x="142" y="450"/>
                    </a:lnTo>
                    <a:lnTo>
                      <a:pt x="150" y="443"/>
                    </a:lnTo>
                    <a:lnTo>
                      <a:pt x="147" y="430"/>
                    </a:lnTo>
                    <a:lnTo>
                      <a:pt x="150" y="419"/>
                    </a:lnTo>
                    <a:lnTo>
                      <a:pt x="150" y="408"/>
                    </a:lnTo>
                    <a:lnTo>
                      <a:pt x="152" y="397"/>
                    </a:lnTo>
                    <a:lnTo>
                      <a:pt x="154" y="385"/>
                    </a:lnTo>
                    <a:lnTo>
                      <a:pt x="152" y="375"/>
                    </a:lnTo>
                    <a:lnTo>
                      <a:pt x="154" y="365"/>
                    </a:lnTo>
                    <a:lnTo>
                      <a:pt x="159" y="355"/>
                    </a:lnTo>
                    <a:lnTo>
                      <a:pt x="160" y="345"/>
                    </a:lnTo>
                    <a:lnTo>
                      <a:pt x="168" y="339"/>
                    </a:lnTo>
                    <a:lnTo>
                      <a:pt x="168" y="332"/>
                    </a:lnTo>
                    <a:lnTo>
                      <a:pt x="167" y="321"/>
                    </a:lnTo>
                    <a:lnTo>
                      <a:pt x="164" y="312"/>
                    </a:lnTo>
                    <a:lnTo>
                      <a:pt x="160" y="303"/>
                    </a:lnTo>
                    <a:lnTo>
                      <a:pt x="157" y="290"/>
                    </a:lnTo>
                    <a:lnTo>
                      <a:pt x="157" y="285"/>
                    </a:lnTo>
                    <a:lnTo>
                      <a:pt x="157" y="270"/>
                    </a:lnTo>
                    <a:lnTo>
                      <a:pt x="150" y="263"/>
                    </a:lnTo>
                    <a:lnTo>
                      <a:pt x="157" y="253"/>
                    </a:lnTo>
                    <a:lnTo>
                      <a:pt x="150" y="252"/>
                    </a:lnTo>
                    <a:lnTo>
                      <a:pt x="152" y="243"/>
                    </a:lnTo>
                    <a:lnTo>
                      <a:pt x="147" y="237"/>
                    </a:lnTo>
                    <a:lnTo>
                      <a:pt x="147" y="228"/>
                    </a:lnTo>
                    <a:lnTo>
                      <a:pt x="150" y="219"/>
                    </a:lnTo>
                    <a:lnTo>
                      <a:pt x="147" y="210"/>
                    </a:lnTo>
                    <a:lnTo>
                      <a:pt x="137" y="217"/>
                    </a:lnTo>
                    <a:lnTo>
                      <a:pt x="133" y="208"/>
                    </a:lnTo>
                    <a:lnTo>
                      <a:pt x="128" y="201"/>
                    </a:lnTo>
                    <a:lnTo>
                      <a:pt x="128" y="190"/>
                    </a:lnTo>
                    <a:lnTo>
                      <a:pt x="122" y="181"/>
                    </a:lnTo>
                    <a:lnTo>
                      <a:pt x="119" y="172"/>
                    </a:lnTo>
                    <a:lnTo>
                      <a:pt x="105" y="161"/>
                    </a:lnTo>
                    <a:lnTo>
                      <a:pt x="97" y="148"/>
                    </a:lnTo>
                    <a:lnTo>
                      <a:pt x="97" y="135"/>
                    </a:lnTo>
                    <a:lnTo>
                      <a:pt x="90" y="130"/>
                    </a:lnTo>
                    <a:lnTo>
                      <a:pt x="90" y="117"/>
                    </a:lnTo>
                    <a:lnTo>
                      <a:pt x="93" y="110"/>
                    </a:lnTo>
                    <a:lnTo>
                      <a:pt x="97" y="101"/>
                    </a:lnTo>
                    <a:lnTo>
                      <a:pt x="95" y="92"/>
                    </a:lnTo>
                    <a:lnTo>
                      <a:pt x="88" y="81"/>
                    </a:lnTo>
                    <a:lnTo>
                      <a:pt x="85" y="72"/>
                    </a:lnTo>
                    <a:lnTo>
                      <a:pt x="90" y="48"/>
                    </a:lnTo>
                    <a:lnTo>
                      <a:pt x="80" y="46"/>
                    </a:lnTo>
                    <a:lnTo>
                      <a:pt x="85" y="37"/>
                    </a:lnTo>
                    <a:lnTo>
                      <a:pt x="90" y="28"/>
                    </a:lnTo>
                    <a:lnTo>
                      <a:pt x="85" y="21"/>
                    </a:lnTo>
                    <a:lnTo>
                      <a:pt x="97" y="21"/>
                    </a:lnTo>
                  </a:path>
                </a:pathLst>
              </a:custGeom>
              <a:solidFill>
                <a:srgbClr val="349D96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2616641" y="3657121"/>
                <a:ext cx="568708" cy="353021"/>
              </a:xfrm>
              <a:custGeom>
                <a:avLst/>
                <a:gdLst/>
                <a:ahLst/>
                <a:cxnLst>
                  <a:cxn ang="0">
                    <a:pos x="388" y="201"/>
                  </a:cxn>
                  <a:cxn ang="0">
                    <a:pos x="406" y="197"/>
                  </a:cxn>
                  <a:cxn ang="0">
                    <a:pos x="411" y="202"/>
                  </a:cxn>
                  <a:cxn ang="0">
                    <a:pos x="418" y="215"/>
                  </a:cxn>
                  <a:cxn ang="0">
                    <a:pos x="426" y="234"/>
                  </a:cxn>
                  <a:cxn ang="0">
                    <a:pos x="442" y="241"/>
                  </a:cxn>
                  <a:cxn ang="0">
                    <a:pos x="458" y="252"/>
                  </a:cxn>
                  <a:cxn ang="0">
                    <a:pos x="466" y="270"/>
                  </a:cxn>
                  <a:cxn ang="0">
                    <a:pos x="471" y="289"/>
                  </a:cxn>
                  <a:cxn ang="0">
                    <a:pos x="489" y="296"/>
                  </a:cxn>
                  <a:cxn ang="0">
                    <a:pos x="504" y="312"/>
                  </a:cxn>
                  <a:cxn ang="0">
                    <a:pos x="526" y="319"/>
                  </a:cxn>
                  <a:cxn ang="0">
                    <a:pos x="546" y="316"/>
                  </a:cxn>
                  <a:cxn ang="0">
                    <a:pos x="571" y="321"/>
                  </a:cxn>
                  <a:cxn ang="0">
                    <a:pos x="582" y="332"/>
                  </a:cxn>
                  <a:cxn ang="0">
                    <a:pos x="591" y="354"/>
                  </a:cxn>
                  <a:cxn ang="0">
                    <a:pos x="600" y="372"/>
                  </a:cxn>
                  <a:cxn ang="0">
                    <a:pos x="616" y="388"/>
                  </a:cxn>
                  <a:cxn ang="0">
                    <a:pos x="636" y="383"/>
                  </a:cxn>
                  <a:cxn ang="0">
                    <a:pos x="654" y="386"/>
                  </a:cxn>
                  <a:cxn ang="0">
                    <a:pos x="356" y="386"/>
                  </a:cxn>
                  <a:cxn ang="0">
                    <a:pos x="110" y="381"/>
                  </a:cxn>
                  <a:cxn ang="0">
                    <a:pos x="21" y="352"/>
                  </a:cxn>
                  <a:cxn ang="0">
                    <a:pos x="28" y="170"/>
                  </a:cxn>
                  <a:cxn ang="0">
                    <a:pos x="0" y="167"/>
                  </a:cxn>
                  <a:cxn ang="0">
                    <a:pos x="5" y="88"/>
                  </a:cxn>
                  <a:cxn ang="0">
                    <a:pos x="88" y="75"/>
                  </a:cxn>
                  <a:cxn ang="0">
                    <a:pos x="106" y="70"/>
                  </a:cxn>
                  <a:cxn ang="0">
                    <a:pos x="133" y="60"/>
                  </a:cxn>
                  <a:cxn ang="0">
                    <a:pos x="138" y="39"/>
                  </a:cxn>
                  <a:cxn ang="0">
                    <a:pos x="161" y="33"/>
                  </a:cxn>
                  <a:cxn ang="0">
                    <a:pos x="181" y="8"/>
                  </a:cxn>
                  <a:cxn ang="0">
                    <a:pos x="188" y="12"/>
                  </a:cxn>
                  <a:cxn ang="0">
                    <a:pos x="175" y="39"/>
                  </a:cxn>
                  <a:cxn ang="0">
                    <a:pos x="164" y="73"/>
                  </a:cxn>
                  <a:cxn ang="0">
                    <a:pos x="144" y="88"/>
                  </a:cxn>
                  <a:cxn ang="0">
                    <a:pos x="151" y="92"/>
                  </a:cxn>
                  <a:cxn ang="0">
                    <a:pos x="177" y="73"/>
                  </a:cxn>
                  <a:cxn ang="0">
                    <a:pos x="184" y="40"/>
                  </a:cxn>
                  <a:cxn ang="0">
                    <a:pos x="188" y="65"/>
                  </a:cxn>
                  <a:cxn ang="0">
                    <a:pos x="181" y="90"/>
                  </a:cxn>
                  <a:cxn ang="0">
                    <a:pos x="191" y="112"/>
                  </a:cxn>
                  <a:cxn ang="0">
                    <a:pos x="201" y="115"/>
                  </a:cxn>
                  <a:cxn ang="0">
                    <a:pos x="210" y="75"/>
                  </a:cxn>
                  <a:cxn ang="0">
                    <a:pos x="208" y="35"/>
                  </a:cxn>
                  <a:cxn ang="0">
                    <a:pos x="246" y="33"/>
                  </a:cxn>
                  <a:cxn ang="0">
                    <a:pos x="248" y="70"/>
                  </a:cxn>
                  <a:cxn ang="0">
                    <a:pos x="251" y="52"/>
                  </a:cxn>
                  <a:cxn ang="0">
                    <a:pos x="251" y="13"/>
                  </a:cxn>
                  <a:cxn ang="0">
                    <a:pos x="273" y="33"/>
                  </a:cxn>
                  <a:cxn ang="0">
                    <a:pos x="284" y="59"/>
                  </a:cxn>
                  <a:cxn ang="0">
                    <a:pos x="302" y="73"/>
                  </a:cxn>
                  <a:cxn ang="0">
                    <a:pos x="338" y="88"/>
                  </a:cxn>
                  <a:cxn ang="0">
                    <a:pos x="333" y="108"/>
                  </a:cxn>
                  <a:cxn ang="0">
                    <a:pos x="342" y="125"/>
                  </a:cxn>
                  <a:cxn ang="0">
                    <a:pos x="348" y="148"/>
                  </a:cxn>
                  <a:cxn ang="0">
                    <a:pos x="356" y="167"/>
                  </a:cxn>
                  <a:cxn ang="0">
                    <a:pos x="374" y="174"/>
                  </a:cxn>
                  <a:cxn ang="0">
                    <a:pos x="374" y="188"/>
                  </a:cxn>
                </a:cxnLst>
                <a:rect l="0" t="0" r="r" b="b"/>
                <a:pathLst>
                  <a:path w="660" h="392">
                    <a:moveTo>
                      <a:pt x="381" y="197"/>
                    </a:moveTo>
                    <a:lnTo>
                      <a:pt x="388" y="201"/>
                    </a:lnTo>
                    <a:lnTo>
                      <a:pt x="391" y="194"/>
                    </a:lnTo>
                    <a:lnTo>
                      <a:pt x="406" y="197"/>
                    </a:lnTo>
                    <a:lnTo>
                      <a:pt x="413" y="194"/>
                    </a:lnTo>
                    <a:lnTo>
                      <a:pt x="411" y="202"/>
                    </a:lnTo>
                    <a:lnTo>
                      <a:pt x="422" y="207"/>
                    </a:lnTo>
                    <a:lnTo>
                      <a:pt x="418" y="215"/>
                    </a:lnTo>
                    <a:lnTo>
                      <a:pt x="422" y="222"/>
                    </a:lnTo>
                    <a:lnTo>
                      <a:pt x="426" y="234"/>
                    </a:lnTo>
                    <a:lnTo>
                      <a:pt x="436" y="237"/>
                    </a:lnTo>
                    <a:lnTo>
                      <a:pt x="442" y="241"/>
                    </a:lnTo>
                    <a:lnTo>
                      <a:pt x="449" y="250"/>
                    </a:lnTo>
                    <a:lnTo>
                      <a:pt x="458" y="252"/>
                    </a:lnTo>
                    <a:lnTo>
                      <a:pt x="469" y="257"/>
                    </a:lnTo>
                    <a:lnTo>
                      <a:pt x="466" y="270"/>
                    </a:lnTo>
                    <a:lnTo>
                      <a:pt x="471" y="279"/>
                    </a:lnTo>
                    <a:lnTo>
                      <a:pt x="471" y="289"/>
                    </a:lnTo>
                    <a:lnTo>
                      <a:pt x="476" y="296"/>
                    </a:lnTo>
                    <a:lnTo>
                      <a:pt x="489" y="296"/>
                    </a:lnTo>
                    <a:lnTo>
                      <a:pt x="494" y="304"/>
                    </a:lnTo>
                    <a:lnTo>
                      <a:pt x="504" y="312"/>
                    </a:lnTo>
                    <a:lnTo>
                      <a:pt x="514" y="314"/>
                    </a:lnTo>
                    <a:lnTo>
                      <a:pt x="526" y="319"/>
                    </a:lnTo>
                    <a:lnTo>
                      <a:pt x="540" y="319"/>
                    </a:lnTo>
                    <a:lnTo>
                      <a:pt x="546" y="316"/>
                    </a:lnTo>
                    <a:lnTo>
                      <a:pt x="562" y="321"/>
                    </a:lnTo>
                    <a:lnTo>
                      <a:pt x="571" y="321"/>
                    </a:lnTo>
                    <a:lnTo>
                      <a:pt x="578" y="324"/>
                    </a:lnTo>
                    <a:lnTo>
                      <a:pt x="582" y="332"/>
                    </a:lnTo>
                    <a:lnTo>
                      <a:pt x="591" y="336"/>
                    </a:lnTo>
                    <a:lnTo>
                      <a:pt x="591" y="354"/>
                    </a:lnTo>
                    <a:lnTo>
                      <a:pt x="589" y="366"/>
                    </a:lnTo>
                    <a:lnTo>
                      <a:pt x="600" y="372"/>
                    </a:lnTo>
                    <a:lnTo>
                      <a:pt x="609" y="381"/>
                    </a:lnTo>
                    <a:lnTo>
                      <a:pt x="616" y="388"/>
                    </a:lnTo>
                    <a:lnTo>
                      <a:pt x="629" y="383"/>
                    </a:lnTo>
                    <a:lnTo>
                      <a:pt x="636" y="383"/>
                    </a:lnTo>
                    <a:lnTo>
                      <a:pt x="645" y="386"/>
                    </a:lnTo>
                    <a:lnTo>
                      <a:pt x="654" y="386"/>
                    </a:lnTo>
                    <a:lnTo>
                      <a:pt x="659" y="391"/>
                    </a:lnTo>
                    <a:lnTo>
                      <a:pt x="356" y="386"/>
                    </a:lnTo>
                    <a:lnTo>
                      <a:pt x="196" y="383"/>
                    </a:lnTo>
                    <a:lnTo>
                      <a:pt x="110" y="381"/>
                    </a:lnTo>
                    <a:lnTo>
                      <a:pt x="21" y="377"/>
                    </a:lnTo>
                    <a:lnTo>
                      <a:pt x="21" y="352"/>
                    </a:lnTo>
                    <a:lnTo>
                      <a:pt x="25" y="257"/>
                    </a:lnTo>
                    <a:lnTo>
                      <a:pt x="28" y="170"/>
                    </a:lnTo>
                    <a:lnTo>
                      <a:pt x="8" y="170"/>
                    </a:lnTo>
                    <a:lnTo>
                      <a:pt x="0" y="167"/>
                    </a:lnTo>
                    <a:lnTo>
                      <a:pt x="0" y="152"/>
                    </a:lnTo>
                    <a:lnTo>
                      <a:pt x="5" y="88"/>
                    </a:lnTo>
                    <a:lnTo>
                      <a:pt x="88" y="90"/>
                    </a:lnTo>
                    <a:lnTo>
                      <a:pt x="88" y="75"/>
                    </a:lnTo>
                    <a:lnTo>
                      <a:pt x="91" y="70"/>
                    </a:lnTo>
                    <a:lnTo>
                      <a:pt x="106" y="70"/>
                    </a:lnTo>
                    <a:lnTo>
                      <a:pt x="121" y="67"/>
                    </a:lnTo>
                    <a:lnTo>
                      <a:pt x="133" y="60"/>
                    </a:lnTo>
                    <a:lnTo>
                      <a:pt x="138" y="52"/>
                    </a:lnTo>
                    <a:lnTo>
                      <a:pt x="138" y="39"/>
                    </a:lnTo>
                    <a:lnTo>
                      <a:pt x="148" y="35"/>
                    </a:lnTo>
                    <a:lnTo>
                      <a:pt x="161" y="33"/>
                    </a:lnTo>
                    <a:lnTo>
                      <a:pt x="173" y="21"/>
                    </a:lnTo>
                    <a:lnTo>
                      <a:pt x="181" y="8"/>
                    </a:lnTo>
                    <a:lnTo>
                      <a:pt x="183" y="0"/>
                    </a:lnTo>
                    <a:lnTo>
                      <a:pt x="188" y="12"/>
                    </a:lnTo>
                    <a:lnTo>
                      <a:pt x="191" y="23"/>
                    </a:lnTo>
                    <a:lnTo>
                      <a:pt x="175" y="39"/>
                    </a:lnTo>
                    <a:lnTo>
                      <a:pt x="163" y="60"/>
                    </a:lnTo>
                    <a:lnTo>
                      <a:pt x="164" y="73"/>
                    </a:lnTo>
                    <a:lnTo>
                      <a:pt x="155" y="75"/>
                    </a:lnTo>
                    <a:lnTo>
                      <a:pt x="144" y="88"/>
                    </a:lnTo>
                    <a:lnTo>
                      <a:pt x="133" y="100"/>
                    </a:lnTo>
                    <a:lnTo>
                      <a:pt x="151" y="92"/>
                    </a:lnTo>
                    <a:lnTo>
                      <a:pt x="170" y="83"/>
                    </a:lnTo>
                    <a:lnTo>
                      <a:pt x="177" y="73"/>
                    </a:lnTo>
                    <a:lnTo>
                      <a:pt x="175" y="59"/>
                    </a:lnTo>
                    <a:lnTo>
                      <a:pt x="184" y="40"/>
                    </a:lnTo>
                    <a:lnTo>
                      <a:pt x="188" y="55"/>
                    </a:lnTo>
                    <a:lnTo>
                      <a:pt x="188" y="65"/>
                    </a:lnTo>
                    <a:lnTo>
                      <a:pt x="184" y="75"/>
                    </a:lnTo>
                    <a:lnTo>
                      <a:pt x="181" y="90"/>
                    </a:lnTo>
                    <a:lnTo>
                      <a:pt x="186" y="100"/>
                    </a:lnTo>
                    <a:lnTo>
                      <a:pt x="191" y="112"/>
                    </a:lnTo>
                    <a:lnTo>
                      <a:pt x="193" y="125"/>
                    </a:lnTo>
                    <a:lnTo>
                      <a:pt x="201" y="115"/>
                    </a:lnTo>
                    <a:lnTo>
                      <a:pt x="206" y="108"/>
                    </a:lnTo>
                    <a:lnTo>
                      <a:pt x="210" y="75"/>
                    </a:lnTo>
                    <a:lnTo>
                      <a:pt x="201" y="46"/>
                    </a:lnTo>
                    <a:lnTo>
                      <a:pt x="208" y="35"/>
                    </a:lnTo>
                    <a:lnTo>
                      <a:pt x="236" y="17"/>
                    </a:lnTo>
                    <a:lnTo>
                      <a:pt x="246" y="33"/>
                    </a:lnTo>
                    <a:lnTo>
                      <a:pt x="243" y="50"/>
                    </a:lnTo>
                    <a:lnTo>
                      <a:pt x="248" y="70"/>
                    </a:lnTo>
                    <a:lnTo>
                      <a:pt x="255" y="60"/>
                    </a:lnTo>
                    <a:lnTo>
                      <a:pt x="251" y="52"/>
                    </a:lnTo>
                    <a:lnTo>
                      <a:pt x="255" y="23"/>
                    </a:lnTo>
                    <a:lnTo>
                      <a:pt x="251" y="13"/>
                    </a:lnTo>
                    <a:lnTo>
                      <a:pt x="266" y="21"/>
                    </a:lnTo>
                    <a:lnTo>
                      <a:pt x="273" y="33"/>
                    </a:lnTo>
                    <a:lnTo>
                      <a:pt x="276" y="52"/>
                    </a:lnTo>
                    <a:lnTo>
                      <a:pt x="284" y="59"/>
                    </a:lnTo>
                    <a:lnTo>
                      <a:pt x="293" y="60"/>
                    </a:lnTo>
                    <a:lnTo>
                      <a:pt x="302" y="73"/>
                    </a:lnTo>
                    <a:lnTo>
                      <a:pt x="318" y="83"/>
                    </a:lnTo>
                    <a:lnTo>
                      <a:pt x="338" y="88"/>
                    </a:lnTo>
                    <a:lnTo>
                      <a:pt x="333" y="95"/>
                    </a:lnTo>
                    <a:lnTo>
                      <a:pt x="333" y="108"/>
                    </a:lnTo>
                    <a:lnTo>
                      <a:pt x="336" y="115"/>
                    </a:lnTo>
                    <a:lnTo>
                      <a:pt x="342" y="125"/>
                    </a:lnTo>
                    <a:lnTo>
                      <a:pt x="348" y="137"/>
                    </a:lnTo>
                    <a:lnTo>
                      <a:pt x="348" y="148"/>
                    </a:lnTo>
                    <a:lnTo>
                      <a:pt x="351" y="155"/>
                    </a:lnTo>
                    <a:lnTo>
                      <a:pt x="356" y="167"/>
                    </a:lnTo>
                    <a:lnTo>
                      <a:pt x="368" y="170"/>
                    </a:lnTo>
                    <a:lnTo>
                      <a:pt x="374" y="174"/>
                    </a:lnTo>
                    <a:lnTo>
                      <a:pt x="381" y="182"/>
                    </a:lnTo>
                    <a:lnTo>
                      <a:pt x="374" y="188"/>
                    </a:lnTo>
                    <a:lnTo>
                      <a:pt x="381" y="197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Freeform 87"/>
              <p:cNvSpPr>
                <a:spLocks/>
              </p:cNvSpPr>
              <p:nvPr/>
            </p:nvSpPr>
            <p:spPr bwMode="auto">
              <a:xfrm>
                <a:off x="5019002" y="4129016"/>
                <a:ext cx="612654" cy="498912"/>
              </a:xfrm>
              <a:custGeom>
                <a:avLst/>
                <a:gdLst/>
                <a:ahLst/>
                <a:cxnLst>
                  <a:cxn ang="0">
                    <a:pos x="25" y="349"/>
                  </a:cxn>
                  <a:cxn ang="0">
                    <a:pos x="45" y="339"/>
                  </a:cxn>
                  <a:cxn ang="0">
                    <a:pos x="119" y="326"/>
                  </a:cxn>
                  <a:cxn ang="0">
                    <a:pos x="130" y="311"/>
                  </a:cxn>
                  <a:cxn ang="0">
                    <a:pos x="142" y="294"/>
                  </a:cxn>
                  <a:cxn ang="0">
                    <a:pos x="164" y="289"/>
                  </a:cxn>
                  <a:cxn ang="0">
                    <a:pos x="182" y="284"/>
                  </a:cxn>
                  <a:cxn ang="0">
                    <a:pos x="175" y="264"/>
                  </a:cxn>
                  <a:cxn ang="0">
                    <a:pos x="184" y="244"/>
                  </a:cxn>
                  <a:cxn ang="0">
                    <a:pos x="217" y="227"/>
                  </a:cxn>
                  <a:cxn ang="0">
                    <a:pos x="227" y="209"/>
                  </a:cxn>
                  <a:cxn ang="0">
                    <a:pos x="246" y="197"/>
                  </a:cxn>
                  <a:cxn ang="0">
                    <a:pos x="266" y="173"/>
                  </a:cxn>
                  <a:cxn ang="0">
                    <a:pos x="266" y="152"/>
                  </a:cxn>
                  <a:cxn ang="0">
                    <a:pos x="275" y="117"/>
                  </a:cxn>
                  <a:cxn ang="0">
                    <a:pos x="277" y="93"/>
                  </a:cxn>
                  <a:cxn ang="0">
                    <a:pos x="311" y="65"/>
                  </a:cxn>
                  <a:cxn ang="0">
                    <a:pos x="333" y="35"/>
                  </a:cxn>
                  <a:cxn ang="0">
                    <a:pos x="355" y="26"/>
                  </a:cxn>
                  <a:cxn ang="0">
                    <a:pos x="366" y="12"/>
                  </a:cxn>
                  <a:cxn ang="0">
                    <a:pos x="384" y="10"/>
                  </a:cxn>
                  <a:cxn ang="0">
                    <a:pos x="402" y="17"/>
                  </a:cxn>
                  <a:cxn ang="0">
                    <a:pos x="428" y="20"/>
                  </a:cxn>
                  <a:cxn ang="0">
                    <a:pos x="446" y="6"/>
                  </a:cxn>
                  <a:cxn ang="0">
                    <a:pos x="481" y="0"/>
                  </a:cxn>
                  <a:cxn ang="0">
                    <a:pos x="494" y="6"/>
                  </a:cxn>
                  <a:cxn ang="0">
                    <a:pos x="521" y="1"/>
                  </a:cxn>
                  <a:cxn ang="0">
                    <a:pos x="535" y="35"/>
                  </a:cxn>
                  <a:cxn ang="0">
                    <a:pos x="533" y="274"/>
                  </a:cxn>
                  <a:cxn ang="0">
                    <a:pos x="618" y="272"/>
                  </a:cxn>
                  <a:cxn ang="0">
                    <a:pos x="622" y="349"/>
                  </a:cxn>
                  <a:cxn ang="0">
                    <a:pos x="710" y="532"/>
                  </a:cxn>
                  <a:cxn ang="0">
                    <a:pos x="431" y="543"/>
                  </a:cxn>
                  <a:cxn ang="0">
                    <a:pos x="306" y="546"/>
                  </a:cxn>
                  <a:cxn ang="0">
                    <a:pos x="39" y="553"/>
                  </a:cxn>
                  <a:cxn ang="0">
                    <a:pos x="66" y="528"/>
                  </a:cxn>
                  <a:cxn ang="0">
                    <a:pos x="65" y="506"/>
                  </a:cxn>
                  <a:cxn ang="0">
                    <a:pos x="66" y="483"/>
                  </a:cxn>
                  <a:cxn ang="0">
                    <a:pos x="50" y="439"/>
                  </a:cxn>
                  <a:cxn ang="0">
                    <a:pos x="39" y="421"/>
                  </a:cxn>
                  <a:cxn ang="0">
                    <a:pos x="0" y="381"/>
                  </a:cxn>
                  <a:cxn ang="0">
                    <a:pos x="6" y="362"/>
                  </a:cxn>
                </a:cxnLst>
                <a:rect l="0" t="0" r="r" b="b"/>
                <a:pathLst>
                  <a:path w="711" h="554">
                    <a:moveTo>
                      <a:pt x="15" y="356"/>
                    </a:moveTo>
                    <a:lnTo>
                      <a:pt x="25" y="349"/>
                    </a:lnTo>
                    <a:lnTo>
                      <a:pt x="37" y="346"/>
                    </a:lnTo>
                    <a:lnTo>
                      <a:pt x="45" y="339"/>
                    </a:lnTo>
                    <a:lnTo>
                      <a:pt x="63" y="336"/>
                    </a:lnTo>
                    <a:lnTo>
                      <a:pt x="119" y="326"/>
                    </a:lnTo>
                    <a:lnTo>
                      <a:pt x="124" y="320"/>
                    </a:lnTo>
                    <a:lnTo>
                      <a:pt x="130" y="311"/>
                    </a:lnTo>
                    <a:lnTo>
                      <a:pt x="137" y="304"/>
                    </a:lnTo>
                    <a:lnTo>
                      <a:pt x="142" y="294"/>
                    </a:lnTo>
                    <a:lnTo>
                      <a:pt x="153" y="289"/>
                    </a:lnTo>
                    <a:lnTo>
                      <a:pt x="164" y="289"/>
                    </a:lnTo>
                    <a:lnTo>
                      <a:pt x="173" y="289"/>
                    </a:lnTo>
                    <a:lnTo>
                      <a:pt x="182" y="284"/>
                    </a:lnTo>
                    <a:lnTo>
                      <a:pt x="179" y="274"/>
                    </a:lnTo>
                    <a:lnTo>
                      <a:pt x="175" y="264"/>
                    </a:lnTo>
                    <a:lnTo>
                      <a:pt x="182" y="254"/>
                    </a:lnTo>
                    <a:lnTo>
                      <a:pt x="184" y="244"/>
                    </a:lnTo>
                    <a:lnTo>
                      <a:pt x="195" y="227"/>
                    </a:lnTo>
                    <a:lnTo>
                      <a:pt x="217" y="227"/>
                    </a:lnTo>
                    <a:lnTo>
                      <a:pt x="224" y="222"/>
                    </a:lnTo>
                    <a:lnTo>
                      <a:pt x="227" y="209"/>
                    </a:lnTo>
                    <a:lnTo>
                      <a:pt x="239" y="202"/>
                    </a:lnTo>
                    <a:lnTo>
                      <a:pt x="246" y="197"/>
                    </a:lnTo>
                    <a:lnTo>
                      <a:pt x="255" y="182"/>
                    </a:lnTo>
                    <a:lnTo>
                      <a:pt x="266" y="173"/>
                    </a:lnTo>
                    <a:lnTo>
                      <a:pt x="266" y="162"/>
                    </a:lnTo>
                    <a:lnTo>
                      <a:pt x="266" y="152"/>
                    </a:lnTo>
                    <a:lnTo>
                      <a:pt x="266" y="142"/>
                    </a:lnTo>
                    <a:lnTo>
                      <a:pt x="275" y="117"/>
                    </a:lnTo>
                    <a:lnTo>
                      <a:pt x="274" y="104"/>
                    </a:lnTo>
                    <a:lnTo>
                      <a:pt x="277" y="93"/>
                    </a:lnTo>
                    <a:lnTo>
                      <a:pt x="297" y="72"/>
                    </a:lnTo>
                    <a:lnTo>
                      <a:pt x="311" y="65"/>
                    </a:lnTo>
                    <a:lnTo>
                      <a:pt x="321" y="48"/>
                    </a:lnTo>
                    <a:lnTo>
                      <a:pt x="333" y="35"/>
                    </a:lnTo>
                    <a:lnTo>
                      <a:pt x="344" y="32"/>
                    </a:lnTo>
                    <a:lnTo>
                      <a:pt x="355" y="26"/>
                    </a:lnTo>
                    <a:lnTo>
                      <a:pt x="361" y="20"/>
                    </a:lnTo>
                    <a:lnTo>
                      <a:pt x="366" y="12"/>
                    </a:lnTo>
                    <a:lnTo>
                      <a:pt x="374" y="6"/>
                    </a:lnTo>
                    <a:lnTo>
                      <a:pt x="384" y="10"/>
                    </a:lnTo>
                    <a:lnTo>
                      <a:pt x="389" y="12"/>
                    </a:lnTo>
                    <a:lnTo>
                      <a:pt x="402" y="17"/>
                    </a:lnTo>
                    <a:lnTo>
                      <a:pt x="411" y="20"/>
                    </a:lnTo>
                    <a:lnTo>
                      <a:pt x="428" y="20"/>
                    </a:lnTo>
                    <a:lnTo>
                      <a:pt x="431" y="15"/>
                    </a:lnTo>
                    <a:lnTo>
                      <a:pt x="446" y="6"/>
                    </a:lnTo>
                    <a:lnTo>
                      <a:pt x="471" y="0"/>
                    </a:lnTo>
                    <a:lnTo>
                      <a:pt x="481" y="0"/>
                    </a:lnTo>
                    <a:lnTo>
                      <a:pt x="488" y="3"/>
                    </a:lnTo>
                    <a:lnTo>
                      <a:pt x="494" y="6"/>
                    </a:lnTo>
                    <a:lnTo>
                      <a:pt x="504" y="6"/>
                    </a:lnTo>
                    <a:lnTo>
                      <a:pt x="521" y="1"/>
                    </a:lnTo>
                    <a:lnTo>
                      <a:pt x="533" y="6"/>
                    </a:lnTo>
                    <a:lnTo>
                      <a:pt x="535" y="35"/>
                    </a:lnTo>
                    <a:lnTo>
                      <a:pt x="526" y="35"/>
                    </a:lnTo>
                    <a:lnTo>
                      <a:pt x="533" y="274"/>
                    </a:lnTo>
                    <a:lnTo>
                      <a:pt x="573" y="272"/>
                    </a:lnTo>
                    <a:lnTo>
                      <a:pt x="618" y="272"/>
                    </a:lnTo>
                    <a:lnTo>
                      <a:pt x="618" y="289"/>
                    </a:lnTo>
                    <a:lnTo>
                      <a:pt x="622" y="349"/>
                    </a:lnTo>
                    <a:lnTo>
                      <a:pt x="707" y="347"/>
                    </a:lnTo>
                    <a:lnTo>
                      <a:pt x="710" y="532"/>
                    </a:lnTo>
                    <a:lnTo>
                      <a:pt x="546" y="539"/>
                    </a:lnTo>
                    <a:lnTo>
                      <a:pt x="431" y="543"/>
                    </a:lnTo>
                    <a:lnTo>
                      <a:pt x="413" y="543"/>
                    </a:lnTo>
                    <a:lnTo>
                      <a:pt x="306" y="546"/>
                    </a:lnTo>
                    <a:lnTo>
                      <a:pt x="177" y="550"/>
                    </a:lnTo>
                    <a:lnTo>
                      <a:pt x="39" y="553"/>
                    </a:lnTo>
                    <a:lnTo>
                      <a:pt x="59" y="532"/>
                    </a:lnTo>
                    <a:lnTo>
                      <a:pt x="66" y="528"/>
                    </a:lnTo>
                    <a:lnTo>
                      <a:pt x="70" y="523"/>
                    </a:lnTo>
                    <a:lnTo>
                      <a:pt x="65" y="506"/>
                    </a:lnTo>
                    <a:lnTo>
                      <a:pt x="66" y="496"/>
                    </a:lnTo>
                    <a:lnTo>
                      <a:pt x="66" y="483"/>
                    </a:lnTo>
                    <a:lnTo>
                      <a:pt x="52" y="451"/>
                    </a:lnTo>
                    <a:lnTo>
                      <a:pt x="50" y="439"/>
                    </a:lnTo>
                    <a:lnTo>
                      <a:pt x="46" y="431"/>
                    </a:lnTo>
                    <a:lnTo>
                      <a:pt x="39" y="421"/>
                    </a:lnTo>
                    <a:lnTo>
                      <a:pt x="13" y="394"/>
                    </a:lnTo>
                    <a:lnTo>
                      <a:pt x="0" y="381"/>
                    </a:lnTo>
                    <a:lnTo>
                      <a:pt x="5" y="371"/>
                    </a:lnTo>
                    <a:lnTo>
                      <a:pt x="6" y="362"/>
                    </a:lnTo>
                    <a:lnTo>
                      <a:pt x="15" y="35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5467937" y="3567964"/>
                <a:ext cx="709162" cy="681727"/>
              </a:xfrm>
              <a:custGeom>
                <a:avLst/>
                <a:gdLst/>
                <a:ahLst/>
                <a:cxnLst>
                  <a:cxn ang="0">
                    <a:pos x="583" y="588"/>
                  </a:cxn>
                  <a:cxn ang="0">
                    <a:pos x="580" y="563"/>
                  </a:cxn>
                  <a:cxn ang="0">
                    <a:pos x="557" y="552"/>
                  </a:cxn>
                  <a:cxn ang="0">
                    <a:pos x="535" y="530"/>
                  </a:cxn>
                  <a:cxn ang="0">
                    <a:pos x="515" y="512"/>
                  </a:cxn>
                  <a:cxn ang="0">
                    <a:pos x="483" y="532"/>
                  </a:cxn>
                  <a:cxn ang="0">
                    <a:pos x="445" y="539"/>
                  </a:cxn>
                  <a:cxn ang="0">
                    <a:pos x="417" y="536"/>
                  </a:cxn>
                  <a:cxn ang="0">
                    <a:pos x="375" y="516"/>
                  </a:cxn>
                  <a:cxn ang="0">
                    <a:pos x="330" y="532"/>
                  </a:cxn>
                  <a:cxn ang="0">
                    <a:pos x="321" y="564"/>
                  </a:cxn>
                  <a:cxn ang="0">
                    <a:pos x="297" y="588"/>
                  </a:cxn>
                  <a:cxn ang="0">
                    <a:pos x="263" y="591"/>
                  </a:cxn>
                  <a:cxn ang="0">
                    <a:pos x="250" y="614"/>
                  </a:cxn>
                  <a:cxn ang="0">
                    <a:pos x="228" y="624"/>
                  </a:cxn>
                  <a:cxn ang="0">
                    <a:pos x="172" y="624"/>
                  </a:cxn>
                  <a:cxn ang="0">
                    <a:pos x="135" y="637"/>
                  </a:cxn>
                  <a:cxn ang="0">
                    <a:pos x="105" y="646"/>
                  </a:cxn>
                  <a:cxn ang="0">
                    <a:pos x="72" y="657"/>
                  </a:cxn>
                  <a:cxn ang="0">
                    <a:pos x="46" y="648"/>
                  </a:cxn>
                  <a:cxn ang="0">
                    <a:pos x="26" y="624"/>
                  </a:cxn>
                  <a:cxn ang="0">
                    <a:pos x="33" y="596"/>
                  </a:cxn>
                  <a:cxn ang="0">
                    <a:pos x="15" y="578"/>
                  </a:cxn>
                  <a:cxn ang="0">
                    <a:pos x="19" y="548"/>
                  </a:cxn>
                  <a:cxn ang="0">
                    <a:pos x="26" y="496"/>
                  </a:cxn>
                  <a:cxn ang="0">
                    <a:pos x="45" y="486"/>
                  </a:cxn>
                  <a:cxn ang="0">
                    <a:pos x="86" y="468"/>
                  </a:cxn>
                  <a:cxn ang="0">
                    <a:pos x="121" y="463"/>
                  </a:cxn>
                  <a:cxn ang="0">
                    <a:pos x="145" y="446"/>
                  </a:cxn>
                  <a:cxn ang="0">
                    <a:pos x="150" y="426"/>
                  </a:cxn>
                  <a:cxn ang="0">
                    <a:pos x="165" y="403"/>
                  </a:cxn>
                  <a:cxn ang="0">
                    <a:pos x="172" y="380"/>
                  </a:cxn>
                  <a:cxn ang="0">
                    <a:pos x="179" y="190"/>
                  </a:cxn>
                  <a:cxn ang="0">
                    <a:pos x="427" y="13"/>
                  </a:cxn>
                  <a:cxn ang="0">
                    <a:pos x="783" y="0"/>
                  </a:cxn>
                  <a:cxn ang="0">
                    <a:pos x="795" y="258"/>
                  </a:cxn>
                  <a:cxn ang="0">
                    <a:pos x="810" y="521"/>
                  </a:cxn>
                  <a:cxn ang="0">
                    <a:pos x="822" y="748"/>
                  </a:cxn>
                  <a:cxn ang="0">
                    <a:pos x="779" y="751"/>
                  </a:cxn>
                  <a:cxn ang="0">
                    <a:pos x="752" y="748"/>
                  </a:cxn>
                  <a:cxn ang="0">
                    <a:pos x="715" y="756"/>
                  </a:cxn>
                  <a:cxn ang="0">
                    <a:pos x="707" y="729"/>
                  </a:cxn>
                  <a:cxn ang="0">
                    <a:pos x="685" y="711"/>
                  </a:cxn>
                  <a:cxn ang="0">
                    <a:pos x="685" y="676"/>
                  </a:cxn>
                  <a:cxn ang="0">
                    <a:pos x="672" y="648"/>
                  </a:cxn>
                  <a:cxn ang="0">
                    <a:pos x="645" y="623"/>
                  </a:cxn>
                  <a:cxn ang="0">
                    <a:pos x="615" y="614"/>
                  </a:cxn>
                </a:cxnLst>
                <a:rect l="0" t="0" r="r" b="b"/>
                <a:pathLst>
                  <a:path w="823" h="757">
                    <a:moveTo>
                      <a:pt x="600" y="596"/>
                    </a:moveTo>
                    <a:lnTo>
                      <a:pt x="590" y="591"/>
                    </a:lnTo>
                    <a:lnTo>
                      <a:pt x="583" y="588"/>
                    </a:lnTo>
                    <a:lnTo>
                      <a:pt x="577" y="578"/>
                    </a:lnTo>
                    <a:lnTo>
                      <a:pt x="577" y="574"/>
                    </a:lnTo>
                    <a:lnTo>
                      <a:pt x="580" y="563"/>
                    </a:lnTo>
                    <a:lnTo>
                      <a:pt x="575" y="552"/>
                    </a:lnTo>
                    <a:lnTo>
                      <a:pt x="565" y="552"/>
                    </a:lnTo>
                    <a:lnTo>
                      <a:pt x="557" y="552"/>
                    </a:lnTo>
                    <a:lnTo>
                      <a:pt x="547" y="548"/>
                    </a:lnTo>
                    <a:lnTo>
                      <a:pt x="539" y="539"/>
                    </a:lnTo>
                    <a:lnTo>
                      <a:pt x="535" y="530"/>
                    </a:lnTo>
                    <a:lnTo>
                      <a:pt x="533" y="521"/>
                    </a:lnTo>
                    <a:lnTo>
                      <a:pt x="523" y="512"/>
                    </a:lnTo>
                    <a:lnTo>
                      <a:pt x="515" y="512"/>
                    </a:lnTo>
                    <a:lnTo>
                      <a:pt x="505" y="519"/>
                    </a:lnTo>
                    <a:lnTo>
                      <a:pt x="497" y="532"/>
                    </a:lnTo>
                    <a:lnTo>
                      <a:pt x="483" y="532"/>
                    </a:lnTo>
                    <a:lnTo>
                      <a:pt x="472" y="532"/>
                    </a:lnTo>
                    <a:lnTo>
                      <a:pt x="463" y="532"/>
                    </a:lnTo>
                    <a:lnTo>
                      <a:pt x="445" y="539"/>
                    </a:lnTo>
                    <a:lnTo>
                      <a:pt x="433" y="543"/>
                    </a:lnTo>
                    <a:lnTo>
                      <a:pt x="427" y="539"/>
                    </a:lnTo>
                    <a:lnTo>
                      <a:pt x="417" y="536"/>
                    </a:lnTo>
                    <a:lnTo>
                      <a:pt x="407" y="521"/>
                    </a:lnTo>
                    <a:lnTo>
                      <a:pt x="397" y="516"/>
                    </a:lnTo>
                    <a:lnTo>
                      <a:pt x="375" y="516"/>
                    </a:lnTo>
                    <a:lnTo>
                      <a:pt x="368" y="519"/>
                    </a:lnTo>
                    <a:lnTo>
                      <a:pt x="337" y="525"/>
                    </a:lnTo>
                    <a:lnTo>
                      <a:pt x="330" y="532"/>
                    </a:lnTo>
                    <a:lnTo>
                      <a:pt x="328" y="544"/>
                    </a:lnTo>
                    <a:lnTo>
                      <a:pt x="327" y="556"/>
                    </a:lnTo>
                    <a:lnTo>
                      <a:pt x="321" y="564"/>
                    </a:lnTo>
                    <a:lnTo>
                      <a:pt x="317" y="574"/>
                    </a:lnTo>
                    <a:lnTo>
                      <a:pt x="307" y="584"/>
                    </a:lnTo>
                    <a:lnTo>
                      <a:pt x="297" y="588"/>
                    </a:lnTo>
                    <a:lnTo>
                      <a:pt x="288" y="591"/>
                    </a:lnTo>
                    <a:lnTo>
                      <a:pt x="268" y="591"/>
                    </a:lnTo>
                    <a:lnTo>
                      <a:pt x="263" y="591"/>
                    </a:lnTo>
                    <a:lnTo>
                      <a:pt x="257" y="594"/>
                    </a:lnTo>
                    <a:lnTo>
                      <a:pt x="250" y="603"/>
                    </a:lnTo>
                    <a:lnTo>
                      <a:pt x="250" y="614"/>
                    </a:lnTo>
                    <a:lnTo>
                      <a:pt x="246" y="624"/>
                    </a:lnTo>
                    <a:lnTo>
                      <a:pt x="239" y="624"/>
                    </a:lnTo>
                    <a:lnTo>
                      <a:pt x="228" y="624"/>
                    </a:lnTo>
                    <a:lnTo>
                      <a:pt x="201" y="623"/>
                    </a:lnTo>
                    <a:lnTo>
                      <a:pt x="179" y="628"/>
                    </a:lnTo>
                    <a:lnTo>
                      <a:pt x="172" y="624"/>
                    </a:lnTo>
                    <a:lnTo>
                      <a:pt x="157" y="624"/>
                    </a:lnTo>
                    <a:lnTo>
                      <a:pt x="148" y="628"/>
                    </a:lnTo>
                    <a:lnTo>
                      <a:pt x="135" y="637"/>
                    </a:lnTo>
                    <a:lnTo>
                      <a:pt x="125" y="641"/>
                    </a:lnTo>
                    <a:lnTo>
                      <a:pt x="112" y="641"/>
                    </a:lnTo>
                    <a:lnTo>
                      <a:pt x="105" y="646"/>
                    </a:lnTo>
                    <a:lnTo>
                      <a:pt x="97" y="654"/>
                    </a:lnTo>
                    <a:lnTo>
                      <a:pt x="88" y="657"/>
                    </a:lnTo>
                    <a:lnTo>
                      <a:pt x="72" y="657"/>
                    </a:lnTo>
                    <a:lnTo>
                      <a:pt x="63" y="661"/>
                    </a:lnTo>
                    <a:lnTo>
                      <a:pt x="52" y="657"/>
                    </a:lnTo>
                    <a:lnTo>
                      <a:pt x="46" y="648"/>
                    </a:lnTo>
                    <a:lnTo>
                      <a:pt x="33" y="637"/>
                    </a:lnTo>
                    <a:lnTo>
                      <a:pt x="26" y="628"/>
                    </a:lnTo>
                    <a:lnTo>
                      <a:pt x="26" y="624"/>
                    </a:lnTo>
                    <a:lnTo>
                      <a:pt x="30" y="614"/>
                    </a:lnTo>
                    <a:lnTo>
                      <a:pt x="35" y="608"/>
                    </a:lnTo>
                    <a:lnTo>
                      <a:pt x="33" y="596"/>
                    </a:lnTo>
                    <a:lnTo>
                      <a:pt x="26" y="591"/>
                    </a:lnTo>
                    <a:lnTo>
                      <a:pt x="23" y="584"/>
                    </a:lnTo>
                    <a:lnTo>
                      <a:pt x="15" y="578"/>
                    </a:lnTo>
                    <a:lnTo>
                      <a:pt x="13" y="568"/>
                    </a:lnTo>
                    <a:lnTo>
                      <a:pt x="15" y="556"/>
                    </a:lnTo>
                    <a:lnTo>
                      <a:pt x="19" y="548"/>
                    </a:lnTo>
                    <a:lnTo>
                      <a:pt x="0" y="503"/>
                    </a:lnTo>
                    <a:lnTo>
                      <a:pt x="8" y="498"/>
                    </a:lnTo>
                    <a:lnTo>
                      <a:pt x="26" y="496"/>
                    </a:lnTo>
                    <a:lnTo>
                      <a:pt x="30" y="492"/>
                    </a:lnTo>
                    <a:lnTo>
                      <a:pt x="35" y="483"/>
                    </a:lnTo>
                    <a:lnTo>
                      <a:pt x="45" y="486"/>
                    </a:lnTo>
                    <a:lnTo>
                      <a:pt x="57" y="483"/>
                    </a:lnTo>
                    <a:lnTo>
                      <a:pt x="63" y="476"/>
                    </a:lnTo>
                    <a:lnTo>
                      <a:pt x="86" y="468"/>
                    </a:lnTo>
                    <a:lnTo>
                      <a:pt x="93" y="463"/>
                    </a:lnTo>
                    <a:lnTo>
                      <a:pt x="103" y="458"/>
                    </a:lnTo>
                    <a:lnTo>
                      <a:pt x="121" y="463"/>
                    </a:lnTo>
                    <a:lnTo>
                      <a:pt x="135" y="463"/>
                    </a:lnTo>
                    <a:lnTo>
                      <a:pt x="137" y="453"/>
                    </a:lnTo>
                    <a:lnTo>
                      <a:pt x="145" y="446"/>
                    </a:lnTo>
                    <a:lnTo>
                      <a:pt x="153" y="446"/>
                    </a:lnTo>
                    <a:lnTo>
                      <a:pt x="152" y="434"/>
                    </a:lnTo>
                    <a:lnTo>
                      <a:pt x="150" y="426"/>
                    </a:lnTo>
                    <a:lnTo>
                      <a:pt x="157" y="421"/>
                    </a:lnTo>
                    <a:lnTo>
                      <a:pt x="163" y="413"/>
                    </a:lnTo>
                    <a:lnTo>
                      <a:pt x="165" y="403"/>
                    </a:lnTo>
                    <a:lnTo>
                      <a:pt x="159" y="398"/>
                    </a:lnTo>
                    <a:lnTo>
                      <a:pt x="165" y="389"/>
                    </a:lnTo>
                    <a:lnTo>
                      <a:pt x="172" y="380"/>
                    </a:lnTo>
                    <a:lnTo>
                      <a:pt x="179" y="374"/>
                    </a:lnTo>
                    <a:lnTo>
                      <a:pt x="186" y="331"/>
                    </a:lnTo>
                    <a:lnTo>
                      <a:pt x="179" y="190"/>
                    </a:lnTo>
                    <a:lnTo>
                      <a:pt x="173" y="21"/>
                    </a:lnTo>
                    <a:lnTo>
                      <a:pt x="263" y="17"/>
                    </a:lnTo>
                    <a:lnTo>
                      <a:pt x="427" y="13"/>
                    </a:lnTo>
                    <a:lnTo>
                      <a:pt x="480" y="10"/>
                    </a:lnTo>
                    <a:lnTo>
                      <a:pt x="690" y="3"/>
                    </a:lnTo>
                    <a:lnTo>
                      <a:pt x="783" y="0"/>
                    </a:lnTo>
                    <a:lnTo>
                      <a:pt x="783" y="17"/>
                    </a:lnTo>
                    <a:lnTo>
                      <a:pt x="788" y="111"/>
                    </a:lnTo>
                    <a:lnTo>
                      <a:pt x="795" y="258"/>
                    </a:lnTo>
                    <a:lnTo>
                      <a:pt x="803" y="376"/>
                    </a:lnTo>
                    <a:lnTo>
                      <a:pt x="805" y="394"/>
                    </a:lnTo>
                    <a:lnTo>
                      <a:pt x="810" y="521"/>
                    </a:lnTo>
                    <a:lnTo>
                      <a:pt x="814" y="568"/>
                    </a:lnTo>
                    <a:lnTo>
                      <a:pt x="815" y="643"/>
                    </a:lnTo>
                    <a:lnTo>
                      <a:pt x="822" y="748"/>
                    </a:lnTo>
                    <a:lnTo>
                      <a:pt x="810" y="744"/>
                    </a:lnTo>
                    <a:lnTo>
                      <a:pt x="805" y="748"/>
                    </a:lnTo>
                    <a:lnTo>
                      <a:pt x="779" y="751"/>
                    </a:lnTo>
                    <a:lnTo>
                      <a:pt x="772" y="751"/>
                    </a:lnTo>
                    <a:lnTo>
                      <a:pt x="759" y="751"/>
                    </a:lnTo>
                    <a:lnTo>
                      <a:pt x="752" y="748"/>
                    </a:lnTo>
                    <a:lnTo>
                      <a:pt x="740" y="748"/>
                    </a:lnTo>
                    <a:lnTo>
                      <a:pt x="723" y="756"/>
                    </a:lnTo>
                    <a:lnTo>
                      <a:pt x="715" y="756"/>
                    </a:lnTo>
                    <a:lnTo>
                      <a:pt x="707" y="751"/>
                    </a:lnTo>
                    <a:lnTo>
                      <a:pt x="707" y="744"/>
                    </a:lnTo>
                    <a:lnTo>
                      <a:pt x="707" y="729"/>
                    </a:lnTo>
                    <a:lnTo>
                      <a:pt x="700" y="721"/>
                    </a:lnTo>
                    <a:lnTo>
                      <a:pt x="692" y="719"/>
                    </a:lnTo>
                    <a:lnTo>
                      <a:pt x="685" y="711"/>
                    </a:lnTo>
                    <a:lnTo>
                      <a:pt x="685" y="701"/>
                    </a:lnTo>
                    <a:lnTo>
                      <a:pt x="690" y="686"/>
                    </a:lnTo>
                    <a:lnTo>
                      <a:pt x="685" y="676"/>
                    </a:lnTo>
                    <a:lnTo>
                      <a:pt x="680" y="666"/>
                    </a:lnTo>
                    <a:lnTo>
                      <a:pt x="677" y="657"/>
                    </a:lnTo>
                    <a:lnTo>
                      <a:pt x="672" y="648"/>
                    </a:lnTo>
                    <a:lnTo>
                      <a:pt x="668" y="641"/>
                    </a:lnTo>
                    <a:lnTo>
                      <a:pt x="650" y="631"/>
                    </a:lnTo>
                    <a:lnTo>
                      <a:pt x="645" y="623"/>
                    </a:lnTo>
                    <a:lnTo>
                      <a:pt x="637" y="617"/>
                    </a:lnTo>
                    <a:lnTo>
                      <a:pt x="623" y="617"/>
                    </a:lnTo>
                    <a:lnTo>
                      <a:pt x="615" y="614"/>
                    </a:lnTo>
                    <a:lnTo>
                      <a:pt x="607" y="608"/>
                    </a:lnTo>
                    <a:lnTo>
                      <a:pt x="600" y="596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r>
                  <a:rPr lang="en-US" sz="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entury Gothic" panose="020B0502020202020204" pitchFamily="34" charset="0"/>
                  </a:rPr>
                  <a:t> </a:t>
                </a: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3573104" y="3757984"/>
                <a:ext cx="965942" cy="848331"/>
              </a:xfrm>
              <a:custGeom>
                <a:avLst/>
                <a:gdLst/>
                <a:ahLst/>
                <a:cxnLst>
                  <a:cxn ang="0">
                    <a:pos x="819" y="941"/>
                  </a:cxn>
                  <a:cxn ang="0">
                    <a:pos x="50" y="936"/>
                  </a:cxn>
                  <a:cxn ang="0">
                    <a:pos x="15" y="626"/>
                  </a:cxn>
                  <a:cxn ang="0">
                    <a:pos x="46" y="626"/>
                  </a:cxn>
                  <a:cxn ang="0">
                    <a:pos x="83" y="626"/>
                  </a:cxn>
                  <a:cxn ang="0">
                    <a:pos x="85" y="595"/>
                  </a:cxn>
                  <a:cxn ang="0">
                    <a:pos x="66" y="558"/>
                  </a:cxn>
                  <a:cxn ang="0">
                    <a:pos x="65" y="529"/>
                  </a:cxn>
                  <a:cxn ang="0">
                    <a:pos x="46" y="506"/>
                  </a:cxn>
                  <a:cxn ang="0">
                    <a:pos x="66" y="488"/>
                  </a:cxn>
                  <a:cxn ang="0">
                    <a:pos x="68" y="461"/>
                  </a:cxn>
                  <a:cxn ang="0">
                    <a:pos x="80" y="438"/>
                  </a:cxn>
                  <a:cxn ang="0">
                    <a:pos x="92" y="415"/>
                  </a:cxn>
                  <a:cxn ang="0">
                    <a:pos x="73" y="390"/>
                  </a:cxn>
                  <a:cxn ang="0">
                    <a:pos x="79" y="361"/>
                  </a:cxn>
                  <a:cxn ang="0">
                    <a:pos x="103" y="351"/>
                  </a:cxn>
                  <a:cxn ang="0">
                    <a:pos x="115" y="331"/>
                  </a:cxn>
                  <a:cxn ang="0">
                    <a:pos x="88" y="323"/>
                  </a:cxn>
                  <a:cxn ang="0">
                    <a:pos x="68" y="301"/>
                  </a:cxn>
                  <a:cxn ang="0">
                    <a:pos x="53" y="278"/>
                  </a:cxn>
                  <a:cxn ang="0">
                    <a:pos x="48" y="253"/>
                  </a:cxn>
                  <a:cxn ang="0">
                    <a:pos x="33" y="223"/>
                  </a:cxn>
                  <a:cxn ang="0">
                    <a:pos x="21" y="198"/>
                  </a:cxn>
                  <a:cxn ang="0">
                    <a:pos x="10" y="181"/>
                  </a:cxn>
                  <a:cxn ang="0">
                    <a:pos x="28" y="153"/>
                  </a:cxn>
                  <a:cxn ang="0">
                    <a:pos x="50" y="141"/>
                  </a:cxn>
                  <a:cxn ang="0">
                    <a:pos x="48" y="108"/>
                  </a:cxn>
                  <a:cxn ang="0">
                    <a:pos x="68" y="88"/>
                  </a:cxn>
                  <a:cxn ang="0">
                    <a:pos x="83" y="65"/>
                  </a:cxn>
                  <a:cxn ang="0">
                    <a:pos x="103" y="18"/>
                  </a:cxn>
                  <a:cxn ang="0">
                    <a:pos x="103" y="1"/>
                  </a:cxn>
                  <a:cxn ang="0">
                    <a:pos x="125" y="5"/>
                  </a:cxn>
                  <a:cxn ang="0">
                    <a:pos x="148" y="1"/>
                  </a:cxn>
                  <a:cxn ang="0">
                    <a:pos x="175" y="1"/>
                  </a:cxn>
                  <a:cxn ang="0">
                    <a:pos x="205" y="15"/>
                  </a:cxn>
                  <a:cxn ang="0">
                    <a:pos x="228" y="35"/>
                  </a:cxn>
                  <a:cxn ang="0">
                    <a:pos x="250" y="53"/>
                  </a:cxn>
                  <a:cxn ang="0">
                    <a:pos x="270" y="75"/>
                  </a:cxn>
                  <a:cxn ang="0">
                    <a:pos x="297" y="106"/>
                  </a:cxn>
                  <a:cxn ang="0">
                    <a:pos x="314" y="133"/>
                  </a:cxn>
                  <a:cxn ang="0">
                    <a:pos x="335" y="157"/>
                  </a:cxn>
                  <a:cxn ang="0">
                    <a:pos x="681" y="231"/>
                  </a:cxn>
                  <a:cxn ang="0">
                    <a:pos x="1041" y="311"/>
                  </a:cxn>
                  <a:cxn ang="0">
                    <a:pos x="1061" y="370"/>
                  </a:cxn>
                  <a:cxn ang="0">
                    <a:pos x="1083" y="390"/>
                  </a:cxn>
                  <a:cxn ang="0">
                    <a:pos x="1106" y="406"/>
                  </a:cxn>
                  <a:cxn ang="0">
                    <a:pos x="1117" y="861"/>
                  </a:cxn>
                </a:cxnLst>
                <a:rect l="0" t="0" r="r" b="b"/>
                <a:pathLst>
                  <a:path w="1121" h="942">
                    <a:moveTo>
                      <a:pt x="1117" y="861"/>
                    </a:moveTo>
                    <a:lnTo>
                      <a:pt x="1120" y="936"/>
                    </a:lnTo>
                    <a:lnTo>
                      <a:pt x="819" y="941"/>
                    </a:lnTo>
                    <a:lnTo>
                      <a:pt x="799" y="941"/>
                    </a:lnTo>
                    <a:lnTo>
                      <a:pt x="237" y="936"/>
                    </a:lnTo>
                    <a:lnTo>
                      <a:pt x="50" y="936"/>
                    </a:lnTo>
                    <a:lnTo>
                      <a:pt x="0" y="936"/>
                    </a:lnTo>
                    <a:lnTo>
                      <a:pt x="1" y="626"/>
                    </a:lnTo>
                    <a:lnTo>
                      <a:pt x="15" y="626"/>
                    </a:lnTo>
                    <a:lnTo>
                      <a:pt x="32" y="621"/>
                    </a:lnTo>
                    <a:lnTo>
                      <a:pt x="41" y="621"/>
                    </a:lnTo>
                    <a:lnTo>
                      <a:pt x="46" y="626"/>
                    </a:lnTo>
                    <a:lnTo>
                      <a:pt x="57" y="624"/>
                    </a:lnTo>
                    <a:lnTo>
                      <a:pt x="72" y="624"/>
                    </a:lnTo>
                    <a:lnTo>
                      <a:pt x="83" y="626"/>
                    </a:lnTo>
                    <a:lnTo>
                      <a:pt x="88" y="618"/>
                    </a:lnTo>
                    <a:lnTo>
                      <a:pt x="92" y="602"/>
                    </a:lnTo>
                    <a:lnTo>
                      <a:pt x="85" y="595"/>
                    </a:lnTo>
                    <a:lnTo>
                      <a:pt x="79" y="589"/>
                    </a:lnTo>
                    <a:lnTo>
                      <a:pt x="73" y="563"/>
                    </a:lnTo>
                    <a:lnTo>
                      <a:pt x="66" y="558"/>
                    </a:lnTo>
                    <a:lnTo>
                      <a:pt x="59" y="549"/>
                    </a:lnTo>
                    <a:lnTo>
                      <a:pt x="65" y="538"/>
                    </a:lnTo>
                    <a:lnTo>
                      <a:pt x="65" y="529"/>
                    </a:lnTo>
                    <a:lnTo>
                      <a:pt x="53" y="526"/>
                    </a:lnTo>
                    <a:lnTo>
                      <a:pt x="48" y="516"/>
                    </a:lnTo>
                    <a:lnTo>
                      <a:pt x="46" y="506"/>
                    </a:lnTo>
                    <a:lnTo>
                      <a:pt x="48" y="493"/>
                    </a:lnTo>
                    <a:lnTo>
                      <a:pt x="57" y="491"/>
                    </a:lnTo>
                    <a:lnTo>
                      <a:pt x="66" y="488"/>
                    </a:lnTo>
                    <a:lnTo>
                      <a:pt x="72" y="483"/>
                    </a:lnTo>
                    <a:lnTo>
                      <a:pt x="72" y="471"/>
                    </a:lnTo>
                    <a:lnTo>
                      <a:pt x="68" y="461"/>
                    </a:lnTo>
                    <a:lnTo>
                      <a:pt x="73" y="456"/>
                    </a:lnTo>
                    <a:lnTo>
                      <a:pt x="80" y="451"/>
                    </a:lnTo>
                    <a:lnTo>
                      <a:pt x="80" y="438"/>
                    </a:lnTo>
                    <a:lnTo>
                      <a:pt x="83" y="430"/>
                    </a:lnTo>
                    <a:lnTo>
                      <a:pt x="88" y="423"/>
                    </a:lnTo>
                    <a:lnTo>
                      <a:pt x="92" y="415"/>
                    </a:lnTo>
                    <a:lnTo>
                      <a:pt x="93" y="404"/>
                    </a:lnTo>
                    <a:lnTo>
                      <a:pt x="88" y="395"/>
                    </a:lnTo>
                    <a:lnTo>
                      <a:pt x="73" y="390"/>
                    </a:lnTo>
                    <a:lnTo>
                      <a:pt x="73" y="381"/>
                    </a:lnTo>
                    <a:lnTo>
                      <a:pt x="77" y="370"/>
                    </a:lnTo>
                    <a:lnTo>
                      <a:pt x="79" y="361"/>
                    </a:lnTo>
                    <a:lnTo>
                      <a:pt x="88" y="358"/>
                    </a:lnTo>
                    <a:lnTo>
                      <a:pt x="97" y="358"/>
                    </a:lnTo>
                    <a:lnTo>
                      <a:pt x="103" y="351"/>
                    </a:lnTo>
                    <a:lnTo>
                      <a:pt x="99" y="343"/>
                    </a:lnTo>
                    <a:lnTo>
                      <a:pt x="107" y="337"/>
                    </a:lnTo>
                    <a:lnTo>
                      <a:pt x="115" y="331"/>
                    </a:lnTo>
                    <a:lnTo>
                      <a:pt x="108" y="326"/>
                    </a:lnTo>
                    <a:lnTo>
                      <a:pt x="97" y="321"/>
                    </a:lnTo>
                    <a:lnTo>
                      <a:pt x="88" y="323"/>
                    </a:lnTo>
                    <a:lnTo>
                      <a:pt x="79" y="317"/>
                    </a:lnTo>
                    <a:lnTo>
                      <a:pt x="66" y="311"/>
                    </a:lnTo>
                    <a:lnTo>
                      <a:pt x="68" y="301"/>
                    </a:lnTo>
                    <a:lnTo>
                      <a:pt x="66" y="293"/>
                    </a:lnTo>
                    <a:lnTo>
                      <a:pt x="57" y="288"/>
                    </a:lnTo>
                    <a:lnTo>
                      <a:pt x="53" y="278"/>
                    </a:lnTo>
                    <a:lnTo>
                      <a:pt x="48" y="271"/>
                    </a:lnTo>
                    <a:lnTo>
                      <a:pt x="53" y="263"/>
                    </a:lnTo>
                    <a:lnTo>
                      <a:pt x="48" y="253"/>
                    </a:lnTo>
                    <a:lnTo>
                      <a:pt x="43" y="244"/>
                    </a:lnTo>
                    <a:lnTo>
                      <a:pt x="37" y="231"/>
                    </a:lnTo>
                    <a:lnTo>
                      <a:pt x="33" y="223"/>
                    </a:lnTo>
                    <a:lnTo>
                      <a:pt x="30" y="218"/>
                    </a:lnTo>
                    <a:lnTo>
                      <a:pt x="23" y="206"/>
                    </a:lnTo>
                    <a:lnTo>
                      <a:pt x="21" y="198"/>
                    </a:lnTo>
                    <a:lnTo>
                      <a:pt x="12" y="193"/>
                    </a:lnTo>
                    <a:lnTo>
                      <a:pt x="5" y="186"/>
                    </a:lnTo>
                    <a:lnTo>
                      <a:pt x="10" y="181"/>
                    </a:lnTo>
                    <a:lnTo>
                      <a:pt x="12" y="170"/>
                    </a:lnTo>
                    <a:lnTo>
                      <a:pt x="21" y="161"/>
                    </a:lnTo>
                    <a:lnTo>
                      <a:pt x="28" y="153"/>
                    </a:lnTo>
                    <a:lnTo>
                      <a:pt x="35" y="151"/>
                    </a:lnTo>
                    <a:lnTo>
                      <a:pt x="43" y="146"/>
                    </a:lnTo>
                    <a:lnTo>
                      <a:pt x="50" y="141"/>
                    </a:lnTo>
                    <a:lnTo>
                      <a:pt x="53" y="131"/>
                    </a:lnTo>
                    <a:lnTo>
                      <a:pt x="50" y="121"/>
                    </a:lnTo>
                    <a:lnTo>
                      <a:pt x="48" y="108"/>
                    </a:lnTo>
                    <a:lnTo>
                      <a:pt x="55" y="105"/>
                    </a:lnTo>
                    <a:lnTo>
                      <a:pt x="57" y="92"/>
                    </a:lnTo>
                    <a:lnTo>
                      <a:pt x="68" y="88"/>
                    </a:lnTo>
                    <a:lnTo>
                      <a:pt x="73" y="83"/>
                    </a:lnTo>
                    <a:lnTo>
                      <a:pt x="80" y="73"/>
                    </a:lnTo>
                    <a:lnTo>
                      <a:pt x="83" y="65"/>
                    </a:lnTo>
                    <a:lnTo>
                      <a:pt x="88" y="55"/>
                    </a:lnTo>
                    <a:lnTo>
                      <a:pt x="88" y="45"/>
                    </a:lnTo>
                    <a:lnTo>
                      <a:pt x="103" y="18"/>
                    </a:lnTo>
                    <a:lnTo>
                      <a:pt x="103" y="6"/>
                    </a:lnTo>
                    <a:lnTo>
                      <a:pt x="103" y="0"/>
                    </a:lnTo>
                    <a:lnTo>
                      <a:pt x="103" y="1"/>
                    </a:lnTo>
                    <a:lnTo>
                      <a:pt x="108" y="6"/>
                    </a:lnTo>
                    <a:lnTo>
                      <a:pt x="115" y="13"/>
                    </a:lnTo>
                    <a:lnTo>
                      <a:pt x="125" y="5"/>
                    </a:lnTo>
                    <a:lnTo>
                      <a:pt x="135" y="10"/>
                    </a:lnTo>
                    <a:lnTo>
                      <a:pt x="143" y="6"/>
                    </a:lnTo>
                    <a:lnTo>
                      <a:pt x="148" y="1"/>
                    </a:lnTo>
                    <a:lnTo>
                      <a:pt x="159" y="0"/>
                    </a:lnTo>
                    <a:lnTo>
                      <a:pt x="168" y="0"/>
                    </a:lnTo>
                    <a:lnTo>
                      <a:pt x="175" y="1"/>
                    </a:lnTo>
                    <a:lnTo>
                      <a:pt x="185" y="5"/>
                    </a:lnTo>
                    <a:lnTo>
                      <a:pt x="197" y="10"/>
                    </a:lnTo>
                    <a:lnTo>
                      <a:pt x="205" y="15"/>
                    </a:lnTo>
                    <a:lnTo>
                      <a:pt x="210" y="25"/>
                    </a:lnTo>
                    <a:lnTo>
                      <a:pt x="217" y="30"/>
                    </a:lnTo>
                    <a:lnTo>
                      <a:pt x="228" y="35"/>
                    </a:lnTo>
                    <a:lnTo>
                      <a:pt x="237" y="43"/>
                    </a:lnTo>
                    <a:lnTo>
                      <a:pt x="245" y="48"/>
                    </a:lnTo>
                    <a:lnTo>
                      <a:pt x="250" y="53"/>
                    </a:lnTo>
                    <a:lnTo>
                      <a:pt x="257" y="55"/>
                    </a:lnTo>
                    <a:lnTo>
                      <a:pt x="268" y="66"/>
                    </a:lnTo>
                    <a:lnTo>
                      <a:pt x="270" y="75"/>
                    </a:lnTo>
                    <a:lnTo>
                      <a:pt x="284" y="81"/>
                    </a:lnTo>
                    <a:lnTo>
                      <a:pt x="294" y="85"/>
                    </a:lnTo>
                    <a:lnTo>
                      <a:pt x="297" y="106"/>
                    </a:lnTo>
                    <a:lnTo>
                      <a:pt x="307" y="113"/>
                    </a:lnTo>
                    <a:lnTo>
                      <a:pt x="310" y="123"/>
                    </a:lnTo>
                    <a:lnTo>
                      <a:pt x="314" y="133"/>
                    </a:lnTo>
                    <a:lnTo>
                      <a:pt x="324" y="137"/>
                    </a:lnTo>
                    <a:lnTo>
                      <a:pt x="324" y="146"/>
                    </a:lnTo>
                    <a:lnTo>
                      <a:pt x="335" y="157"/>
                    </a:lnTo>
                    <a:lnTo>
                      <a:pt x="597" y="153"/>
                    </a:lnTo>
                    <a:lnTo>
                      <a:pt x="597" y="231"/>
                    </a:lnTo>
                    <a:lnTo>
                      <a:pt x="681" y="231"/>
                    </a:lnTo>
                    <a:lnTo>
                      <a:pt x="681" y="311"/>
                    </a:lnTo>
                    <a:lnTo>
                      <a:pt x="724" y="311"/>
                    </a:lnTo>
                    <a:lnTo>
                      <a:pt x="1041" y="311"/>
                    </a:lnTo>
                    <a:lnTo>
                      <a:pt x="1041" y="321"/>
                    </a:lnTo>
                    <a:lnTo>
                      <a:pt x="1043" y="328"/>
                    </a:lnTo>
                    <a:lnTo>
                      <a:pt x="1061" y="370"/>
                    </a:lnTo>
                    <a:lnTo>
                      <a:pt x="1066" y="375"/>
                    </a:lnTo>
                    <a:lnTo>
                      <a:pt x="1075" y="381"/>
                    </a:lnTo>
                    <a:lnTo>
                      <a:pt x="1083" y="390"/>
                    </a:lnTo>
                    <a:lnTo>
                      <a:pt x="1088" y="403"/>
                    </a:lnTo>
                    <a:lnTo>
                      <a:pt x="1095" y="404"/>
                    </a:lnTo>
                    <a:lnTo>
                      <a:pt x="1106" y="406"/>
                    </a:lnTo>
                    <a:lnTo>
                      <a:pt x="1108" y="509"/>
                    </a:lnTo>
                    <a:lnTo>
                      <a:pt x="1115" y="789"/>
                    </a:lnTo>
                    <a:lnTo>
                      <a:pt x="1117" y="861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2895826" y="2675506"/>
                <a:ext cx="230068" cy="419662"/>
              </a:xfrm>
              <a:custGeom>
                <a:avLst/>
                <a:gdLst/>
                <a:ahLst/>
                <a:cxnLst>
                  <a:cxn ang="0">
                    <a:pos x="6" y="148"/>
                  </a:cxn>
                  <a:cxn ang="0">
                    <a:pos x="15" y="128"/>
                  </a:cxn>
                  <a:cxn ang="0">
                    <a:pos x="26" y="112"/>
                  </a:cxn>
                  <a:cxn ang="0">
                    <a:pos x="37" y="92"/>
                  </a:cxn>
                  <a:cxn ang="0">
                    <a:pos x="47" y="73"/>
                  </a:cxn>
                  <a:cxn ang="0">
                    <a:pos x="60" y="57"/>
                  </a:cxn>
                  <a:cxn ang="0">
                    <a:pos x="70" y="33"/>
                  </a:cxn>
                  <a:cxn ang="0">
                    <a:pos x="68" y="1"/>
                  </a:cxn>
                  <a:cxn ang="0">
                    <a:pos x="88" y="8"/>
                  </a:cxn>
                  <a:cxn ang="0">
                    <a:pos x="108" y="0"/>
                  </a:cxn>
                  <a:cxn ang="0">
                    <a:pos x="129" y="8"/>
                  </a:cxn>
                  <a:cxn ang="0">
                    <a:pos x="121" y="28"/>
                  </a:cxn>
                  <a:cxn ang="0">
                    <a:pos x="119" y="46"/>
                  </a:cxn>
                  <a:cxn ang="0">
                    <a:pos x="130" y="58"/>
                  </a:cxn>
                  <a:cxn ang="0">
                    <a:pos x="159" y="83"/>
                  </a:cxn>
                  <a:cxn ang="0">
                    <a:pos x="170" y="97"/>
                  </a:cxn>
                  <a:cxn ang="0">
                    <a:pos x="165" y="115"/>
                  </a:cxn>
                  <a:cxn ang="0">
                    <a:pos x="137" y="118"/>
                  </a:cxn>
                  <a:cxn ang="0">
                    <a:pos x="119" y="106"/>
                  </a:cxn>
                  <a:cxn ang="0">
                    <a:pos x="97" y="118"/>
                  </a:cxn>
                  <a:cxn ang="0">
                    <a:pos x="74" y="140"/>
                  </a:cxn>
                  <a:cxn ang="0">
                    <a:pos x="68" y="155"/>
                  </a:cxn>
                  <a:cxn ang="0">
                    <a:pos x="75" y="170"/>
                  </a:cxn>
                  <a:cxn ang="0">
                    <a:pos x="97" y="183"/>
                  </a:cxn>
                  <a:cxn ang="0">
                    <a:pos x="112" y="203"/>
                  </a:cxn>
                  <a:cxn ang="0">
                    <a:pos x="119" y="223"/>
                  </a:cxn>
                  <a:cxn ang="0">
                    <a:pos x="129" y="238"/>
                  </a:cxn>
                  <a:cxn ang="0">
                    <a:pos x="132" y="263"/>
                  </a:cxn>
                  <a:cxn ang="0">
                    <a:pos x="129" y="291"/>
                  </a:cxn>
                  <a:cxn ang="0">
                    <a:pos x="137" y="310"/>
                  </a:cxn>
                  <a:cxn ang="0">
                    <a:pos x="141" y="326"/>
                  </a:cxn>
                  <a:cxn ang="0">
                    <a:pos x="159" y="326"/>
                  </a:cxn>
                  <a:cxn ang="0">
                    <a:pos x="159" y="305"/>
                  </a:cxn>
                  <a:cxn ang="0">
                    <a:pos x="172" y="288"/>
                  </a:cxn>
                  <a:cxn ang="0">
                    <a:pos x="192" y="310"/>
                  </a:cxn>
                  <a:cxn ang="0">
                    <a:pos x="207" y="330"/>
                  </a:cxn>
                  <a:cxn ang="0">
                    <a:pos x="232" y="340"/>
                  </a:cxn>
                  <a:cxn ang="0">
                    <a:pos x="252" y="375"/>
                  </a:cxn>
                  <a:cxn ang="0">
                    <a:pos x="266" y="400"/>
                  </a:cxn>
                  <a:cxn ang="0">
                    <a:pos x="263" y="426"/>
                  </a:cxn>
                  <a:cxn ang="0">
                    <a:pos x="251" y="440"/>
                  </a:cxn>
                  <a:cxn ang="0">
                    <a:pos x="244" y="465"/>
                  </a:cxn>
                  <a:cxn ang="0">
                    <a:pos x="221" y="455"/>
                  </a:cxn>
                  <a:cxn ang="0">
                    <a:pos x="205" y="442"/>
                  </a:cxn>
                  <a:cxn ang="0">
                    <a:pos x="205" y="417"/>
                  </a:cxn>
                  <a:cxn ang="0">
                    <a:pos x="190" y="393"/>
                  </a:cxn>
                  <a:cxn ang="0">
                    <a:pos x="172" y="385"/>
                  </a:cxn>
                  <a:cxn ang="0">
                    <a:pos x="156" y="398"/>
                  </a:cxn>
                  <a:cxn ang="0">
                    <a:pos x="134" y="398"/>
                  </a:cxn>
                  <a:cxn ang="0">
                    <a:pos x="141" y="378"/>
                  </a:cxn>
                  <a:cxn ang="0">
                    <a:pos x="119" y="366"/>
                  </a:cxn>
                  <a:cxn ang="0">
                    <a:pos x="103" y="345"/>
                  </a:cxn>
                  <a:cxn ang="0">
                    <a:pos x="103" y="317"/>
                  </a:cxn>
                  <a:cxn ang="0">
                    <a:pos x="101" y="297"/>
                  </a:cxn>
                  <a:cxn ang="0">
                    <a:pos x="107" y="263"/>
                  </a:cxn>
                  <a:cxn ang="0">
                    <a:pos x="103" y="238"/>
                  </a:cxn>
                  <a:cxn ang="0">
                    <a:pos x="88" y="228"/>
                  </a:cxn>
                  <a:cxn ang="0">
                    <a:pos x="67" y="228"/>
                  </a:cxn>
                  <a:cxn ang="0">
                    <a:pos x="52" y="223"/>
                  </a:cxn>
                  <a:cxn ang="0">
                    <a:pos x="43" y="208"/>
                  </a:cxn>
                  <a:cxn ang="0">
                    <a:pos x="21" y="193"/>
                  </a:cxn>
                  <a:cxn ang="0">
                    <a:pos x="5" y="178"/>
                  </a:cxn>
                  <a:cxn ang="0">
                    <a:pos x="1" y="160"/>
                  </a:cxn>
                </a:cxnLst>
                <a:rect l="0" t="0" r="r" b="b"/>
                <a:pathLst>
                  <a:path w="267" h="466">
                    <a:moveTo>
                      <a:pt x="3" y="155"/>
                    </a:moveTo>
                    <a:lnTo>
                      <a:pt x="6" y="148"/>
                    </a:lnTo>
                    <a:lnTo>
                      <a:pt x="12" y="135"/>
                    </a:lnTo>
                    <a:lnTo>
                      <a:pt x="15" y="128"/>
                    </a:lnTo>
                    <a:lnTo>
                      <a:pt x="21" y="125"/>
                    </a:lnTo>
                    <a:lnTo>
                      <a:pt x="26" y="112"/>
                    </a:lnTo>
                    <a:lnTo>
                      <a:pt x="30" y="100"/>
                    </a:lnTo>
                    <a:lnTo>
                      <a:pt x="37" y="92"/>
                    </a:lnTo>
                    <a:lnTo>
                      <a:pt x="43" y="83"/>
                    </a:lnTo>
                    <a:lnTo>
                      <a:pt x="47" y="73"/>
                    </a:lnTo>
                    <a:lnTo>
                      <a:pt x="53" y="66"/>
                    </a:lnTo>
                    <a:lnTo>
                      <a:pt x="60" y="57"/>
                    </a:lnTo>
                    <a:lnTo>
                      <a:pt x="67" y="48"/>
                    </a:lnTo>
                    <a:lnTo>
                      <a:pt x="70" y="33"/>
                    </a:lnTo>
                    <a:lnTo>
                      <a:pt x="70" y="13"/>
                    </a:lnTo>
                    <a:lnTo>
                      <a:pt x="68" y="1"/>
                    </a:lnTo>
                    <a:lnTo>
                      <a:pt x="75" y="8"/>
                    </a:lnTo>
                    <a:lnTo>
                      <a:pt x="88" y="8"/>
                    </a:lnTo>
                    <a:lnTo>
                      <a:pt x="101" y="5"/>
                    </a:lnTo>
                    <a:lnTo>
                      <a:pt x="108" y="0"/>
                    </a:lnTo>
                    <a:lnTo>
                      <a:pt x="121" y="1"/>
                    </a:lnTo>
                    <a:lnTo>
                      <a:pt x="129" y="8"/>
                    </a:lnTo>
                    <a:lnTo>
                      <a:pt x="123" y="18"/>
                    </a:lnTo>
                    <a:lnTo>
                      <a:pt x="121" y="28"/>
                    </a:lnTo>
                    <a:lnTo>
                      <a:pt x="123" y="37"/>
                    </a:lnTo>
                    <a:lnTo>
                      <a:pt x="119" y="46"/>
                    </a:lnTo>
                    <a:lnTo>
                      <a:pt x="121" y="57"/>
                    </a:lnTo>
                    <a:lnTo>
                      <a:pt x="130" y="58"/>
                    </a:lnTo>
                    <a:lnTo>
                      <a:pt x="142" y="66"/>
                    </a:lnTo>
                    <a:lnTo>
                      <a:pt x="159" y="83"/>
                    </a:lnTo>
                    <a:lnTo>
                      <a:pt x="167" y="88"/>
                    </a:lnTo>
                    <a:lnTo>
                      <a:pt x="170" y="97"/>
                    </a:lnTo>
                    <a:lnTo>
                      <a:pt x="170" y="106"/>
                    </a:lnTo>
                    <a:lnTo>
                      <a:pt x="165" y="115"/>
                    </a:lnTo>
                    <a:lnTo>
                      <a:pt x="156" y="118"/>
                    </a:lnTo>
                    <a:lnTo>
                      <a:pt x="137" y="118"/>
                    </a:lnTo>
                    <a:lnTo>
                      <a:pt x="129" y="112"/>
                    </a:lnTo>
                    <a:lnTo>
                      <a:pt x="119" y="106"/>
                    </a:lnTo>
                    <a:lnTo>
                      <a:pt x="103" y="106"/>
                    </a:lnTo>
                    <a:lnTo>
                      <a:pt x="97" y="118"/>
                    </a:lnTo>
                    <a:lnTo>
                      <a:pt x="90" y="132"/>
                    </a:lnTo>
                    <a:lnTo>
                      <a:pt x="74" y="140"/>
                    </a:lnTo>
                    <a:lnTo>
                      <a:pt x="74" y="150"/>
                    </a:lnTo>
                    <a:lnTo>
                      <a:pt x="68" y="155"/>
                    </a:lnTo>
                    <a:lnTo>
                      <a:pt x="60" y="173"/>
                    </a:lnTo>
                    <a:lnTo>
                      <a:pt x="75" y="170"/>
                    </a:lnTo>
                    <a:lnTo>
                      <a:pt x="85" y="173"/>
                    </a:lnTo>
                    <a:lnTo>
                      <a:pt x="97" y="183"/>
                    </a:lnTo>
                    <a:lnTo>
                      <a:pt x="103" y="193"/>
                    </a:lnTo>
                    <a:lnTo>
                      <a:pt x="112" y="203"/>
                    </a:lnTo>
                    <a:lnTo>
                      <a:pt x="117" y="210"/>
                    </a:lnTo>
                    <a:lnTo>
                      <a:pt x="119" y="223"/>
                    </a:lnTo>
                    <a:lnTo>
                      <a:pt x="121" y="233"/>
                    </a:lnTo>
                    <a:lnTo>
                      <a:pt x="129" y="238"/>
                    </a:lnTo>
                    <a:lnTo>
                      <a:pt x="129" y="253"/>
                    </a:lnTo>
                    <a:lnTo>
                      <a:pt x="132" y="263"/>
                    </a:lnTo>
                    <a:lnTo>
                      <a:pt x="123" y="285"/>
                    </a:lnTo>
                    <a:lnTo>
                      <a:pt x="129" y="291"/>
                    </a:lnTo>
                    <a:lnTo>
                      <a:pt x="132" y="300"/>
                    </a:lnTo>
                    <a:lnTo>
                      <a:pt x="137" y="310"/>
                    </a:lnTo>
                    <a:lnTo>
                      <a:pt x="141" y="317"/>
                    </a:lnTo>
                    <a:lnTo>
                      <a:pt x="141" y="326"/>
                    </a:lnTo>
                    <a:lnTo>
                      <a:pt x="150" y="326"/>
                    </a:lnTo>
                    <a:lnTo>
                      <a:pt x="159" y="326"/>
                    </a:lnTo>
                    <a:lnTo>
                      <a:pt x="159" y="311"/>
                    </a:lnTo>
                    <a:lnTo>
                      <a:pt x="159" y="305"/>
                    </a:lnTo>
                    <a:lnTo>
                      <a:pt x="159" y="288"/>
                    </a:lnTo>
                    <a:lnTo>
                      <a:pt x="172" y="288"/>
                    </a:lnTo>
                    <a:lnTo>
                      <a:pt x="179" y="295"/>
                    </a:lnTo>
                    <a:lnTo>
                      <a:pt x="192" y="310"/>
                    </a:lnTo>
                    <a:lnTo>
                      <a:pt x="199" y="325"/>
                    </a:lnTo>
                    <a:lnTo>
                      <a:pt x="207" y="330"/>
                    </a:lnTo>
                    <a:lnTo>
                      <a:pt x="212" y="335"/>
                    </a:lnTo>
                    <a:lnTo>
                      <a:pt x="232" y="340"/>
                    </a:lnTo>
                    <a:lnTo>
                      <a:pt x="251" y="346"/>
                    </a:lnTo>
                    <a:lnTo>
                      <a:pt x="252" y="375"/>
                    </a:lnTo>
                    <a:lnTo>
                      <a:pt x="263" y="393"/>
                    </a:lnTo>
                    <a:lnTo>
                      <a:pt x="266" y="400"/>
                    </a:lnTo>
                    <a:lnTo>
                      <a:pt x="266" y="417"/>
                    </a:lnTo>
                    <a:lnTo>
                      <a:pt x="263" y="426"/>
                    </a:lnTo>
                    <a:lnTo>
                      <a:pt x="258" y="433"/>
                    </a:lnTo>
                    <a:lnTo>
                      <a:pt x="251" y="440"/>
                    </a:lnTo>
                    <a:lnTo>
                      <a:pt x="249" y="455"/>
                    </a:lnTo>
                    <a:lnTo>
                      <a:pt x="244" y="465"/>
                    </a:lnTo>
                    <a:lnTo>
                      <a:pt x="236" y="458"/>
                    </a:lnTo>
                    <a:lnTo>
                      <a:pt x="221" y="455"/>
                    </a:lnTo>
                    <a:lnTo>
                      <a:pt x="211" y="455"/>
                    </a:lnTo>
                    <a:lnTo>
                      <a:pt x="205" y="442"/>
                    </a:lnTo>
                    <a:lnTo>
                      <a:pt x="203" y="431"/>
                    </a:lnTo>
                    <a:lnTo>
                      <a:pt x="205" y="417"/>
                    </a:lnTo>
                    <a:lnTo>
                      <a:pt x="197" y="400"/>
                    </a:lnTo>
                    <a:lnTo>
                      <a:pt x="190" y="393"/>
                    </a:lnTo>
                    <a:lnTo>
                      <a:pt x="183" y="385"/>
                    </a:lnTo>
                    <a:lnTo>
                      <a:pt x="172" y="385"/>
                    </a:lnTo>
                    <a:lnTo>
                      <a:pt x="161" y="390"/>
                    </a:lnTo>
                    <a:lnTo>
                      <a:pt x="156" y="398"/>
                    </a:lnTo>
                    <a:lnTo>
                      <a:pt x="141" y="406"/>
                    </a:lnTo>
                    <a:lnTo>
                      <a:pt x="134" y="398"/>
                    </a:lnTo>
                    <a:lnTo>
                      <a:pt x="137" y="386"/>
                    </a:lnTo>
                    <a:lnTo>
                      <a:pt x="141" y="378"/>
                    </a:lnTo>
                    <a:lnTo>
                      <a:pt x="132" y="370"/>
                    </a:lnTo>
                    <a:lnTo>
                      <a:pt x="119" y="366"/>
                    </a:lnTo>
                    <a:lnTo>
                      <a:pt x="112" y="360"/>
                    </a:lnTo>
                    <a:lnTo>
                      <a:pt x="103" y="345"/>
                    </a:lnTo>
                    <a:lnTo>
                      <a:pt x="108" y="331"/>
                    </a:lnTo>
                    <a:lnTo>
                      <a:pt x="103" y="317"/>
                    </a:lnTo>
                    <a:lnTo>
                      <a:pt x="95" y="310"/>
                    </a:lnTo>
                    <a:lnTo>
                      <a:pt x="101" y="297"/>
                    </a:lnTo>
                    <a:lnTo>
                      <a:pt x="107" y="275"/>
                    </a:lnTo>
                    <a:lnTo>
                      <a:pt x="107" y="263"/>
                    </a:lnTo>
                    <a:lnTo>
                      <a:pt x="103" y="251"/>
                    </a:lnTo>
                    <a:lnTo>
                      <a:pt x="103" y="238"/>
                    </a:lnTo>
                    <a:lnTo>
                      <a:pt x="97" y="230"/>
                    </a:lnTo>
                    <a:lnTo>
                      <a:pt x="88" y="228"/>
                    </a:lnTo>
                    <a:lnTo>
                      <a:pt x="77" y="226"/>
                    </a:lnTo>
                    <a:lnTo>
                      <a:pt x="67" y="228"/>
                    </a:lnTo>
                    <a:lnTo>
                      <a:pt x="53" y="233"/>
                    </a:lnTo>
                    <a:lnTo>
                      <a:pt x="52" y="223"/>
                    </a:lnTo>
                    <a:lnTo>
                      <a:pt x="48" y="213"/>
                    </a:lnTo>
                    <a:lnTo>
                      <a:pt x="43" y="208"/>
                    </a:lnTo>
                    <a:lnTo>
                      <a:pt x="37" y="198"/>
                    </a:lnTo>
                    <a:lnTo>
                      <a:pt x="21" y="193"/>
                    </a:lnTo>
                    <a:lnTo>
                      <a:pt x="15" y="188"/>
                    </a:lnTo>
                    <a:lnTo>
                      <a:pt x="5" y="178"/>
                    </a:lnTo>
                    <a:lnTo>
                      <a:pt x="0" y="170"/>
                    </a:lnTo>
                    <a:lnTo>
                      <a:pt x="1" y="160"/>
                    </a:lnTo>
                    <a:lnTo>
                      <a:pt x="3" y="155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3025078" y="2793480"/>
                <a:ext cx="100817" cy="178312"/>
              </a:xfrm>
              <a:custGeom>
                <a:avLst/>
                <a:gdLst/>
                <a:ahLst/>
                <a:cxnLst>
                  <a:cxn ang="0">
                    <a:pos x="40" y="78"/>
                  </a:cxn>
                  <a:cxn ang="0">
                    <a:pos x="42" y="87"/>
                  </a:cxn>
                  <a:cxn ang="0">
                    <a:pos x="45" y="97"/>
                  </a:cxn>
                  <a:cxn ang="0">
                    <a:pos x="49" y="105"/>
                  </a:cxn>
                  <a:cxn ang="0">
                    <a:pos x="58" y="117"/>
                  </a:cxn>
                  <a:cxn ang="0">
                    <a:pos x="60" y="128"/>
                  </a:cxn>
                  <a:cxn ang="0">
                    <a:pos x="69" y="132"/>
                  </a:cxn>
                  <a:cxn ang="0">
                    <a:pos x="79" y="140"/>
                  </a:cxn>
                  <a:cxn ang="0">
                    <a:pos x="86" y="147"/>
                  </a:cxn>
                  <a:cxn ang="0">
                    <a:pos x="102" y="167"/>
                  </a:cxn>
                  <a:cxn ang="0">
                    <a:pos x="111" y="182"/>
                  </a:cxn>
                  <a:cxn ang="0">
                    <a:pos x="116" y="187"/>
                  </a:cxn>
                  <a:cxn ang="0">
                    <a:pos x="113" y="197"/>
                  </a:cxn>
                  <a:cxn ang="0">
                    <a:pos x="104" y="194"/>
                  </a:cxn>
                  <a:cxn ang="0">
                    <a:pos x="99" y="187"/>
                  </a:cxn>
                  <a:cxn ang="0">
                    <a:pos x="97" y="180"/>
                  </a:cxn>
                  <a:cxn ang="0">
                    <a:pos x="89" y="170"/>
                  </a:cxn>
                  <a:cxn ang="0">
                    <a:pos x="82" y="160"/>
                  </a:cxn>
                  <a:cxn ang="0">
                    <a:pos x="74" y="154"/>
                  </a:cxn>
                  <a:cxn ang="0">
                    <a:pos x="60" y="148"/>
                  </a:cxn>
                  <a:cxn ang="0">
                    <a:pos x="47" y="130"/>
                  </a:cxn>
                  <a:cxn ang="0">
                    <a:pos x="37" y="132"/>
                  </a:cxn>
                  <a:cxn ang="0">
                    <a:pos x="27" y="132"/>
                  </a:cxn>
                  <a:cxn ang="0">
                    <a:pos x="17" y="128"/>
                  </a:cxn>
                  <a:cxn ang="0">
                    <a:pos x="13" y="115"/>
                  </a:cxn>
                  <a:cxn ang="0">
                    <a:pos x="13" y="102"/>
                  </a:cxn>
                  <a:cxn ang="0">
                    <a:pos x="10" y="95"/>
                  </a:cxn>
                  <a:cxn ang="0">
                    <a:pos x="5" y="85"/>
                  </a:cxn>
                  <a:cxn ang="0">
                    <a:pos x="1" y="77"/>
                  </a:cxn>
                  <a:cxn ang="0">
                    <a:pos x="0" y="62"/>
                  </a:cxn>
                  <a:cxn ang="0">
                    <a:pos x="1" y="50"/>
                  </a:cxn>
                  <a:cxn ang="0">
                    <a:pos x="5" y="38"/>
                  </a:cxn>
                  <a:cxn ang="0">
                    <a:pos x="5" y="28"/>
                  </a:cxn>
                  <a:cxn ang="0">
                    <a:pos x="8" y="18"/>
                  </a:cxn>
                  <a:cxn ang="0">
                    <a:pos x="27" y="12"/>
                  </a:cxn>
                  <a:cxn ang="0">
                    <a:pos x="32" y="18"/>
                  </a:cxn>
                  <a:cxn ang="0">
                    <a:pos x="42" y="18"/>
                  </a:cxn>
                  <a:cxn ang="0">
                    <a:pos x="45" y="8"/>
                  </a:cxn>
                  <a:cxn ang="0">
                    <a:pos x="52" y="0"/>
                  </a:cxn>
                  <a:cxn ang="0">
                    <a:pos x="82" y="15"/>
                  </a:cxn>
                  <a:cxn ang="0">
                    <a:pos x="99" y="32"/>
                  </a:cxn>
                  <a:cxn ang="0">
                    <a:pos x="94" y="45"/>
                  </a:cxn>
                  <a:cxn ang="0">
                    <a:pos x="86" y="41"/>
                  </a:cxn>
                  <a:cxn ang="0">
                    <a:pos x="74" y="36"/>
                  </a:cxn>
                  <a:cxn ang="0">
                    <a:pos x="62" y="32"/>
                  </a:cxn>
                  <a:cxn ang="0">
                    <a:pos x="56" y="38"/>
                  </a:cxn>
                  <a:cxn ang="0">
                    <a:pos x="58" y="50"/>
                  </a:cxn>
                  <a:cxn ang="0">
                    <a:pos x="65" y="56"/>
                  </a:cxn>
                  <a:cxn ang="0">
                    <a:pos x="58" y="65"/>
                  </a:cxn>
                  <a:cxn ang="0">
                    <a:pos x="52" y="70"/>
                  </a:cxn>
                  <a:cxn ang="0">
                    <a:pos x="42" y="73"/>
                  </a:cxn>
                  <a:cxn ang="0">
                    <a:pos x="40" y="78"/>
                  </a:cxn>
                </a:cxnLst>
                <a:rect l="0" t="0" r="r" b="b"/>
                <a:pathLst>
                  <a:path w="117" h="198">
                    <a:moveTo>
                      <a:pt x="40" y="78"/>
                    </a:moveTo>
                    <a:lnTo>
                      <a:pt x="42" y="87"/>
                    </a:lnTo>
                    <a:lnTo>
                      <a:pt x="45" y="97"/>
                    </a:lnTo>
                    <a:lnTo>
                      <a:pt x="49" y="105"/>
                    </a:lnTo>
                    <a:lnTo>
                      <a:pt x="58" y="117"/>
                    </a:lnTo>
                    <a:lnTo>
                      <a:pt x="60" y="128"/>
                    </a:lnTo>
                    <a:lnTo>
                      <a:pt x="69" y="132"/>
                    </a:lnTo>
                    <a:lnTo>
                      <a:pt x="79" y="140"/>
                    </a:lnTo>
                    <a:lnTo>
                      <a:pt x="86" y="147"/>
                    </a:lnTo>
                    <a:lnTo>
                      <a:pt x="102" y="167"/>
                    </a:lnTo>
                    <a:lnTo>
                      <a:pt x="111" y="182"/>
                    </a:lnTo>
                    <a:lnTo>
                      <a:pt x="116" y="187"/>
                    </a:lnTo>
                    <a:lnTo>
                      <a:pt x="113" y="197"/>
                    </a:lnTo>
                    <a:lnTo>
                      <a:pt x="104" y="194"/>
                    </a:lnTo>
                    <a:lnTo>
                      <a:pt x="99" y="187"/>
                    </a:lnTo>
                    <a:lnTo>
                      <a:pt x="97" y="180"/>
                    </a:lnTo>
                    <a:lnTo>
                      <a:pt x="89" y="170"/>
                    </a:lnTo>
                    <a:lnTo>
                      <a:pt x="82" y="160"/>
                    </a:lnTo>
                    <a:lnTo>
                      <a:pt x="74" y="154"/>
                    </a:lnTo>
                    <a:lnTo>
                      <a:pt x="60" y="148"/>
                    </a:lnTo>
                    <a:lnTo>
                      <a:pt x="47" y="130"/>
                    </a:lnTo>
                    <a:lnTo>
                      <a:pt x="37" y="132"/>
                    </a:lnTo>
                    <a:lnTo>
                      <a:pt x="27" y="132"/>
                    </a:lnTo>
                    <a:lnTo>
                      <a:pt x="17" y="128"/>
                    </a:lnTo>
                    <a:lnTo>
                      <a:pt x="13" y="115"/>
                    </a:lnTo>
                    <a:lnTo>
                      <a:pt x="13" y="102"/>
                    </a:lnTo>
                    <a:lnTo>
                      <a:pt x="10" y="95"/>
                    </a:lnTo>
                    <a:lnTo>
                      <a:pt x="5" y="85"/>
                    </a:lnTo>
                    <a:lnTo>
                      <a:pt x="1" y="77"/>
                    </a:lnTo>
                    <a:lnTo>
                      <a:pt x="0" y="62"/>
                    </a:lnTo>
                    <a:lnTo>
                      <a:pt x="1" y="50"/>
                    </a:lnTo>
                    <a:lnTo>
                      <a:pt x="5" y="38"/>
                    </a:lnTo>
                    <a:lnTo>
                      <a:pt x="5" y="28"/>
                    </a:lnTo>
                    <a:lnTo>
                      <a:pt x="8" y="18"/>
                    </a:lnTo>
                    <a:lnTo>
                      <a:pt x="27" y="12"/>
                    </a:lnTo>
                    <a:lnTo>
                      <a:pt x="32" y="18"/>
                    </a:lnTo>
                    <a:lnTo>
                      <a:pt x="42" y="18"/>
                    </a:lnTo>
                    <a:lnTo>
                      <a:pt x="45" y="8"/>
                    </a:lnTo>
                    <a:lnTo>
                      <a:pt x="52" y="0"/>
                    </a:lnTo>
                    <a:lnTo>
                      <a:pt x="82" y="15"/>
                    </a:lnTo>
                    <a:lnTo>
                      <a:pt x="99" y="32"/>
                    </a:lnTo>
                    <a:lnTo>
                      <a:pt x="94" y="45"/>
                    </a:lnTo>
                    <a:lnTo>
                      <a:pt x="86" y="41"/>
                    </a:lnTo>
                    <a:lnTo>
                      <a:pt x="74" y="36"/>
                    </a:lnTo>
                    <a:lnTo>
                      <a:pt x="62" y="32"/>
                    </a:lnTo>
                    <a:lnTo>
                      <a:pt x="56" y="38"/>
                    </a:lnTo>
                    <a:lnTo>
                      <a:pt x="58" y="50"/>
                    </a:lnTo>
                    <a:lnTo>
                      <a:pt x="65" y="56"/>
                    </a:lnTo>
                    <a:lnTo>
                      <a:pt x="58" y="65"/>
                    </a:lnTo>
                    <a:lnTo>
                      <a:pt x="52" y="70"/>
                    </a:lnTo>
                    <a:lnTo>
                      <a:pt x="42" y="73"/>
                    </a:lnTo>
                    <a:lnTo>
                      <a:pt x="40" y="78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1838545" y="2899747"/>
                <a:ext cx="1136554" cy="481802"/>
              </a:xfrm>
              <a:custGeom>
                <a:avLst/>
                <a:gdLst/>
                <a:ahLst/>
                <a:cxnLst>
                  <a:cxn ang="0">
                    <a:pos x="307" y="507"/>
                  </a:cxn>
                  <a:cxn ang="0">
                    <a:pos x="157" y="437"/>
                  </a:cxn>
                  <a:cxn ang="0">
                    <a:pos x="150" y="400"/>
                  </a:cxn>
                  <a:cxn ang="0">
                    <a:pos x="126" y="347"/>
                  </a:cxn>
                  <a:cxn ang="0">
                    <a:pos x="130" y="313"/>
                  </a:cxn>
                  <a:cxn ang="0">
                    <a:pos x="113" y="288"/>
                  </a:cxn>
                  <a:cxn ang="0">
                    <a:pos x="93" y="270"/>
                  </a:cxn>
                  <a:cxn ang="0">
                    <a:pos x="39" y="224"/>
                  </a:cxn>
                  <a:cxn ang="0">
                    <a:pos x="21" y="186"/>
                  </a:cxn>
                  <a:cxn ang="0">
                    <a:pos x="245" y="192"/>
                  </a:cxn>
                  <a:cxn ang="0">
                    <a:pos x="951" y="224"/>
                  </a:cxn>
                  <a:cxn ang="0">
                    <a:pos x="1101" y="140"/>
                  </a:cxn>
                  <a:cxn ang="0">
                    <a:pos x="1124" y="59"/>
                  </a:cxn>
                  <a:cxn ang="0">
                    <a:pos x="1159" y="97"/>
                  </a:cxn>
                  <a:cxn ang="0">
                    <a:pos x="1143" y="125"/>
                  </a:cxn>
                  <a:cxn ang="0">
                    <a:pos x="1178" y="110"/>
                  </a:cxn>
                  <a:cxn ang="0">
                    <a:pos x="1184" y="80"/>
                  </a:cxn>
                  <a:cxn ang="0">
                    <a:pos x="1144" y="59"/>
                  </a:cxn>
                  <a:cxn ang="0">
                    <a:pos x="1178" y="6"/>
                  </a:cxn>
                  <a:cxn ang="0">
                    <a:pos x="1233" y="0"/>
                  </a:cxn>
                  <a:cxn ang="0">
                    <a:pos x="1204" y="43"/>
                  </a:cxn>
                  <a:cxn ang="0">
                    <a:pos x="1224" y="72"/>
                  </a:cxn>
                  <a:cxn ang="0">
                    <a:pos x="1248" y="106"/>
                  </a:cxn>
                  <a:cxn ang="0">
                    <a:pos x="1261" y="140"/>
                  </a:cxn>
                  <a:cxn ang="0">
                    <a:pos x="1275" y="166"/>
                  </a:cxn>
                  <a:cxn ang="0">
                    <a:pos x="1290" y="182"/>
                  </a:cxn>
                  <a:cxn ang="0">
                    <a:pos x="1304" y="215"/>
                  </a:cxn>
                  <a:cxn ang="0">
                    <a:pos x="1306" y="226"/>
                  </a:cxn>
                  <a:cxn ang="0">
                    <a:pos x="1273" y="262"/>
                  </a:cxn>
                  <a:cxn ang="0">
                    <a:pos x="1230" y="293"/>
                  </a:cxn>
                  <a:cxn ang="0">
                    <a:pos x="1226" y="333"/>
                  </a:cxn>
                  <a:cxn ang="0">
                    <a:pos x="1206" y="377"/>
                  </a:cxn>
                  <a:cxn ang="0">
                    <a:pos x="1178" y="387"/>
                  </a:cxn>
                  <a:cxn ang="0">
                    <a:pos x="1190" y="353"/>
                  </a:cxn>
                  <a:cxn ang="0">
                    <a:pos x="1201" y="306"/>
                  </a:cxn>
                  <a:cxn ang="0">
                    <a:pos x="1198" y="273"/>
                  </a:cxn>
                  <a:cxn ang="0">
                    <a:pos x="1181" y="267"/>
                  </a:cxn>
                  <a:cxn ang="0">
                    <a:pos x="1166" y="310"/>
                  </a:cxn>
                  <a:cxn ang="0">
                    <a:pos x="1164" y="270"/>
                  </a:cxn>
                  <a:cxn ang="0">
                    <a:pos x="1154" y="299"/>
                  </a:cxn>
                  <a:cxn ang="0">
                    <a:pos x="1161" y="335"/>
                  </a:cxn>
                  <a:cxn ang="0">
                    <a:pos x="1148" y="352"/>
                  </a:cxn>
                  <a:cxn ang="0">
                    <a:pos x="1138" y="382"/>
                  </a:cxn>
                  <a:cxn ang="0">
                    <a:pos x="1123" y="412"/>
                  </a:cxn>
                  <a:cxn ang="0">
                    <a:pos x="1098" y="435"/>
                  </a:cxn>
                  <a:cxn ang="0">
                    <a:pos x="1063" y="464"/>
                  </a:cxn>
                  <a:cxn ang="0">
                    <a:pos x="724" y="534"/>
                  </a:cxn>
                </a:cxnLst>
                <a:rect l="0" t="0" r="r" b="b"/>
                <a:pathLst>
                  <a:path w="1319" h="535">
                    <a:moveTo>
                      <a:pt x="724" y="534"/>
                    </a:moveTo>
                    <a:lnTo>
                      <a:pt x="699" y="529"/>
                    </a:lnTo>
                    <a:lnTo>
                      <a:pt x="307" y="507"/>
                    </a:lnTo>
                    <a:lnTo>
                      <a:pt x="166" y="497"/>
                    </a:lnTo>
                    <a:lnTo>
                      <a:pt x="160" y="446"/>
                    </a:lnTo>
                    <a:lnTo>
                      <a:pt x="157" y="437"/>
                    </a:lnTo>
                    <a:lnTo>
                      <a:pt x="153" y="420"/>
                    </a:lnTo>
                    <a:lnTo>
                      <a:pt x="152" y="409"/>
                    </a:lnTo>
                    <a:lnTo>
                      <a:pt x="150" y="400"/>
                    </a:lnTo>
                    <a:lnTo>
                      <a:pt x="145" y="379"/>
                    </a:lnTo>
                    <a:lnTo>
                      <a:pt x="133" y="353"/>
                    </a:lnTo>
                    <a:lnTo>
                      <a:pt x="126" y="347"/>
                    </a:lnTo>
                    <a:lnTo>
                      <a:pt x="130" y="339"/>
                    </a:lnTo>
                    <a:lnTo>
                      <a:pt x="132" y="330"/>
                    </a:lnTo>
                    <a:lnTo>
                      <a:pt x="130" y="313"/>
                    </a:lnTo>
                    <a:lnTo>
                      <a:pt x="126" y="304"/>
                    </a:lnTo>
                    <a:lnTo>
                      <a:pt x="113" y="302"/>
                    </a:lnTo>
                    <a:lnTo>
                      <a:pt x="113" y="288"/>
                    </a:lnTo>
                    <a:lnTo>
                      <a:pt x="103" y="284"/>
                    </a:lnTo>
                    <a:lnTo>
                      <a:pt x="93" y="284"/>
                    </a:lnTo>
                    <a:lnTo>
                      <a:pt x="93" y="270"/>
                    </a:lnTo>
                    <a:lnTo>
                      <a:pt x="75" y="255"/>
                    </a:lnTo>
                    <a:lnTo>
                      <a:pt x="75" y="240"/>
                    </a:lnTo>
                    <a:lnTo>
                      <a:pt x="39" y="224"/>
                    </a:lnTo>
                    <a:lnTo>
                      <a:pt x="40" y="202"/>
                    </a:lnTo>
                    <a:lnTo>
                      <a:pt x="35" y="188"/>
                    </a:lnTo>
                    <a:lnTo>
                      <a:pt x="21" y="186"/>
                    </a:lnTo>
                    <a:lnTo>
                      <a:pt x="0" y="179"/>
                    </a:lnTo>
                    <a:lnTo>
                      <a:pt x="0" y="177"/>
                    </a:lnTo>
                    <a:lnTo>
                      <a:pt x="245" y="192"/>
                    </a:lnTo>
                    <a:lnTo>
                      <a:pt x="751" y="215"/>
                    </a:lnTo>
                    <a:lnTo>
                      <a:pt x="758" y="215"/>
                    </a:lnTo>
                    <a:lnTo>
                      <a:pt x="951" y="224"/>
                    </a:lnTo>
                    <a:lnTo>
                      <a:pt x="966" y="224"/>
                    </a:lnTo>
                    <a:lnTo>
                      <a:pt x="1098" y="228"/>
                    </a:lnTo>
                    <a:lnTo>
                      <a:pt x="1101" y="140"/>
                    </a:lnTo>
                    <a:lnTo>
                      <a:pt x="1104" y="50"/>
                    </a:lnTo>
                    <a:lnTo>
                      <a:pt x="1118" y="50"/>
                    </a:lnTo>
                    <a:lnTo>
                      <a:pt x="1124" y="59"/>
                    </a:lnTo>
                    <a:lnTo>
                      <a:pt x="1144" y="66"/>
                    </a:lnTo>
                    <a:lnTo>
                      <a:pt x="1158" y="85"/>
                    </a:lnTo>
                    <a:lnTo>
                      <a:pt x="1159" y="97"/>
                    </a:lnTo>
                    <a:lnTo>
                      <a:pt x="1164" y="106"/>
                    </a:lnTo>
                    <a:lnTo>
                      <a:pt x="1154" y="119"/>
                    </a:lnTo>
                    <a:lnTo>
                      <a:pt x="1143" y="125"/>
                    </a:lnTo>
                    <a:lnTo>
                      <a:pt x="1161" y="126"/>
                    </a:lnTo>
                    <a:lnTo>
                      <a:pt x="1171" y="125"/>
                    </a:lnTo>
                    <a:lnTo>
                      <a:pt x="1178" y="110"/>
                    </a:lnTo>
                    <a:lnTo>
                      <a:pt x="1184" y="97"/>
                    </a:lnTo>
                    <a:lnTo>
                      <a:pt x="1183" y="90"/>
                    </a:lnTo>
                    <a:lnTo>
                      <a:pt x="1184" y="80"/>
                    </a:lnTo>
                    <a:lnTo>
                      <a:pt x="1166" y="68"/>
                    </a:lnTo>
                    <a:lnTo>
                      <a:pt x="1159" y="60"/>
                    </a:lnTo>
                    <a:lnTo>
                      <a:pt x="1144" y="59"/>
                    </a:lnTo>
                    <a:lnTo>
                      <a:pt x="1154" y="40"/>
                    </a:lnTo>
                    <a:lnTo>
                      <a:pt x="1148" y="26"/>
                    </a:lnTo>
                    <a:lnTo>
                      <a:pt x="1178" y="6"/>
                    </a:lnTo>
                    <a:lnTo>
                      <a:pt x="1199" y="3"/>
                    </a:lnTo>
                    <a:lnTo>
                      <a:pt x="1216" y="0"/>
                    </a:lnTo>
                    <a:lnTo>
                      <a:pt x="1233" y="0"/>
                    </a:lnTo>
                    <a:lnTo>
                      <a:pt x="1239" y="19"/>
                    </a:lnTo>
                    <a:lnTo>
                      <a:pt x="1216" y="33"/>
                    </a:lnTo>
                    <a:lnTo>
                      <a:pt x="1204" y="43"/>
                    </a:lnTo>
                    <a:lnTo>
                      <a:pt x="1210" y="52"/>
                    </a:lnTo>
                    <a:lnTo>
                      <a:pt x="1216" y="65"/>
                    </a:lnTo>
                    <a:lnTo>
                      <a:pt x="1224" y="72"/>
                    </a:lnTo>
                    <a:lnTo>
                      <a:pt x="1233" y="92"/>
                    </a:lnTo>
                    <a:lnTo>
                      <a:pt x="1244" y="95"/>
                    </a:lnTo>
                    <a:lnTo>
                      <a:pt x="1248" y="106"/>
                    </a:lnTo>
                    <a:lnTo>
                      <a:pt x="1248" y="115"/>
                    </a:lnTo>
                    <a:lnTo>
                      <a:pt x="1253" y="130"/>
                    </a:lnTo>
                    <a:lnTo>
                      <a:pt x="1261" y="140"/>
                    </a:lnTo>
                    <a:lnTo>
                      <a:pt x="1273" y="146"/>
                    </a:lnTo>
                    <a:lnTo>
                      <a:pt x="1279" y="157"/>
                    </a:lnTo>
                    <a:lnTo>
                      <a:pt x="1275" y="166"/>
                    </a:lnTo>
                    <a:lnTo>
                      <a:pt x="1279" y="182"/>
                    </a:lnTo>
                    <a:lnTo>
                      <a:pt x="1279" y="192"/>
                    </a:lnTo>
                    <a:lnTo>
                      <a:pt x="1290" y="182"/>
                    </a:lnTo>
                    <a:lnTo>
                      <a:pt x="1293" y="202"/>
                    </a:lnTo>
                    <a:lnTo>
                      <a:pt x="1295" y="212"/>
                    </a:lnTo>
                    <a:lnTo>
                      <a:pt x="1304" y="215"/>
                    </a:lnTo>
                    <a:lnTo>
                      <a:pt x="1318" y="217"/>
                    </a:lnTo>
                    <a:lnTo>
                      <a:pt x="1315" y="226"/>
                    </a:lnTo>
                    <a:lnTo>
                      <a:pt x="1306" y="226"/>
                    </a:lnTo>
                    <a:lnTo>
                      <a:pt x="1301" y="237"/>
                    </a:lnTo>
                    <a:lnTo>
                      <a:pt x="1268" y="235"/>
                    </a:lnTo>
                    <a:lnTo>
                      <a:pt x="1273" y="262"/>
                    </a:lnTo>
                    <a:lnTo>
                      <a:pt x="1244" y="284"/>
                    </a:lnTo>
                    <a:lnTo>
                      <a:pt x="1231" y="284"/>
                    </a:lnTo>
                    <a:lnTo>
                      <a:pt x="1230" y="293"/>
                    </a:lnTo>
                    <a:lnTo>
                      <a:pt x="1230" y="306"/>
                    </a:lnTo>
                    <a:lnTo>
                      <a:pt x="1224" y="326"/>
                    </a:lnTo>
                    <a:lnTo>
                      <a:pt x="1226" y="333"/>
                    </a:lnTo>
                    <a:lnTo>
                      <a:pt x="1218" y="342"/>
                    </a:lnTo>
                    <a:lnTo>
                      <a:pt x="1208" y="352"/>
                    </a:lnTo>
                    <a:lnTo>
                      <a:pt x="1206" y="377"/>
                    </a:lnTo>
                    <a:lnTo>
                      <a:pt x="1210" y="382"/>
                    </a:lnTo>
                    <a:lnTo>
                      <a:pt x="1190" y="392"/>
                    </a:lnTo>
                    <a:lnTo>
                      <a:pt x="1178" y="387"/>
                    </a:lnTo>
                    <a:lnTo>
                      <a:pt x="1174" y="377"/>
                    </a:lnTo>
                    <a:lnTo>
                      <a:pt x="1186" y="362"/>
                    </a:lnTo>
                    <a:lnTo>
                      <a:pt x="1190" y="353"/>
                    </a:lnTo>
                    <a:lnTo>
                      <a:pt x="1186" y="342"/>
                    </a:lnTo>
                    <a:lnTo>
                      <a:pt x="1193" y="335"/>
                    </a:lnTo>
                    <a:lnTo>
                      <a:pt x="1201" y="306"/>
                    </a:lnTo>
                    <a:lnTo>
                      <a:pt x="1204" y="293"/>
                    </a:lnTo>
                    <a:lnTo>
                      <a:pt x="1199" y="284"/>
                    </a:lnTo>
                    <a:lnTo>
                      <a:pt x="1198" y="273"/>
                    </a:lnTo>
                    <a:lnTo>
                      <a:pt x="1191" y="262"/>
                    </a:lnTo>
                    <a:lnTo>
                      <a:pt x="1184" y="255"/>
                    </a:lnTo>
                    <a:lnTo>
                      <a:pt x="1181" y="267"/>
                    </a:lnTo>
                    <a:lnTo>
                      <a:pt x="1181" y="279"/>
                    </a:lnTo>
                    <a:lnTo>
                      <a:pt x="1183" y="299"/>
                    </a:lnTo>
                    <a:lnTo>
                      <a:pt x="1166" y="310"/>
                    </a:lnTo>
                    <a:lnTo>
                      <a:pt x="1161" y="297"/>
                    </a:lnTo>
                    <a:lnTo>
                      <a:pt x="1166" y="279"/>
                    </a:lnTo>
                    <a:lnTo>
                      <a:pt x="1164" y="270"/>
                    </a:lnTo>
                    <a:lnTo>
                      <a:pt x="1154" y="273"/>
                    </a:lnTo>
                    <a:lnTo>
                      <a:pt x="1150" y="290"/>
                    </a:lnTo>
                    <a:lnTo>
                      <a:pt x="1154" y="299"/>
                    </a:lnTo>
                    <a:lnTo>
                      <a:pt x="1154" y="319"/>
                    </a:lnTo>
                    <a:lnTo>
                      <a:pt x="1161" y="326"/>
                    </a:lnTo>
                    <a:lnTo>
                      <a:pt x="1161" y="335"/>
                    </a:lnTo>
                    <a:lnTo>
                      <a:pt x="1159" y="347"/>
                    </a:lnTo>
                    <a:lnTo>
                      <a:pt x="1154" y="339"/>
                    </a:lnTo>
                    <a:lnTo>
                      <a:pt x="1148" y="352"/>
                    </a:lnTo>
                    <a:lnTo>
                      <a:pt x="1139" y="362"/>
                    </a:lnTo>
                    <a:lnTo>
                      <a:pt x="1134" y="375"/>
                    </a:lnTo>
                    <a:lnTo>
                      <a:pt x="1138" y="382"/>
                    </a:lnTo>
                    <a:lnTo>
                      <a:pt x="1134" y="392"/>
                    </a:lnTo>
                    <a:lnTo>
                      <a:pt x="1126" y="395"/>
                    </a:lnTo>
                    <a:lnTo>
                      <a:pt x="1123" y="412"/>
                    </a:lnTo>
                    <a:lnTo>
                      <a:pt x="1124" y="424"/>
                    </a:lnTo>
                    <a:lnTo>
                      <a:pt x="1110" y="420"/>
                    </a:lnTo>
                    <a:lnTo>
                      <a:pt x="1098" y="435"/>
                    </a:lnTo>
                    <a:lnTo>
                      <a:pt x="1086" y="440"/>
                    </a:lnTo>
                    <a:lnTo>
                      <a:pt x="1076" y="464"/>
                    </a:lnTo>
                    <a:lnTo>
                      <a:pt x="1063" y="464"/>
                    </a:lnTo>
                    <a:lnTo>
                      <a:pt x="744" y="453"/>
                    </a:lnTo>
                    <a:lnTo>
                      <a:pt x="729" y="453"/>
                    </a:lnTo>
                    <a:lnTo>
                      <a:pt x="724" y="534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2900996" y="2941172"/>
                <a:ext cx="42222" cy="71145"/>
              </a:xfrm>
              <a:custGeom>
                <a:avLst/>
                <a:gdLst/>
                <a:ahLst/>
                <a:cxnLst>
                  <a:cxn ang="0">
                    <a:pos x="24" y="70"/>
                  </a:cxn>
                  <a:cxn ang="0">
                    <a:pos x="15" y="68"/>
                  </a:cxn>
                  <a:cxn ang="0">
                    <a:pos x="10" y="61"/>
                  </a:cxn>
                  <a:cxn ang="0">
                    <a:pos x="7" y="51"/>
                  </a:cxn>
                  <a:cxn ang="0">
                    <a:pos x="3" y="43"/>
                  </a:cxn>
                  <a:cxn ang="0">
                    <a:pos x="0" y="31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27" y="0"/>
                  </a:cxn>
                  <a:cxn ang="0">
                    <a:pos x="38" y="8"/>
                  </a:cxn>
                  <a:cxn ang="0">
                    <a:pos x="38" y="28"/>
                  </a:cxn>
                  <a:cxn ang="0">
                    <a:pos x="39" y="43"/>
                  </a:cxn>
                  <a:cxn ang="0">
                    <a:pos x="41" y="57"/>
                  </a:cxn>
                  <a:cxn ang="0">
                    <a:pos x="48" y="68"/>
                  </a:cxn>
                  <a:cxn ang="0">
                    <a:pos x="39" y="78"/>
                  </a:cxn>
                  <a:cxn ang="0">
                    <a:pos x="31" y="78"/>
                  </a:cxn>
                  <a:cxn ang="0">
                    <a:pos x="24" y="70"/>
                  </a:cxn>
                </a:cxnLst>
                <a:rect l="0" t="0" r="r" b="b"/>
                <a:pathLst>
                  <a:path w="49" h="79">
                    <a:moveTo>
                      <a:pt x="24" y="70"/>
                    </a:moveTo>
                    <a:lnTo>
                      <a:pt x="15" y="68"/>
                    </a:lnTo>
                    <a:lnTo>
                      <a:pt x="10" y="61"/>
                    </a:lnTo>
                    <a:lnTo>
                      <a:pt x="7" y="51"/>
                    </a:lnTo>
                    <a:lnTo>
                      <a:pt x="3" y="43"/>
                    </a:lnTo>
                    <a:lnTo>
                      <a:pt x="0" y="31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27" y="0"/>
                    </a:lnTo>
                    <a:lnTo>
                      <a:pt x="38" y="8"/>
                    </a:lnTo>
                    <a:lnTo>
                      <a:pt x="38" y="28"/>
                    </a:lnTo>
                    <a:lnTo>
                      <a:pt x="39" y="43"/>
                    </a:lnTo>
                    <a:lnTo>
                      <a:pt x="41" y="57"/>
                    </a:lnTo>
                    <a:lnTo>
                      <a:pt x="48" y="68"/>
                    </a:lnTo>
                    <a:lnTo>
                      <a:pt x="39" y="78"/>
                    </a:lnTo>
                    <a:lnTo>
                      <a:pt x="31" y="78"/>
                    </a:lnTo>
                    <a:lnTo>
                      <a:pt x="24" y="70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2801902" y="2901548"/>
                <a:ext cx="26712" cy="27017"/>
              </a:xfrm>
              <a:custGeom>
                <a:avLst/>
                <a:gdLst/>
                <a:ahLst/>
                <a:cxnLst>
                  <a:cxn ang="0">
                    <a:pos x="30" y="11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30" y="11"/>
                  </a:cxn>
                </a:cxnLst>
                <a:rect l="0" t="0" r="r" b="b"/>
                <a:pathLst>
                  <a:path w="31" h="30">
                    <a:moveTo>
                      <a:pt x="30" y="11"/>
                    </a:moveTo>
                    <a:lnTo>
                      <a:pt x="0" y="29"/>
                    </a:lnTo>
                    <a:lnTo>
                      <a:pt x="0" y="0"/>
                    </a:lnTo>
                    <a:lnTo>
                      <a:pt x="30" y="11"/>
                    </a:lnTo>
                  </a:path>
                </a:pathLst>
              </a:custGeom>
              <a:solidFill>
                <a:srgbClr val="FAD62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2728660" y="3054643"/>
                <a:ext cx="324853" cy="434972"/>
              </a:xfrm>
              <a:custGeom>
                <a:avLst/>
                <a:gdLst/>
                <a:ahLst/>
                <a:cxnLst>
                  <a:cxn ang="0">
                    <a:pos x="279" y="350"/>
                  </a:cxn>
                  <a:cxn ang="0">
                    <a:pos x="314" y="316"/>
                  </a:cxn>
                  <a:cxn ang="0">
                    <a:pos x="324" y="336"/>
                  </a:cxn>
                  <a:cxn ang="0">
                    <a:pos x="322" y="355"/>
                  </a:cxn>
                  <a:cxn ang="0">
                    <a:pos x="326" y="373"/>
                  </a:cxn>
                  <a:cxn ang="0">
                    <a:pos x="344" y="375"/>
                  </a:cxn>
                  <a:cxn ang="0">
                    <a:pos x="359" y="388"/>
                  </a:cxn>
                  <a:cxn ang="0">
                    <a:pos x="339" y="417"/>
                  </a:cxn>
                  <a:cxn ang="0">
                    <a:pos x="333" y="437"/>
                  </a:cxn>
                  <a:cxn ang="0">
                    <a:pos x="322" y="482"/>
                  </a:cxn>
                  <a:cxn ang="0">
                    <a:pos x="148" y="477"/>
                  </a:cxn>
                  <a:cxn ang="0">
                    <a:pos x="152" y="372"/>
                  </a:cxn>
                  <a:cxn ang="0">
                    <a:pos x="0" y="368"/>
                  </a:cxn>
                  <a:cxn ang="0">
                    <a:pos x="28" y="321"/>
                  </a:cxn>
                  <a:cxn ang="0">
                    <a:pos x="43" y="298"/>
                  </a:cxn>
                  <a:cxn ang="0">
                    <a:pos x="60" y="284"/>
                  </a:cxn>
                  <a:cxn ang="0">
                    <a:pos x="75" y="268"/>
                  </a:cxn>
                  <a:cxn ang="0">
                    <a:pos x="105" y="252"/>
                  </a:cxn>
                  <a:cxn ang="0">
                    <a:pos x="127" y="237"/>
                  </a:cxn>
                  <a:cxn ang="0">
                    <a:pos x="175" y="228"/>
                  </a:cxn>
                  <a:cxn ang="0">
                    <a:pos x="179" y="204"/>
                  </a:cxn>
                  <a:cxn ang="0">
                    <a:pos x="184" y="179"/>
                  </a:cxn>
                  <a:cxn ang="0">
                    <a:pos x="199" y="176"/>
                  </a:cxn>
                  <a:cxn ang="0">
                    <a:pos x="207" y="162"/>
                  </a:cxn>
                  <a:cxn ang="0">
                    <a:pos x="220" y="147"/>
                  </a:cxn>
                  <a:cxn ang="0">
                    <a:pos x="234" y="127"/>
                  </a:cxn>
                  <a:cxn ang="0">
                    <a:pos x="252" y="110"/>
                  </a:cxn>
                  <a:cxn ang="0">
                    <a:pos x="267" y="94"/>
                  </a:cxn>
                  <a:cxn ang="0">
                    <a:pos x="299" y="72"/>
                  </a:cxn>
                  <a:cxn ang="0">
                    <a:pos x="308" y="55"/>
                  </a:cxn>
                  <a:cxn ang="0">
                    <a:pos x="301" y="32"/>
                  </a:cxn>
                  <a:cxn ang="0">
                    <a:pos x="294" y="13"/>
                  </a:cxn>
                  <a:cxn ang="0">
                    <a:pos x="281" y="0"/>
                  </a:cxn>
                  <a:cxn ang="0">
                    <a:pos x="295" y="8"/>
                  </a:cxn>
                  <a:cxn ang="0">
                    <a:pos x="324" y="17"/>
                  </a:cxn>
                  <a:cxn ang="0">
                    <a:pos x="339" y="28"/>
                  </a:cxn>
                  <a:cxn ang="0">
                    <a:pos x="346" y="45"/>
                  </a:cxn>
                  <a:cxn ang="0">
                    <a:pos x="348" y="67"/>
                  </a:cxn>
                  <a:cxn ang="0">
                    <a:pos x="351" y="94"/>
                  </a:cxn>
                  <a:cxn ang="0">
                    <a:pos x="364" y="110"/>
                  </a:cxn>
                  <a:cxn ang="0">
                    <a:pos x="359" y="127"/>
                  </a:cxn>
                  <a:cxn ang="0">
                    <a:pos x="364" y="142"/>
                  </a:cxn>
                  <a:cxn ang="0">
                    <a:pos x="376" y="159"/>
                  </a:cxn>
                  <a:cxn ang="0">
                    <a:pos x="362" y="174"/>
                  </a:cxn>
                  <a:cxn ang="0">
                    <a:pos x="346" y="176"/>
                  </a:cxn>
                  <a:cxn ang="0">
                    <a:pos x="321" y="176"/>
                  </a:cxn>
                  <a:cxn ang="0">
                    <a:pos x="301" y="201"/>
                  </a:cxn>
                  <a:cxn ang="0">
                    <a:pos x="282" y="221"/>
                  </a:cxn>
                  <a:cxn ang="0">
                    <a:pos x="269" y="202"/>
                  </a:cxn>
                  <a:cxn ang="0">
                    <a:pos x="255" y="182"/>
                  </a:cxn>
                  <a:cxn ang="0">
                    <a:pos x="257" y="202"/>
                  </a:cxn>
                  <a:cxn ang="0">
                    <a:pos x="275" y="226"/>
                  </a:cxn>
                  <a:cxn ang="0">
                    <a:pos x="275" y="256"/>
                  </a:cxn>
                  <a:cxn ang="0">
                    <a:pos x="284" y="288"/>
                  </a:cxn>
                  <a:cxn ang="0">
                    <a:pos x="287" y="313"/>
                  </a:cxn>
                  <a:cxn ang="0">
                    <a:pos x="262" y="343"/>
                  </a:cxn>
                  <a:cxn ang="0">
                    <a:pos x="235" y="353"/>
                  </a:cxn>
                  <a:cxn ang="0">
                    <a:pos x="226" y="372"/>
                  </a:cxn>
                  <a:cxn ang="0">
                    <a:pos x="267" y="350"/>
                  </a:cxn>
                </a:cxnLst>
                <a:rect l="0" t="0" r="r" b="b"/>
                <a:pathLst>
                  <a:path w="377" h="483">
                    <a:moveTo>
                      <a:pt x="267" y="350"/>
                    </a:moveTo>
                    <a:lnTo>
                      <a:pt x="279" y="350"/>
                    </a:lnTo>
                    <a:lnTo>
                      <a:pt x="302" y="316"/>
                    </a:lnTo>
                    <a:lnTo>
                      <a:pt x="314" y="316"/>
                    </a:lnTo>
                    <a:lnTo>
                      <a:pt x="314" y="323"/>
                    </a:lnTo>
                    <a:lnTo>
                      <a:pt x="324" y="336"/>
                    </a:lnTo>
                    <a:lnTo>
                      <a:pt x="322" y="348"/>
                    </a:lnTo>
                    <a:lnTo>
                      <a:pt x="322" y="355"/>
                    </a:lnTo>
                    <a:lnTo>
                      <a:pt x="321" y="365"/>
                    </a:lnTo>
                    <a:lnTo>
                      <a:pt x="326" y="373"/>
                    </a:lnTo>
                    <a:lnTo>
                      <a:pt x="335" y="373"/>
                    </a:lnTo>
                    <a:lnTo>
                      <a:pt x="344" y="375"/>
                    </a:lnTo>
                    <a:lnTo>
                      <a:pt x="351" y="383"/>
                    </a:lnTo>
                    <a:lnTo>
                      <a:pt x="359" y="388"/>
                    </a:lnTo>
                    <a:lnTo>
                      <a:pt x="348" y="408"/>
                    </a:lnTo>
                    <a:lnTo>
                      <a:pt x="339" y="417"/>
                    </a:lnTo>
                    <a:lnTo>
                      <a:pt x="335" y="425"/>
                    </a:lnTo>
                    <a:lnTo>
                      <a:pt x="333" y="437"/>
                    </a:lnTo>
                    <a:lnTo>
                      <a:pt x="329" y="460"/>
                    </a:lnTo>
                    <a:lnTo>
                      <a:pt x="322" y="482"/>
                    </a:lnTo>
                    <a:lnTo>
                      <a:pt x="234" y="477"/>
                    </a:lnTo>
                    <a:lnTo>
                      <a:pt x="148" y="477"/>
                    </a:lnTo>
                    <a:lnTo>
                      <a:pt x="150" y="403"/>
                    </a:lnTo>
                    <a:lnTo>
                      <a:pt x="152" y="372"/>
                    </a:lnTo>
                    <a:lnTo>
                      <a:pt x="124" y="372"/>
                    </a:lnTo>
                    <a:lnTo>
                      <a:pt x="0" y="368"/>
                    </a:lnTo>
                    <a:lnTo>
                      <a:pt x="1" y="355"/>
                    </a:lnTo>
                    <a:lnTo>
                      <a:pt x="28" y="321"/>
                    </a:lnTo>
                    <a:lnTo>
                      <a:pt x="37" y="306"/>
                    </a:lnTo>
                    <a:lnTo>
                      <a:pt x="43" y="298"/>
                    </a:lnTo>
                    <a:lnTo>
                      <a:pt x="53" y="294"/>
                    </a:lnTo>
                    <a:lnTo>
                      <a:pt x="60" y="284"/>
                    </a:lnTo>
                    <a:lnTo>
                      <a:pt x="66" y="276"/>
                    </a:lnTo>
                    <a:lnTo>
                      <a:pt x="75" y="268"/>
                    </a:lnTo>
                    <a:lnTo>
                      <a:pt x="90" y="264"/>
                    </a:lnTo>
                    <a:lnTo>
                      <a:pt x="105" y="252"/>
                    </a:lnTo>
                    <a:lnTo>
                      <a:pt x="113" y="243"/>
                    </a:lnTo>
                    <a:lnTo>
                      <a:pt x="127" y="237"/>
                    </a:lnTo>
                    <a:lnTo>
                      <a:pt x="166" y="234"/>
                    </a:lnTo>
                    <a:lnTo>
                      <a:pt x="175" y="228"/>
                    </a:lnTo>
                    <a:lnTo>
                      <a:pt x="182" y="217"/>
                    </a:lnTo>
                    <a:lnTo>
                      <a:pt x="179" y="204"/>
                    </a:lnTo>
                    <a:lnTo>
                      <a:pt x="180" y="190"/>
                    </a:lnTo>
                    <a:lnTo>
                      <a:pt x="184" y="179"/>
                    </a:lnTo>
                    <a:lnTo>
                      <a:pt x="190" y="174"/>
                    </a:lnTo>
                    <a:lnTo>
                      <a:pt x="199" y="176"/>
                    </a:lnTo>
                    <a:lnTo>
                      <a:pt x="206" y="169"/>
                    </a:lnTo>
                    <a:lnTo>
                      <a:pt x="207" y="162"/>
                    </a:lnTo>
                    <a:lnTo>
                      <a:pt x="212" y="150"/>
                    </a:lnTo>
                    <a:lnTo>
                      <a:pt x="220" y="147"/>
                    </a:lnTo>
                    <a:lnTo>
                      <a:pt x="230" y="139"/>
                    </a:lnTo>
                    <a:lnTo>
                      <a:pt x="234" y="127"/>
                    </a:lnTo>
                    <a:lnTo>
                      <a:pt x="241" y="115"/>
                    </a:lnTo>
                    <a:lnTo>
                      <a:pt x="252" y="110"/>
                    </a:lnTo>
                    <a:lnTo>
                      <a:pt x="257" y="100"/>
                    </a:lnTo>
                    <a:lnTo>
                      <a:pt x="267" y="94"/>
                    </a:lnTo>
                    <a:lnTo>
                      <a:pt x="282" y="75"/>
                    </a:lnTo>
                    <a:lnTo>
                      <a:pt x="299" y="72"/>
                    </a:lnTo>
                    <a:lnTo>
                      <a:pt x="308" y="70"/>
                    </a:lnTo>
                    <a:lnTo>
                      <a:pt x="308" y="55"/>
                    </a:lnTo>
                    <a:lnTo>
                      <a:pt x="306" y="45"/>
                    </a:lnTo>
                    <a:lnTo>
                      <a:pt x="301" y="32"/>
                    </a:lnTo>
                    <a:lnTo>
                      <a:pt x="299" y="21"/>
                    </a:lnTo>
                    <a:lnTo>
                      <a:pt x="294" y="13"/>
                    </a:lnTo>
                    <a:lnTo>
                      <a:pt x="281" y="12"/>
                    </a:lnTo>
                    <a:lnTo>
                      <a:pt x="281" y="0"/>
                    </a:lnTo>
                    <a:lnTo>
                      <a:pt x="289" y="0"/>
                    </a:lnTo>
                    <a:lnTo>
                      <a:pt x="295" y="8"/>
                    </a:lnTo>
                    <a:lnTo>
                      <a:pt x="301" y="13"/>
                    </a:lnTo>
                    <a:lnTo>
                      <a:pt x="324" y="17"/>
                    </a:lnTo>
                    <a:lnTo>
                      <a:pt x="329" y="23"/>
                    </a:lnTo>
                    <a:lnTo>
                      <a:pt x="339" y="28"/>
                    </a:lnTo>
                    <a:lnTo>
                      <a:pt x="341" y="35"/>
                    </a:lnTo>
                    <a:lnTo>
                      <a:pt x="346" y="45"/>
                    </a:lnTo>
                    <a:lnTo>
                      <a:pt x="348" y="57"/>
                    </a:lnTo>
                    <a:lnTo>
                      <a:pt x="348" y="67"/>
                    </a:lnTo>
                    <a:lnTo>
                      <a:pt x="351" y="82"/>
                    </a:lnTo>
                    <a:lnTo>
                      <a:pt x="351" y="94"/>
                    </a:lnTo>
                    <a:lnTo>
                      <a:pt x="353" y="100"/>
                    </a:lnTo>
                    <a:lnTo>
                      <a:pt x="364" y="110"/>
                    </a:lnTo>
                    <a:lnTo>
                      <a:pt x="364" y="121"/>
                    </a:lnTo>
                    <a:lnTo>
                      <a:pt x="359" y="127"/>
                    </a:lnTo>
                    <a:lnTo>
                      <a:pt x="359" y="135"/>
                    </a:lnTo>
                    <a:lnTo>
                      <a:pt x="364" y="142"/>
                    </a:lnTo>
                    <a:lnTo>
                      <a:pt x="366" y="150"/>
                    </a:lnTo>
                    <a:lnTo>
                      <a:pt x="376" y="159"/>
                    </a:lnTo>
                    <a:lnTo>
                      <a:pt x="371" y="172"/>
                    </a:lnTo>
                    <a:lnTo>
                      <a:pt x="362" y="174"/>
                    </a:lnTo>
                    <a:lnTo>
                      <a:pt x="353" y="174"/>
                    </a:lnTo>
                    <a:lnTo>
                      <a:pt x="346" y="176"/>
                    </a:lnTo>
                    <a:lnTo>
                      <a:pt x="329" y="172"/>
                    </a:lnTo>
                    <a:lnTo>
                      <a:pt x="321" y="176"/>
                    </a:lnTo>
                    <a:lnTo>
                      <a:pt x="321" y="189"/>
                    </a:lnTo>
                    <a:lnTo>
                      <a:pt x="301" y="201"/>
                    </a:lnTo>
                    <a:lnTo>
                      <a:pt x="295" y="216"/>
                    </a:lnTo>
                    <a:lnTo>
                      <a:pt x="282" y="221"/>
                    </a:lnTo>
                    <a:lnTo>
                      <a:pt x="281" y="204"/>
                    </a:lnTo>
                    <a:lnTo>
                      <a:pt x="269" y="202"/>
                    </a:lnTo>
                    <a:lnTo>
                      <a:pt x="262" y="197"/>
                    </a:lnTo>
                    <a:lnTo>
                      <a:pt x="255" y="182"/>
                    </a:lnTo>
                    <a:lnTo>
                      <a:pt x="249" y="189"/>
                    </a:lnTo>
                    <a:lnTo>
                      <a:pt x="257" y="202"/>
                    </a:lnTo>
                    <a:lnTo>
                      <a:pt x="266" y="212"/>
                    </a:lnTo>
                    <a:lnTo>
                      <a:pt x="275" y="226"/>
                    </a:lnTo>
                    <a:lnTo>
                      <a:pt x="275" y="246"/>
                    </a:lnTo>
                    <a:lnTo>
                      <a:pt x="275" y="256"/>
                    </a:lnTo>
                    <a:lnTo>
                      <a:pt x="289" y="276"/>
                    </a:lnTo>
                    <a:lnTo>
                      <a:pt x="284" y="288"/>
                    </a:lnTo>
                    <a:lnTo>
                      <a:pt x="284" y="304"/>
                    </a:lnTo>
                    <a:lnTo>
                      <a:pt x="287" y="313"/>
                    </a:lnTo>
                    <a:lnTo>
                      <a:pt x="281" y="323"/>
                    </a:lnTo>
                    <a:lnTo>
                      <a:pt x="262" y="343"/>
                    </a:lnTo>
                    <a:lnTo>
                      <a:pt x="249" y="343"/>
                    </a:lnTo>
                    <a:lnTo>
                      <a:pt x="235" y="353"/>
                    </a:lnTo>
                    <a:lnTo>
                      <a:pt x="226" y="363"/>
                    </a:lnTo>
                    <a:lnTo>
                      <a:pt x="226" y="372"/>
                    </a:lnTo>
                    <a:lnTo>
                      <a:pt x="246" y="359"/>
                    </a:lnTo>
                    <a:lnTo>
                      <a:pt x="267" y="350"/>
                    </a:lnTo>
                  </a:path>
                </a:pathLst>
              </a:custGeom>
              <a:solidFill>
                <a:srgbClr val="E8E8E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2986302" y="3230253"/>
                <a:ext cx="56009" cy="115272"/>
              </a:xfrm>
              <a:custGeom>
                <a:avLst/>
                <a:gdLst/>
                <a:ahLst/>
                <a:cxnLst>
                  <a:cxn ang="0">
                    <a:pos x="35" y="86"/>
                  </a:cxn>
                  <a:cxn ang="0">
                    <a:pos x="50" y="90"/>
                  </a:cxn>
                  <a:cxn ang="0">
                    <a:pos x="54" y="100"/>
                  </a:cxn>
                  <a:cxn ang="0">
                    <a:pos x="48" y="110"/>
                  </a:cxn>
                  <a:cxn ang="0">
                    <a:pos x="64" y="119"/>
                  </a:cxn>
                  <a:cxn ang="0">
                    <a:pos x="54" y="124"/>
                  </a:cxn>
                  <a:cxn ang="0">
                    <a:pos x="39" y="127"/>
                  </a:cxn>
                  <a:cxn ang="0">
                    <a:pos x="35" y="119"/>
                  </a:cxn>
                  <a:cxn ang="0">
                    <a:pos x="25" y="108"/>
                  </a:cxn>
                  <a:cxn ang="0">
                    <a:pos x="14" y="110"/>
                  </a:cxn>
                  <a:cxn ang="0">
                    <a:pos x="3" y="99"/>
                  </a:cxn>
                  <a:cxn ang="0">
                    <a:pos x="7" y="77"/>
                  </a:cxn>
                  <a:cxn ang="0">
                    <a:pos x="1" y="62"/>
                  </a:cxn>
                  <a:cxn ang="0">
                    <a:pos x="0" y="46"/>
                  </a:cxn>
                  <a:cxn ang="0">
                    <a:pos x="12" y="37"/>
                  </a:cxn>
                  <a:cxn ang="0">
                    <a:pos x="14" y="2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35" y="12"/>
                  </a:cxn>
                  <a:cxn ang="0">
                    <a:pos x="46" y="8"/>
                  </a:cxn>
                  <a:cxn ang="0">
                    <a:pos x="50" y="23"/>
                  </a:cxn>
                  <a:cxn ang="0">
                    <a:pos x="50" y="37"/>
                  </a:cxn>
                  <a:cxn ang="0">
                    <a:pos x="50" y="46"/>
                  </a:cxn>
                  <a:cxn ang="0">
                    <a:pos x="46" y="62"/>
                  </a:cxn>
                  <a:cxn ang="0">
                    <a:pos x="54" y="70"/>
                  </a:cxn>
                  <a:cxn ang="0">
                    <a:pos x="55" y="80"/>
                  </a:cxn>
                  <a:cxn ang="0">
                    <a:pos x="35" y="86"/>
                  </a:cxn>
                </a:cxnLst>
                <a:rect l="0" t="0" r="r" b="b"/>
                <a:pathLst>
                  <a:path w="65" h="128">
                    <a:moveTo>
                      <a:pt x="35" y="86"/>
                    </a:moveTo>
                    <a:lnTo>
                      <a:pt x="50" y="90"/>
                    </a:lnTo>
                    <a:lnTo>
                      <a:pt x="54" y="100"/>
                    </a:lnTo>
                    <a:lnTo>
                      <a:pt x="48" y="110"/>
                    </a:lnTo>
                    <a:lnTo>
                      <a:pt x="64" y="119"/>
                    </a:lnTo>
                    <a:lnTo>
                      <a:pt x="54" y="124"/>
                    </a:lnTo>
                    <a:lnTo>
                      <a:pt x="39" y="127"/>
                    </a:lnTo>
                    <a:lnTo>
                      <a:pt x="35" y="119"/>
                    </a:lnTo>
                    <a:lnTo>
                      <a:pt x="25" y="108"/>
                    </a:lnTo>
                    <a:lnTo>
                      <a:pt x="14" y="110"/>
                    </a:lnTo>
                    <a:lnTo>
                      <a:pt x="3" y="99"/>
                    </a:lnTo>
                    <a:lnTo>
                      <a:pt x="7" y="77"/>
                    </a:lnTo>
                    <a:lnTo>
                      <a:pt x="1" y="62"/>
                    </a:lnTo>
                    <a:lnTo>
                      <a:pt x="0" y="46"/>
                    </a:lnTo>
                    <a:lnTo>
                      <a:pt x="12" y="37"/>
                    </a:lnTo>
                    <a:lnTo>
                      <a:pt x="14" y="23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35" y="12"/>
                    </a:lnTo>
                    <a:lnTo>
                      <a:pt x="46" y="8"/>
                    </a:lnTo>
                    <a:lnTo>
                      <a:pt x="50" y="23"/>
                    </a:lnTo>
                    <a:lnTo>
                      <a:pt x="50" y="37"/>
                    </a:lnTo>
                    <a:lnTo>
                      <a:pt x="50" y="46"/>
                    </a:lnTo>
                    <a:lnTo>
                      <a:pt x="46" y="62"/>
                    </a:lnTo>
                    <a:lnTo>
                      <a:pt x="54" y="70"/>
                    </a:lnTo>
                    <a:lnTo>
                      <a:pt x="55" y="80"/>
                    </a:lnTo>
                    <a:lnTo>
                      <a:pt x="35" y="86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3033694" y="3373443"/>
                <a:ext cx="25850" cy="28818"/>
              </a:xfrm>
              <a:custGeom>
                <a:avLst/>
                <a:gdLst/>
                <a:ahLst/>
                <a:cxnLst>
                  <a:cxn ang="0">
                    <a:pos x="16" y="31"/>
                  </a:cxn>
                  <a:cxn ang="0">
                    <a:pos x="0" y="8"/>
                  </a:cxn>
                  <a:cxn ang="0">
                    <a:pos x="22" y="0"/>
                  </a:cxn>
                  <a:cxn ang="0">
                    <a:pos x="29" y="21"/>
                  </a:cxn>
                  <a:cxn ang="0">
                    <a:pos x="16" y="31"/>
                  </a:cxn>
                </a:cxnLst>
                <a:rect l="0" t="0" r="r" b="b"/>
                <a:pathLst>
                  <a:path w="30" h="32">
                    <a:moveTo>
                      <a:pt x="16" y="31"/>
                    </a:moveTo>
                    <a:lnTo>
                      <a:pt x="0" y="8"/>
                    </a:lnTo>
                    <a:lnTo>
                      <a:pt x="22" y="0"/>
                    </a:lnTo>
                    <a:lnTo>
                      <a:pt x="29" y="21"/>
                    </a:lnTo>
                    <a:lnTo>
                      <a:pt x="16" y="31"/>
                    </a:lnTo>
                  </a:path>
                </a:pathLst>
              </a:custGeom>
              <a:solidFill>
                <a:srgbClr val="FAD62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2087570" y="3957008"/>
                <a:ext cx="426531" cy="451182"/>
              </a:xfrm>
              <a:custGeom>
                <a:avLst/>
                <a:gdLst/>
                <a:ahLst/>
                <a:cxnLst>
                  <a:cxn ang="0">
                    <a:pos x="83" y="483"/>
                  </a:cxn>
                  <a:cxn ang="0">
                    <a:pos x="83" y="460"/>
                  </a:cxn>
                  <a:cxn ang="0">
                    <a:pos x="73" y="445"/>
                  </a:cxn>
                  <a:cxn ang="0">
                    <a:pos x="57" y="433"/>
                  </a:cxn>
                  <a:cxn ang="0">
                    <a:pos x="33" y="435"/>
                  </a:cxn>
                  <a:cxn ang="0">
                    <a:pos x="28" y="457"/>
                  </a:cxn>
                  <a:cxn ang="0">
                    <a:pos x="21" y="466"/>
                  </a:cxn>
                  <a:cxn ang="0">
                    <a:pos x="0" y="461"/>
                  </a:cxn>
                  <a:cxn ang="0">
                    <a:pos x="3" y="440"/>
                  </a:cxn>
                  <a:cxn ang="0">
                    <a:pos x="12" y="420"/>
                  </a:cxn>
                  <a:cxn ang="0">
                    <a:pos x="23" y="263"/>
                  </a:cxn>
                  <a:cxn ang="0">
                    <a:pos x="23" y="137"/>
                  </a:cxn>
                  <a:cxn ang="0">
                    <a:pos x="37" y="141"/>
                  </a:cxn>
                  <a:cxn ang="0">
                    <a:pos x="37" y="148"/>
                  </a:cxn>
                  <a:cxn ang="0">
                    <a:pos x="37" y="168"/>
                  </a:cxn>
                  <a:cxn ang="0">
                    <a:pos x="50" y="188"/>
                  </a:cxn>
                  <a:cxn ang="0">
                    <a:pos x="46" y="237"/>
                  </a:cxn>
                  <a:cxn ang="0">
                    <a:pos x="43" y="260"/>
                  </a:cxn>
                  <a:cxn ang="0">
                    <a:pos x="43" y="280"/>
                  </a:cxn>
                  <a:cxn ang="0">
                    <a:pos x="46" y="326"/>
                  </a:cxn>
                  <a:cxn ang="0">
                    <a:pos x="46" y="355"/>
                  </a:cxn>
                  <a:cxn ang="0">
                    <a:pos x="50" y="372"/>
                  </a:cxn>
                  <a:cxn ang="0">
                    <a:pos x="70" y="372"/>
                  </a:cxn>
                  <a:cxn ang="0">
                    <a:pos x="90" y="355"/>
                  </a:cxn>
                  <a:cxn ang="0">
                    <a:pos x="106" y="341"/>
                  </a:cxn>
                  <a:cxn ang="0">
                    <a:pos x="99" y="306"/>
                  </a:cxn>
                  <a:cxn ang="0">
                    <a:pos x="111" y="317"/>
                  </a:cxn>
                  <a:cxn ang="0">
                    <a:pos x="124" y="323"/>
                  </a:cxn>
                  <a:cxn ang="0">
                    <a:pos x="119" y="300"/>
                  </a:cxn>
                  <a:cxn ang="0">
                    <a:pos x="99" y="277"/>
                  </a:cxn>
                  <a:cxn ang="0">
                    <a:pos x="115" y="263"/>
                  </a:cxn>
                  <a:cxn ang="0">
                    <a:pos x="131" y="237"/>
                  </a:cxn>
                  <a:cxn ang="0">
                    <a:pos x="128" y="217"/>
                  </a:cxn>
                  <a:cxn ang="0">
                    <a:pos x="119" y="205"/>
                  </a:cxn>
                  <a:cxn ang="0">
                    <a:pos x="108" y="180"/>
                  </a:cxn>
                  <a:cxn ang="0">
                    <a:pos x="93" y="163"/>
                  </a:cxn>
                  <a:cxn ang="0">
                    <a:pos x="97" y="143"/>
                  </a:cxn>
                  <a:cxn ang="0">
                    <a:pos x="119" y="132"/>
                  </a:cxn>
                  <a:cxn ang="0">
                    <a:pos x="123" y="113"/>
                  </a:cxn>
                  <a:cxn ang="0">
                    <a:pos x="146" y="97"/>
                  </a:cxn>
                  <a:cxn ang="0">
                    <a:pos x="164" y="70"/>
                  </a:cxn>
                  <a:cxn ang="0">
                    <a:pos x="153" y="53"/>
                  </a:cxn>
                  <a:cxn ang="0">
                    <a:pos x="128" y="61"/>
                  </a:cxn>
                  <a:cxn ang="0">
                    <a:pos x="108" y="61"/>
                  </a:cxn>
                  <a:cxn ang="0">
                    <a:pos x="85" y="61"/>
                  </a:cxn>
                  <a:cxn ang="0">
                    <a:pos x="93" y="80"/>
                  </a:cxn>
                  <a:cxn ang="0">
                    <a:pos x="70" y="83"/>
                  </a:cxn>
                  <a:cxn ang="0">
                    <a:pos x="35" y="61"/>
                  </a:cxn>
                  <a:cxn ang="0">
                    <a:pos x="8" y="48"/>
                  </a:cxn>
                  <a:cxn ang="0">
                    <a:pos x="8" y="0"/>
                  </a:cxn>
                  <a:cxn ang="0">
                    <a:pos x="389" y="12"/>
                  </a:cxn>
                  <a:cxn ang="0">
                    <a:pos x="494" y="88"/>
                  </a:cxn>
                  <a:cxn ang="0">
                    <a:pos x="491" y="263"/>
                  </a:cxn>
                  <a:cxn ang="0">
                    <a:pos x="354" y="377"/>
                  </a:cxn>
                  <a:cxn ang="0">
                    <a:pos x="239" y="460"/>
                  </a:cxn>
                  <a:cxn ang="0">
                    <a:pos x="221" y="466"/>
                  </a:cxn>
                  <a:cxn ang="0">
                    <a:pos x="201" y="468"/>
                  </a:cxn>
                  <a:cxn ang="0">
                    <a:pos x="186" y="466"/>
                  </a:cxn>
                  <a:cxn ang="0">
                    <a:pos x="171" y="475"/>
                  </a:cxn>
                  <a:cxn ang="0">
                    <a:pos x="153" y="485"/>
                  </a:cxn>
                  <a:cxn ang="0">
                    <a:pos x="141" y="497"/>
                  </a:cxn>
                  <a:cxn ang="0">
                    <a:pos x="115" y="497"/>
                  </a:cxn>
                  <a:cxn ang="0">
                    <a:pos x="90" y="485"/>
                  </a:cxn>
                </a:cxnLst>
                <a:rect l="0" t="0" r="r" b="b"/>
                <a:pathLst>
                  <a:path w="495" h="501">
                    <a:moveTo>
                      <a:pt x="90" y="485"/>
                    </a:moveTo>
                    <a:lnTo>
                      <a:pt x="83" y="483"/>
                    </a:lnTo>
                    <a:lnTo>
                      <a:pt x="73" y="475"/>
                    </a:lnTo>
                    <a:lnTo>
                      <a:pt x="83" y="460"/>
                    </a:lnTo>
                    <a:lnTo>
                      <a:pt x="77" y="453"/>
                    </a:lnTo>
                    <a:lnTo>
                      <a:pt x="73" y="445"/>
                    </a:lnTo>
                    <a:lnTo>
                      <a:pt x="66" y="435"/>
                    </a:lnTo>
                    <a:lnTo>
                      <a:pt x="57" y="433"/>
                    </a:lnTo>
                    <a:lnTo>
                      <a:pt x="43" y="430"/>
                    </a:lnTo>
                    <a:lnTo>
                      <a:pt x="33" y="435"/>
                    </a:lnTo>
                    <a:lnTo>
                      <a:pt x="33" y="445"/>
                    </a:lnTo>
                    <a:lnTo>
                      <a:pt x="28" y="457"/>
                    </a:lnTo>
                    <a:lnTo>
                      <a:pt x="32" y="468"/>
                    </a:lnTo>
                    <a:lnTo>
                      <a:pt x="21" y="466"/>
                    </a:lnTo>
                    <a:lnTo>
                      <a:pt x="0" y="472"/>
                    </a:lnTo>
                    <a:lnTo>
                      <a:pt x="0" y="461"/>
                    </a:lnTo>
                    <a:lnTo>
                      <a:pt x="1" y="452"/>
                    </a:lnTo>
                    <a:lnTo>
                      <a:pt x="3" y="440"/>
                    </a:lnTo>
                    <a:lnTo>
                      <a:pt x="8" y="430"/>
                    </a:lnTo>
                    <a:lnTo>
                      <a:pt x="12" y="420"/>
                    </a:lnTo>
                    <a:lnTo>
                      <a:pt x="17" y="375"/>
                    </a:lnTo>
                    <a:lnTo>
                      <a:pt x="23" y="263"/>
                    </a:lnTo>
                    <a:lnTo>
                      <a:pt x="21" y="148"/>
                    </a:lnTo>
                    <a:lnTo>
                      <a:pt x="23" y="137"/>
                    </a:lnTo>
                    <a:lnTo>
                      <a:pt x="30" y="132"/>
                    </a:lnTo>
                    <a:lnTo>
                      <a:pt x="37" y="141"/>
                    </a:lnTo>
                    <a:lnTo>
                      <a:pt x="45" y="143"/>
                    </a:lnTo>
                    <a:lnTo>
                      <a:pt x="37" y="148"/>
                    </a:lnTo>
                    <a:lnTo>
                      <a:pt x="33" y="157"/>
                    </a:lnTo>
                    <a:lnTo>
                      <a:pt x="37" y="168"/>
                    </a:lnTo>
                    <a:lnTo>
                      <a:pt x="45" y="180"/>
                    </a:lnTo>
                    <a:lnTo>
                      <a:pt x="50" y="188"/>
                    </a:lnTo>
                    <a:lnTo>
                      <a:pt x="50" y="205"/>
                    </a:lnTo>
                    <a:lnTo>
                      <a:pt x="46" y="237"/>
                    </a:lnTo>
                    <a:lnTo>
                      <a:pt x="46" y="245"/>
                    </a:lnTo>
                    <a:lnTo>
                      <a:pt x="43" y="260"/>
                    </a:lnTo>
                    <a:lnTo>
                      <a:pt x="38" y="268"/>
                    </a:lnTo>
                    <a:lnTo>
                      <a:pt x="43" y="280"/>
                    </a:lnTo>
                    <a:lnTo>
                      <a:pt x="43" y="293"/>
                    </a:lnTo>
                    <a:lnTo>
                      <a:pt x="46" y="326"/>
                    </a:lnTo>
                    <a:lnTo>
                      <a:pt x="45" y="343"/>
                    </a:lnTo>
                    <a:lnTo>
                      <a:pt x="46" y="355"/>
                    </a:lnTo>
                    <a:lnTo>
                      <a:pt x="45" y="365"/>
                    </a:lnTo>
                    <a:lnTo>
                      <a:pt x="50" y="372"/>
                    </a:lnTo>
                    <a:lnTo>
                      <a:pt x="57" y="377"/>
                    </a:lnTo>
                    <a:lnTo>
                      <a:pt x="70" y="372"/>
                    </a:lnTo>
                    <a:lnTo>
                      <a:pt x="85" y="375"/>
                    </a:lnTo>
                    <a:lnTo>
                      <a:pt x="90" y="355"/>
                    </a:lnTo>
                    <a:lnTo>
                      <a:pt x="97" y="346"/>
                    </a:lnTo>
                    <a:lnTo>
                      <a:pt x="106" y="341"/>
                    </a:lnTo>
                    <a:lnTo>
                      <a:pt x="111" y="335"/>
                    </a:lnTo>
                    <a:lnTo>
                      <a:pt x="99" y="306"/>
                    </a:lnTo>
                    <a:lnTo>
                      <a:pt x="113" y="308"/>
                    </a:lnTo>
                    <a:lnTo>
                      <a:pt x="111" y="317"/>
                    </a:lnTo>
                    <a:lnTo>
                      <a:pt x="115" y="326"/>
                    </a:lnTo>
                    <a:lnTo>
                      <a:pt x="124" y="323"/>
                    </a:lnTo>
                    <a:lnTo>
                      <a:pt x="123" y="308"/>
                    </a:lnTo>
                    <a:lnTo>
                      <a:pt x="119" y="300"/>
                    </a:lnTo>
                    <a:lnTo>
                      <a:pt x="97" y="288"/>
                    </a:lnTo>
                    <a:lnTo>
                      <a:pt x="99" y="277"/>
                    </a:lnTo>
                    <a:lnTo>
                      <a:pt x="108" y="273"/>
                    </a:lnTo>
                    <a:lnTo>
                      <a:pt x="115" y="263"/>
                    </a:lnTo>
                    <a:lnTo>
                      <a:pt x="131" y="248"/>
                    </a:lnTo>
                    <a:lnTo>
                      <a:pt x="131" y="237"/>
                    </a:lnTo>
                    <a:lnTo>
                      <a:pt x="135" y="228"/>
                    </a:lnTo>
                    <a:lnTo>
                      <a:pt x="128" y="217"/>
                    </a:lnTo>
                    <a:lnTo>
                      <a:pt x="124" y="213"/>
                    </a:lnTo>
                    <a:lnTo>
                      <a:pt x="119" y="205"/>
                    </a:lnTo>
                    <a:lnTo>
                      <a:pt x="113" y="188"/>
                    </a:lnTo>
                    <a:lnTo>
                      <a:pt x="108" y="180"/>
                    </a:lnTo>
                    <a:lnTo>
                      <a:pt x="97" y="175"/>
                    </a:lnTo>
                    <a:lnTo>
                      <a:pt x="93" y="163"/>
                    </a:lnTo>
                    <a:lnTo>
                      <a:pt x="97" y="152"/>
                    </a:lnTo>
                    <a:lnTo>
                      <a:pt x="97" y="143"/>
                    </a:lnTo>
                    <a:lnTo>
                      <a:pt x="108" y="137"/>
                    </a:lnTo>
                    <a:lnTo>
                      <a:pt x="119" y="132"/>
                    </a:lnTo>
                    <a:lnTo>
                      <a:pt x="123" y="123"/>
                    </a:lnTo>
                    <a:lnTo>
                      <a:pt x="123" y="113"/>
                    </a:lnTo>
                    <a:lnTo>
                      <a:pt x="130" y="106"/>
                    </a:lnTo>
                    <a:lnTo>
                      <a:pt x="146" y="97"/>
                    </a:lnTo>
                    <a:lnTo>
                      <a:pt x="166" y="85"/>
                    </a:lnTo>
                    <a:lnTo>
                      <a:pt x="164" y="70"/>
                    </a:lnTo>
                    <a:lnTo>
                      <a:pt x="159" y="61"/>
                    </a:lnTo>
                    <a:lnTo>
                      <a:pt x="153" y="53"/>
                    </a:lnTo>
                    <a:lnTo>
                      <a:pt x="143" y="50"/>
                    </a:lnTo>
                    <a:lnTo>
                      <a:pt x="128" y="61"/>
                    </a:lnTo>
                    <a:lnTo>
                      <a:pt x="119" y="61"/>
                    </a:lnTo>
                    <a:lnTo>
                      <a:pt x="108" y="61"/>
                    </a:lnTo>
                    <a:lnTo>
                      <a:pt x="99" y="57"/>
                    </a:lnTo>
                    <a:lnTo>
                      <a:pt x="85" y="61"/>
                    </a:lnTo>
                    <a:lnTo>
                      <a:pt x="88" y="70"/>
                    </a:lnTo>
                    <a:lnTo>
                      <a:pt x="93" y="80"/>
                    </a:lnTo>
                    <a:lnTo>
                      <a:pt x="83" y="80"/>
                    </a:lnTo>
                    <a:lnTo>
                      <a:pt x="70" y="83"/>
                    </a:lnTo>
                    <a:lnTo>
                      <a:pt x="63" y="80"/>
                    </a:lnTo>
                    <a:lnTo>
                      <a:pt x="35" y="61"/>
                    </a:lnTo>
                    <a:lnTo>
                      <a:pt x="17" y="53"/>
                    </a:lnTo>
                    <a:lnTo>
                      <a:pt x="8" y="48"/>
                    </a:lnTo>
                    <a:lnTo>
                      <a:pt x="10" y="30"/>
                    </a:lnTo>
                    <a:lnTo>
                      <a:pt x="8" y="0"/>
                    </a:lnTo>
                    <a:lnTo>
                      <a:pt x="181" y="3"/>
                    </a:lnTo>
                    <a:lnTo>
                      <a:pt x="389" y="12"/>
                    </a:lnTo>
                    <a:lnTo>
                      <a:pt x="494" y="15"/>
                    </a:lnTo>
                    <a:lnTo>
                      <a:pt x="494" y="88"/>
                    </a:lnTo>
                    <a:lnTo>
                      <a:pt x="491" y="155"/>
                    </a:lnTo>
                    <a:lnTo>
                      <a:pt x="491" y="263"/>
                    </a:lnTo>
                    <a:lnTo>
                      <a:pt x="489" y="385"/>
                    </a:lnTo>
                    <a:lnTo>
                      <a:pt x="354" y="377"/>
                    </a:lnTo>
                    <a:lnTo>
                      <a:pt x="243" y="375"/>
                    </a:lnTo>
                    <a:lnTo>
                      <a:pt x="239" y="460"/>
                    </a:lnTo>
                    <a:lnTo>
                      <a:pt x="228" y="460"/>
                    </a:lnTo>
                    <a:lnTo>
                      <a:pt x="221" y="466"/>
                    </a:lnTo>
                    <a:lnTo>
                      <a:pt x="211" y="475"/>
                    </a:lnTo>
                    <a:lnTo>
                      <a:pt x="201" y="468"/>
                    </a:lnTo>
                    <a:lnTo>
                      <a:pt x="195" y="466"/>
                    </a:lnTo>
                    <a:lnTo>
                      <a:pt x="186" y="466"/>
                    </a:lnTo>
                    <a:lnTo>
                      <a:pt x="181" y="472"/>
                    </a:lnTo>
                    <a:lnTo>
                      <a:pt x="171" y="475"/>
                    </a:lnTo>
                    <a:lnTo>
                      <a:pt x="164" y="480"/>
                    </a:lnTo>
                    <a:lnTo>
                      <a:pt x="153" y="485"/>
                    </a:lnTo>
                    <a:lnTo>
                      <a:pt x="148" y="493"/>
                    </a:lnTo>
                    <a:lnTo>
                      <a:pt x="141" y="497"/>
                    </a:lnTo>
                    <a:lnTo>
                      <a:pt x="130" y="500"/>
                    </a:lnTo>
                    <a:lnTo>
                      <a:pt x="115" y="497"/>
                    </a:lnTo>
                    <a:lnTo>
                      <a:pt x="108" y="492"/>
                    </a:lnTo>
                    <a:lnTo>
                      <a:pt x="90" y="485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0" name="Freeform 99"/>
              <p:cNvSpPr>
                <a:spLocks/>
              </p:cNvSpPr>
              <p:nvPr/>
            </p:nvSpPr>
            <p:spPr bwMode="auto">
              <a:xfrm>
                <a:off x="2147027" y="4195657"/>
                <a:ext cx="35329" cy="71145"/>
              </a:xfrm>
              <a:custGeom>
                <a:avLst/>
                <a:gdLst/>
                <a:ahLst/>
                <a:cxnLst>
                  <a:cxn ang="0">
                    <a:pos x="6" y="30"/>
                  </a:cxn>
                  <a:cxn ang="0">
                    <a:pos x="5" y="25"/>
                  </a:cxn>
                  <a:cxn ang="0">
                    <a:pos x="5" y="10"/>
                  </a:cxn>
                  <a:cxn ang="0">
                    <a:pos x="13" y="0"/>
                  </a:cxn>
                  <a:cxn ang="0">
                    <a:pos x="15" y="6"/>
                  </a:cxn>
                  <a:cxn ang="0">
                    <a:pos x="20" y="12"/>
                  </a:cxn>
                  <a:cxn ang="0">
                    <a:pos x="21" y="21"/>
                  </a:cxn>
                  <a:cxn ang="0">
                    <a:pos x="28" y="25"/>
                  </a:cxn>
                  <a:cxn ang="0">
                    <a:pos x="37" y="30"/>
                  </a:cxn>
                  <a:cxn ang="0">
                    <a:pos x="32" y="39"/>
                  </a:cxn>
                  <a:cxn ang="0">
                    <a:pos x="32" y="48"/>
                  </a:cxn>
                  <a:cxn ang="0">
                    <a:pos x="35" y="59"/>
                  </a:cxn>
                  <a:cxn ang="0">
                    <a:pos x="40" y="68"/>
                  </a:cxn>
                  <a:cxn ang="0">
                    <a:pos x="35" y="73"/>
                  </a:cxn>
                  <a:cxn ang="0">
                    <a:pos x="21" y="78"/>
                  </a:cxn>
                  <a:cxn ang="0">
                    <a:pos x="15" y="68"/>
                  </a:cxn>
                  <a:cxn ang="0">
                    <a:pos x="21" y="57"/>
                  </a:cxn>
                  <a:cxn ang="0">
                    <a:pos x="15" y="48"/>
                  </a:cxn>
                  <a:cxn ang="0">
                    <a:pos x="6" y="45"/>
                  </a:cxn>
                  <a:cxn ang="0">
                    <a:pos x="0" y="35"/>
                  </a:cxn>
                  <a:cxn ang="0">
                    <a:pos x="6" y="30"/>
                  </a:cxn>
                </a:cxnLst>
                <a:rect l="0" t="0" r="r" b="b"/>
                <a:pathLst>
                  <a:path w="41" h="79">
                    <a:moveTo>
                      <a:pt x="6" y="30"/>
                    </a:moveTo>
                    <a:lnTo>
                      <a:pt x="5" y="25"/>
                    </a:lnTo>
                    <a:lnTo>
                      <a:pt x="5" y="10"/>
                    </a:lnTo>
                    <a:lnTo>
                      <a:pt x="13" y="0"/>
                    </a:lnTo>
                    <a:lnTo>
                      <a:pt x="15" y="6"/>
                    </a:lnTo>
                    <a:lnTo>
                      <a:pt x="20" y="12"/>
                    </a:lnTo>
                    <a:lnTo>
                      <a:pt x="21" y="21"/>
                    </a:lnTo>
                    <a:lnTo>
                      <a:pt x="28" y="25"/>
                    </a:lnTo>
                    <a:lnTo>
                      <a:pt x="37" y="30"/>
                    </a:lnTo>
                    <a:lnTo>
                      <a:pt x="32" y="39"/>
                    </a:lnTo>
                    <a:lnTo>
                      <a:pt x="32" y="48"/>
                    </a:lnTo>
                    <a:lnTo>
                      <a:pt x="35" y="59"/>
                    </a:lnTo>
                    <a:lnTo>
                      <a:pt x="40" y="68"/>
                    </a:lnTo>
                    <a:lnTo>
                      <a:pt x="35" y="73"/>
                    </a:lnTo>
                    <a:lnTo>
                      <a:pt x="21" y="78"/>
                    </a:lnTo>
                    <a:lnTo>
                      <a:pt x="15" y="68"/>
                    </a:lnTo>
                    <a:lnTo>
                      <a:pt x="21" y="57"/>
                    </a:lnTo>
                    <a:lnTo>
                      <a:pt x="15" y="48"/>
                    </a:lnTo>
                    <a:lnTo>
                      <a:pt x="6" y="45"/>
                    </a:lnTo>
                    <a:lnTo>
                      <a:pt x="0" y="35"/>
                    </a:lnTo>
                    <a:lnTo>
                      <a:pt x="6" y="30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2894102" y="3667026"/>
                <a:ext cx="37914" cy="50431"/>
              </a:xfrm>
              <a:custGeom>
                <a:avLst/>
                <a:gdLst/>
                <a:ahLst/>
                <a:cxnLst>
                  <a:cxn ang="0">
                    <a:pos x="43" y="30"/>
                  </a:cxn>
                  <a:cxn ang="0">
                    <a:pos x="36" y="38"/>
                  </a:cxn>
                  <a:cxn ang="0">
                    <a:pos x="25" y="35"/>
                  </a:cxn>
                  <a:cxn ang="0">
                    <a:pos x="29" y="55"/>
                  </a:cxn>
                  <a:cxn ang="0">
                    <a:pos x="17" y="50"/>
                  </a:cxn>
                  <a:cxn ang="0">
                    <a:pos x="5" y="35"/>
                  </a:cxn>
                  <a:cxn ang="0">
                    <a:pos x="0" y="25"/>
                  </a:cxn>
                  <a:cxn ang="0">
                    <a:pos x="5" y="20"/>
                  </a:cxn>
                  <a:cxn ang="0">
                    <a:pos x="8" y="8"/>
                  </a:cxn>
                  <a:cxn ang="0">
                    <a:pos x="24" y="0"/>
                  </a:cxn>
                  <a:cxn ang="0">
                    <a:pos x="40" y="10"/>
                  </a:cxn>
                  <a:cxn ang="0">
                    <a:pos x="40" y="20"/>
                  </a:cxn>
                  <a:cxn ang="0">
                    <a:pos x="43" y="30"/>
                  </a:cxn>
                </a:cxnLst>
                <a:rect l="0" t="0" r="r" b="b"/>
                <a:pathLst>
                  <a:path w="44" h="56">
                    <a:moveTo>
                      <a:pt x="43" y="30"/>
                    </a:moveTo>
                    <a:lnTo>
                      <a:pt x="36" y="38"/>
                    </a:lnTo>
                    <a:lnTo>
                      <a:pt x="25" y="35"/>
                    </a:lnTo>
                    <a:lnTo>
                      <a:pt x="29" y="55"/>
                    </a:lnTo>
                    <a:lnTo>
                      <a:pt x="17" y="50"/>
                    </a:lnTo>
                    <a:lnTo>
                      <a:pt x="5" y="35"/>
                    </a:lnTo>
                    <a:lnTo>
                      <a:pt x="0" y="25"/>
                    </a:lnTo>
                    <a:lnTo>
                      <a:pt x="5" y="20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40" y="10"/>
                    </a:lnTo>
                    <a:lnTo>
                      <a:pt x="40" y="20"/>
                    </a:lnTo>
                    <a:lnTo>
                      <a:pt x="43" y="30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2910474" y="3563462"/>
                <a:ext cx="760001" cy="483602"/>
              </a:xfrm>
              <a:custGeom>
                <a:avLst/>
                <a:gdLst/>
                <a:ahLst/>
                <a:cxnLst>
                  <a:cxn ang="0">
                    <a:pos x="48" y="160"/>
                  </a:cxn>
                  <a:cxn ang="0">
                    <a:pos x="0" y="202"/>
                  </a:cxn>
                  <a:cxn ang="0">
                    <a:pos x="13" y="243"/>
                  </a:cxn>
                  <a:cxn ang="0">
                    <a:pos x="32" y="274"/>
                  </a:cxn>
                  <a:cxn ang="0">
                    <a:pos x="46" y="304"/>
                  </a:cxn>
                  <a:cxn ang="0">
                    <a:pos x="81" y="302"/>
                  </a:cxn>
                  <a:cxn ang="0">
                    <a:pos x="86" y="329"/>
                  </a:cxn>
                  <a:cxn ang="0">
                    <a:pos x="113" y="356"/>
                  </a:cxn>
                  <a:cxn ang="0">
                    <a:pos x="135" y="386"/>
                  </a:cxn>
                  <a:cxn ang="0">
                    <a:pos x="161" y="411"/>
                  </a:cxn>
                  <a:cxn ang="0">
                    <a:pos x="205" y="426"/>
                  </a:cxn>
                  <a:cxn ang="0">
                    <a:pos x="246" y="433"/>
                  </a:cxn>
                  <a:cxn ang="0">
                    <a:pos x="255" y="471"/>
                  </a:cxn>
                  <a:cxn ang="0">
                    <a:pos x="295" y="489"/>
                  </a:cxn>
                  <a:cxn ang="0">
                    <a:pos x="324" y="497"/>
                  </a:cxn>
                  <a:cxn ang="0">
                    <a:pos x="356" y="508"/>
                  </a:cxn>
                  <a:cxn ang="0">
                    <a:pos x="396" y="509"/>
                  </a:cxn>
                  <a:cxn ang="0">
                    <a:pos x="436" y="519"/>
                  </a:cxn>
                  <a:cxn ang="0">
                    <a:pos x="471" y="519"/>
                  </a:cxn>
                  <a:cxn ang="0">
                    <a:pos x="506" y="521"/>
                  </a:cxn>
                  <a:cxn ang="0">
                    <a:pos x="549" y="536"/>
                  </a:cxn>
                  <a:cxn ang="0">
                    <a:pos x="591" y="517"/>
                  </a:cxn>
                  <a:cxn ang="0">
                    <a:pos x="629" y="484"/>
                  </a:cxn>
                  <a:cxn ang="0">
                    <a:pos x="818" y="461"/>
                  </a:cxn>
                  <a:cxn ang="0">
                    <a:pos x="801" y="422"/>
                  </a:cxn>
                  <a:cxn ang="0">
                    <a:pos x="787" y="396"/>
                  </a:cxn>
                  <a:cxn ang="0">
                    <a:pos x="813" y="369"/>
                  </a:cxn>
                  <a:cxn ang="0">
                    <a:pos x="827" y="336"/>
                  </a:cxn>
                  <a:cxn ang="0">
                    <a:pos x="846" y="304"/>
                  </a:cxn>
                  <a:cxn ang="0">
                    <a:pos x="867" y="272"/>
                  </a:cxn>
                  <a:cxn ang="0">
                    <a:pos x="881" y="214"/>
                  </a:cxn>
                  <a:cxn ang="0">
                    <a:pos x="836" y="214"/>
                  </a:cxn>
                  <a:cxn ang="0">
                    <a:pos x="804" y="189"/>
                  </a:cxn>
                  <a:cxn ang="0">
                    <a:pos x="764" y="180"/>
                  </a:cxn>
                  <a:cxn ang="0">
                    <a:pos x="731" y="172"/>
                  </a:cxn>
                  <a:cxn ang="0">
                    <a:pos x="682" y="148"/>
                  </a:cxn>
                  <a:cxn ang="0">
                    <a:pos x="636" y="142"/>
                  </a:cxn>
                  <a:cxn ang="0">
                    <a:pos x="598" y="134"/>
                  </a:cxn>
                  <a:cxn ang="0">
                    <a:pos x="569" y="160"/>
                  </a:cxn>
                  <a:cxn ang="0">
                    <a:pos x="533" y="147"/>
                  </a:cxn>
                  <a:cxn ang="0">
                    <a:pos x="501" y="160"/>
                  </a:cxn>
                  <a:cxn ang="0">
                    <a:pos x="473" y="142"/>
                  </a:cxn>
                  <a:cxn ang="0">
                    <a:pos x="435" y="132"/>
                  </a:cxn>
                  <a:cxn ang="0">
                    <a:pos x="401" y="100"/>
                  </a:cxn>
                  <a:cxn ang="0">
                    <a:pos x="376" y="61"/>
                  </a:cxn>
                  <a:cxn ang="0">
                    <a:pos x="221" y="20"/>
                  </a:cxn>
                  <a:cxn ang="0">
                    <a:pos x="198" y="21"/>
                  </a:cxn>
                  <a:cxn ang="0">
                    <a:pos x="173" y="40"/>
                  </a:cxn>
                  <a:cxn ang="0">
                    <a:pos x="130" y="33"/>
                  </a:cxn>
                  <a:cxn ang="0">
                    <a:pos x="97" y="88"/>
                  </a:cxn>
                </a:cxnLst>
                <a:rect l="0" t="0" r="r" b="b"/>
                <a:pathLst>
                  <a:path w="882" h="537">
                    <a:moveTo>
                      <a:pt x="66" y="142"/>
                    </a:moveTo>
                    <a:lnTo>
                      <a:pt x="66" y="148"/>
                    </a:lnTo>
                    <a:lnTo>
                      <a:pt x="57" y="155"/>
                    </a:lnTo>
                    <a:lnTo>
                      <a:pt x="48" y="160"/>
                    </a:lnTo>
                    <a:lnTo>
                      <a:pt x="43" y="165"/>
                    </a:lnTo>
                    <a:lnTo>
                      <a:pt x="30" y="180"/>
                    </a:lnTo>
                    <a:lnTo>
                      <a:pt x="5" y="194"/>
                    </a:lnTo>
                    <a:lnTo>
                      <a:pt x="0" y="202"/>
                    </a:lnTo>
                    <a:lnTo>
                      <a:pt x="0" y="214"/>
                    </a:lnTo>
                    <a:lnTo>
                      <a:pt x="3" y="223"/>
                    </a:lnTo>
                    <a:lnTo>
                      <a:pt x="10" y="230"/>
                    </a:lnTo>
                    <a:lnTo>
                      <a:pt x="13" y="243"/>
                    </a:lnTo>
                    <a:lnTo>
                      <a:pt x="13" y="254"/>
                    </a:lnTo>
                    <a:lnTo>
                      <a:pt x="17" y="264"/>
                    </a:lnTo>
                    <a:lnTo>
                      <a:pt x="25" y="272"/>
                    </a:lnTo>
                    <a:lnTo>
                      <a:pt x="32" y="274"/>
                    </a:lnTo>
                    <a:lnTo>
                      <a:pt x="43" y="280"/>
                    </a:lnTo>
                    <a:lnTo>
                      <a:pt x="46" y="289"/>
                    </a:lnTo>
                    <a:lnTo>
                      <a:pt x="43" y="296"/>
                    </a:lnTo>
                    <a:lnTo>
                      <a:pt x="46" y="304"/>
                    </a:lnTo>
                    <a:lnTo>
                      <a:pt x="53" y="307"/>
                    </a:lnTo>
                    <a:lnTo>
                      <a:pt x="57" y="302"/>
                    </a:lnTo>
                    <a:lnTo>
                      <a:pt x="72" y="304"/>
                    </a:lnTo>
                    <a:lnTo>
                      <a:pt x="81" y="302"/>
                    </a:lnTo>
                    <a:lnTo>
                      <a:pt x="78" y="309"/>
                    </a:lnTo>
                    <a:lnTo>
                      <a:pt x="88" y="312"/>
                    </a:lnTo>
                    <a:lnTo>
                      <a:pt x="85" y="322"/>
                    </a:lnTo>
                    <a:lnTo>
                      <a:pt x="86" y="329"/>
                    </a:lnTo>
                    <a:lnTo>
                      <a:pt x="92" y="342"/>
                    </a:lnTo>
                    <a:lnTo>
                      <a:pt x="103" y="345"/>
                    </a:lnTo>
                    <a:lnTo>
                      <a:pt x="110" y="347"/>
                    </a:lnTo>
                    <a:lnTo>
                      <a:pt x="113" y="356"/>
                    </a:lnTo>
                    <a:lnTo>
                      <a:pt x="125" y="359"/>
                    </a:lnTo>
                    <a:lnTo>
                      <a:pt x="133" y="365"/>
                    </a:lnTo>
                    <a:lnTo>
                      <a:pt x="131" y="376"/>
                    </a:lnTo>
                    <a:lnTo>
                      <a:pt x="135" y="386"/>
                    </a:lnTo>
                    <a:lnTo>
                      <a:pt x="135" y="394"/>
                    </a:lnTo>
                    <a:lnTo>
                      <a:pt x="143" y="402"/>
                    </a:lnTo>
                    <a:lnTo>
                      <a:pt x="155" y="402"/>
                    </a:lnTo>
                    <a:lnTo>
                      <a:pt x="161" y="411"/>
                    </a:lnTo>
                    <a:lnTo>
                      <a:pt x="171" y="417"/>
                    </a:lnTo>
                    <a:lnTo>
                      <a:pt x="181" y="420"/>
                    </a:lnTo>
                    <a:lnTo>
                      <a:pt x="191" y="426"/>
                    </a:lnTo>
                    <a:lnTo>
                      <a:pt x="205" y="426"/>
                    </a:lnTo>
                    <a:lnTo>
                      <a:pt x="213" y="422"/>
                    </a:lnTo>
                    <a:lnTo>
                      <a:pt x="228" y="429"/>
                    </a:lnTo>
                    <a:lnTo>
                      <a:pt x="237" y="429"/>
                    </a:lnTo>
                    <a:lnTo>
                      <a:pt x="246" y="433"/>
                    </a:lnTo>
                    <a:lnTo>
                      <a:pt x="250" y="439"/>
                    </a:lnTo>
                    <a:lnTo>
                      <a:pt x="258" y="442"/>
                    </a:lnTo>
                    <a:lnTo>
                      <a:pt x="257" y="461"/>
                    </a:lnTo>
                    <a:lnTo>
                      <a:pt x="255" y="471"/>
                    </a:lnTo>
                    <a:lnTo>
                      <a:pt x="264" y="481"/>
                    </a:lnTo>
                    <a:lnTo>
                      <a:pt x="275" y="487"/>
                    </a:lnTo>
                    <a:lnTo>
                      <a:pt x="281" y="494"/>
                    </a:lnTo>
                    <a:lnTo>
                      <a:pt x="295" y="489"/>
                    </a:lnTo>
                    <a:lnTo>
                      <a:pt x="303" y="489"/>
                    </a:lnTo>
                    <a:lnTo>
                      <a:pt x="311" y="493"/>
                    </a:lnTo>
                    <a:lnTo>
                      <a:pt x="321" y="493"/>
                    </a:lnTo>
                    <a:lnTo>
                      <a:pt x="324" y="497"/>
                    </a:lnTo>
                    <a:lnTo>
                      <a:pt x="333" y="502"/>
                    </a:lnTo>
                    <a:lnTo>
                      <a:pt x="341" y="504"/>
                    </a:lnTo>
                    <a:lnTo>
                      <a:pt x="350" y="504"/>
                    </a:lnTo>
                    <a:lnTo>
                      <a:pt x="356" y="508"/>
                    </a:lnTo>
                    <a:lnTo>
                      <a:pt x="366" y="508"/>
                    </a:lnTo>
                    <a:lnTo>
                      <a:pt x="375" y="508"/>
                    </a:lnTo>
                    <a:lnTo>
                      <a:pt x="386" y="517"/>
                    </a:lnTo>
                    <a:lnTo>
                      <a:pt x="396" y="509"/>
                    </a:lnTo>
                    <a:lnTo>
                      <a:pt x="404" y="509"/>
                    </a:lnTo>
                    <a:lnTo>
                      <a:pt x="415" y="513"/>
                    </a:lnTo>
                    <a:lnTo>
                      <a:pt x="430" y="517"/>
                    </a:lnTo>
                    <a:lnTo>
                      <a:pt x="436" y="519"/>
                    </a:lnTo>
                    <a:lnTo>
                      <a:pt x="444" y="519"/>
                    </a:lnTo>
                    <a:lnTo>
                      <a:pt x="456" y="509"/>
                    </a:lnTo>
                    <a:lnTo>
                      <a:pt x="466" y="513"/>
                    </a:lnTo>
                    <a:lnTo>
                      <a:pt x="471" y="519"/>
                    </a:lnTo>
                    <a:lnTo>
                      <a:pt x="481" y="517"/>
                    </a:lnTo>
                    <a:lnTo>
                      <a:pt x="489" y="508"/>
                    </a:lnTo>
                    <a:lnTo>
                      <a:pt x="501" y="513"/>
                    </a:lnTo>
                    <a:lnTo>
                      <a:pt x="506" y="521"/>
                    </a:lnTo>
                    <a:lnTo>
                      <a:pt x="515" y="524"/>
                    </a:lnTo>
                    <a:lnTo>
                      <a:pt x="524" y="524"/>
                    </a:lnTo>
                    <a:lnTo>
                      <a:pt x="535" y="529"/>
                    </a:lnTo>
                    <a:lnTo>
                      <a:pt x="549" y="536"/>
                    </a:lnTo>
                    <a:lnTo>
                      <a:pt x="562" y="536"/>
                    </a:lnTo>
                    <a:lnTo>
                      <a:pt x="569" y="536"/>
                    </a:lnTo>
                    <a:lnTo>
                      <a:pt x="578" y="524"/>
                    </a:lnTo>
                    <a:lnTo>
                      <a:pt x="591" y="517"/>
                    </a:lnTo>
                    <a:lnTo>
                      <a:pt x="593" y="504"/>
                    </a:lnTo>
                    <a:lnTo>
                      <a:pt x="602" y="497"/>
                    </a:lnTo>
                    <a:lnTo>
                      <a:pt x="618" y="487"/>
                    </a:lnTo>
                    <a:lnTo>
                      <a:pt x="629" y="484"/>
                    </a:lnTo>
                    <a:lnTo>
                      <a:pt x="826" y="487"/>
                    </a:lnTo>
                    <a:lnTo>
                      <a:pt x="829" y="481"/>
                    </a:lnTo>
                    <a:lnTo>
                      <a:pt x="826" y="469"/>
                    </a:lnTo>
                    <a:lnTo>
                      <a:pt x="818" y="461"/>
                    </a:lnTo>
                    <a:lnTo>
                      <a:pt x="814" y="447"/>
                    </a:lnTo>
                    <a:lnTo>
                      <a:pt x="811" y="440"/>
                    </a:lnTo>
                    <a:lnTo>
                      <a:pt x="807" y="434"/>
                    </a:lnTo>
                    <a:lnTo>
                      <a:pt x="801" y="422"/>
                    </a:lnTo>
                    <a:lnTo>
                      <a:pt x="798" y="414"/>
                    </a:lnTo>
                    <a:lnTo>
                      <a:pt x="789" y="409"/>
                    </a:lnTo>
                    <a:lnTo>
                      <a:pt x="782" y="402"/>
                    </a:lnTo>
                    <a:lnTo>
                      <a:pt x="787" y="396"/>
                    </a:lnTo>
                    <a:lnTo>
                      <a:pt x="789" y="386"/>
                    </a:lnTo>
                    <a:lnTo>
                      <a:pt x="798" y="376"/>
                    </a:lnTo>
                    <a:lnTo>
                      <a:pt x="804" y="371"/>
                    </a:lnTo>
                    <a:lnTo>
                      <a:pt x="813" y="369"/>
                    </a:lnTo>
                    <a:lnTo>
                      <a:pt x="822" y="362"/>
                    </a:lnTo>
                    <a:lnTo>
                      <a:pt x="827" y="356"/>
                    </a:lnTo>
                    <a:lnTo>
                      <a:pt x="829" y="347"/>
                    </a:lnTo>
                    <a:lnTo>
                      <a:pt x="827" y="336"/>
                    </a:lnTo>
                    <a:lnTo>
                      <a:pt x="826" y="325"/>
                    </a:lnTo>
                    <a:lnTo>
                      <a:pt x="831" y="320"/>
                    </a:lnTo>
                    <a:lnTo>
                      <a:pt x="834" y="307"/>
                    </a:lnTo>
                    <a:lnTo>
                      <a:pt x="846" y="304"/>
                    </a:lnTo>
                    <a:lnTo>
                      <a:pt x="853" y="298"/>
                    </a:lnTo>
                    <a:lnTo>
                      <a:pt x="858" y="289"/>
                    </a:lnTo>
                    <a:lnTo>
                      <a:pt x="861" y="280"/>
                    </a:lnTo>
                    <a:lnTo>
                      <a:pt x="867" y="272"/>
                    </a:lnTo>
                    <a:lnTo>
                      <a:pt x="867" y="260"/>
                    </a:lnTo>
                    <a:lnTo>
                      <a:pt x="881" y="234"/>
                    </a:lnTo>
                    <a:lnTo>
                      <a:pt x="881" y="223"/>
                    </a:lnTo>
                    <a:lnTo>
                      <a:pt x="881" y="214"/>
                    </a:lnTo>
                    <a:lnTo>
                      <a:pt x="869" y="210"/>
                    </a:lnTo>
                    <a:lnTo>
                      <a:pt x="861" y="210"/>
                    </a:lnTo>
                    <a:lnTo>
                      <a:pt x="854" y="210"/>
                    </a:lnTo>
                    <a:lnTo>
                      <a:pt x="836" y="214"/>
                    </a:lnTo>
                    <a:lnTo>
                      <a:pt x="827" y="210"/>
                    </a:lnTo>
                    <a:lnTo>
                      <a:pt x="818" y="202"/>
                    </a:lnTo>
                    <a:lnTo>
                      <a:pt x="813" y="194"/>
                    </a:lnTo>
                    <a:lnTo>
                      <a:pt x="804" y="189"/>
                    </a:lnTo>
                    <a:lnTo>
                      <a:pt x="796" y="183"/>
                    </a:lnTo>
                    <a:lnTo>
                      <a:pt x="786" y="180"/>
                    </a:lnTo>
                    <a:lnTo>
                      <a:pt x="773" y="180"/>
                    </a:lnTo>
                    <a:lnTo>
                      <a:pt x="764" y="180"/>
                    </a:lnTo>
                    <a:lnTo>
                      <a:pt x="756" y="182"/>
                    </a:lnTo>
                    <a:lnTo>
                      <a:pt x="746" y="182"/>
                    </a:lnTo>
                    <a:lnTo>
                      <a:pt x="738" y="182"/>
                    </a:lnTo>
                    <a:lnTo>
                      <a:pt x="731" y="172"/>
                    </a:lnTo>
                    <a:lnTo>
                      <a:pt x="728" y="165"/>
                    </a:lnTo>
                    <a:lnTo>
                      <a:pt x="718" y="160"/>
                    </a:lnTo>
                    <a:lnTo>
                      <a:pt x="691" y="147"/>
                    </a:lnTo>
                    <a:lnTo>
                      <a:pt x="682" y="148"/>
                    </a:lnTo>
                    <a:lnTo>
                      <a:pt x="674" y="155"/>
                    </a:lnTo>
                    <a:lnTo>
                      <a:pt x="662" y="152"/>
                    </a:lnTo>
                    <a:lnTo>
                      <a:pt x="651" y="148"/>
                    </a:lnTo>
                    <a:lnTo>
                      <a:pt x="636" y="142"/>
                    </a:lnTo>
                    <a:lnTo>
                      <a:pt x="624" y="140"/>
                    </a:lnTo>
                    <a:lnTo>
                      <a:pt x="618" y="140"/>
                    </a:lnTo>
                    <a:lnTo>
                      <a:pt x="606" y="132"/>
                    </a:lnTo>
                    <a:lnTo>
                      <a:pt x="598" y="134"/>
                    </a:lnTo>
                    <a:lnTo>
                      <a:pt x="591" y="143"/>
                    </a:lnTo>
                    <a:lnTo>
                      <a:pt x="582" y="148"/>
                    </a:lnTo>
                    <a:lnTo>
                      <a:pt x="576" y="155"/>
                    </a:lnTo>
                    <a:lnTo>
                      <a:pt x="569" y="160"/>
                    </a:lnTo>
                    <a:lnTo>
                      <a:pt x="561" y="155"/>
                    </a:lnTo>
                    <a:lnTo>
                      <a:pt x="553" y="152"/>
                    </a:lnTo>
                    <a:lnTo>
                      <a:pt x="544" y="148"/>
                    </a:lnTo>
                    <a:lnTo>
                      <a:pt x="533" y="147"/>
                    </a:lnTo>
                    <a:lnTo>
                      <a:pt x="524" y="152"/>
                    </a:lnTo>
                    <a:lnTo>
                      <a:pt x="516" y="152"/>
                    </a:lnTo>
                    <a:lnTo>
                      <a:pt x="511" y="162"/>
                    </a:lnTo>
                    <a:lnTo>
                      <a:pt x="501" y="160"/>
                    </a:lnTo>
                    <a:lnTo>
                      <a:pt x="496" y="147"/>
                    </a:lnTo>
                    <a:lnTo>
                      <a:pt x="488" y="147"/>
                    </a:lnTo>
                    <a:lnTo>
                      <a:pt x="481" y="142"/>
                    </a:lnTo>
                    <a:lnTo>
                      <a:pt x="473" y="142"/>
                    </a:lnTo>
                    <a:lnTo>
                      <a:pt x="469" y="132"/>
                    </a:lnTo>
                    <a:lnTo>
                      <a:pt x="458" y="128"/>
                    </a:lnTo>
                    <a:lnTo>
                      <a:pt x="444" y="128"/>
                    </a:lnTo>
                    <a:lnTo>
                      <a:pt x="435" y="132"/>
                    </a:lnTo>
                    <a:lnTo>
                      <a:pt x="430" y="123"/>
                    </a:lnTo>
                    <a:lnTo>
                      <a:pt x="411" y="115"/>
                    </a:lnTo>
                    <a:lnTo>
                      <a:pt x="406" y="110"/>
                    </a:lnTo>
                    <a:lnTo>
                      <a:pt x="401" y="100"/>
                    </a:lnTo>
                    <a:lnTo>
                      <a:pt x="393" y="92"/>
                    </a:lnTo>
                    <a:lnTo>
                      <a:pt x="391" y="83"/>
                    </a:lnTo>
                    <a:lnTo>
                      <a:pt x="388" y="70"/>
                    </a:lnTo>
                    <a:lnTo>
                      <a:pt x="376" y="61"/>
                    </a:lnTo>
                    <a:lnTo>
                      <a:pt x="368" y="53"/>
                    </a:lnTo>
                    <a:lnTo>
                      <a:pt x="278" y="53"/>
                    </a:lnTo>
                    <a:lnTo>
                      <a:pt x="248" y="52"/>
                    </a:lnTo>
                    <a:lnTo>
                      <a:pt x="221" y="20"/>
                    </a:lnTo>
                    <a:lnTo>
                      <a:pt x="201" y="0"/>
                    </a:lnTo>
                    <a:lnTo>
                      <a:pt x="181" y="20"/>
                    </a:lnTo>
                    <a:lnTo>
                      <a:pt x="190" y="21"/>
                    </a:lnTo>
                    <a:lnTo>
                      <a:pt x="198" y="21"/>
                    </a:lnTo>
                    <a:lnTo>
                      <a:pt x="210" y="30"/>
                    </a:lnTo>
                    <a:lnTo>
                      <a:pt x="195" y="47"/>
                    </a:lnTo>
                    <a:lnTo>
                      <a:pt x="186" y="52"/>
                    </a:lnTo>
                    <a:lnTo>
                      <a:pt x="173" y="40"/>
                    </a:lnTo>
                    <a:lnTo>
                      <a:pt x="163" y="37"/>
                    </a:lnTo>
                    <a:lnTo>
                      <a:pt x="113" y="0"/>
                    </a:lnTo>
                    <a:lnTo>
                      <a:pt x="128" y="25"/>
                    </a:lnTo>
                    <a:lnTo>
                      <a:pt x="130" y="33"/>
                    </a:lnTo>
                    <a:lnTo>
                      <a:pt x="118" y="47"/>
                    </a:lnTo>
                    <a:lnTo>
                      <a:pt x="110" y="61"/>
                    </a:lnTo>
                    <a:lnTo>
                      <a:pt x="106" y="80"/>
                    </a:lnTo>
                    <a:lnTo>
                      <a:pt x="97" y="88"/>
                    </a:lnTo>
                    <a:lnTo>
                      <a:pt x="88" y="123"/>
                    </a:lnTo>
                    <a:lnTo>
                      <a:pt x="75" y="127"/>
                    </a:lnTo>
                    <a:lnTo>
                      <a:pt x="66" y="142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2849294" y="3483312"/>
                <a:ext cx="167165" cy="193621"/>
              </a:xfrm>
              <a:custGeom>
                <a:avLst/>
                <a:gdLst/>
                <a:ahLst/>
                <a:cxnLst>
                  <a:cxn ang="0">
                    <a:pos x="97" y="0"/>
                  </a:cxn>
                  <a:cxn ang="0">
                    <a:pos x="10" y="33"/>
                  </a:cxn>
                  <a:cxn ang="0">
                    <a:pos x="28" y="52"/>
                  </a:cxn>
                  <a:cxn ang="0">
                    <a:pos x="28" y="102"/>
                  </a:cxn>
                  <a:cxn ang="0">
                    <a:pos x="13" y="117"/>
                  </a:cxn>
                  <a:cxn ang="0">
                    <a:pos x="0" y="140"/>
                  </a:cxn>
                  <a:cxn ang="0">
                    <a:pos x="12" y="164"/>
                  </a:cxn>
                  <a:cxn ang="0">
                    <a:pos x="17" y="185"/>
                  </a:cxn>
                  <a:cxn ang="0">
                    <a:pos x="35" y="209"/>
                  </a:cxn>
                  <a:cxn ang="0">
                    <a:pos x="54" y="199"/>
                  </a:cxn>
                  <a:cxn ang="0">
                    <a:pos x="61" y="174"/>
                  </a:cxn>
                  <a:cxn ang="0">
                    <a:pos x="68" y="154"/>
                  </a:cxn>
                  <a:cxn ang="0">
                    <a:pos x="61" y="137"/>
                  </a:cxn>
                  <a:cxn ang="0">
                    <a:pos x="48" y="120"/>
                  </a:cxn>
                  <a:cxn ang="0">
                    <a:pos x="74" y="60"/>
                  </a:cxn>
                  <a:cxn ang="0">
                    <a:pos x="96" y="45"/>
                  </a:cxn>
                  <a:cxn ang="0">
                    <a:pos x="130" y="28"/>
                  </a:cxn>
                  <a:cxn ang="0">
                    <a:pos x="130" y="41"/>
                  </a:cxn>
                  <a:cxn ang="0">
                    <a:pos x="116" y="70"/>
                  </a:cxn>
                  <a:cxn ang="0">
                    <a:pos x="101" y="82"/>
                  </a:cxn>
                  <a:cxn ang="0">
                    <a:pos x="102" y="112"/>
                  </a:cxn>
                  <a:cxn ang="0">
                    <a:pos x="102" y="123"/>
                  </a:cxn>
                  <a:cxn ang="0">
                    <a:pos x="151" y="174"/>
                  </a:cxn>
                  <a:cxn ang="0">
                    <a:pos x="151" y="154"/>
                  </a:cxn>
                  <a:cxn ang="0">
                    <a:pos x="121" y="130"/>
                  </a:cxn>
                  <a:cxn ang="0">
                    <a:pos x="130" y="123"/>
                  </a:cxn>
                  <a:cxn ang="0">
                    <a:pos x="151" y="134"/>
                  </a:cxn>
                  <a:cxn ang="0">
                    <a:pos x="166" y="140"/>
                  </a:cxn>
                  <a:cxn ang="0">
                    <a:pos x="185" y="123"/>
                  </a:cxn>
                  <a:cxn ang="0">
                    <a:pos x="166" y="90"/>
                  </a:cxn>
                  <a:cxn ang="0">
                    <a:pos x="178" y="60"/>
                  </a:cxn>
                  <a:cxn ang="0">
                    <a:pos x="193" y="41"/>
                  </a:cxn>
                  <a:cxn ang="0">
                    <a:pos x="181" y="25"/>
                  </a:cxn>
                  <a:cxn ang="0">
                    <a:pos x="186" y="3"/>
                  </a:cxn>
                </a:cxnLst>
                <a:rect l="0" t="0" r="r" b="b"/>
                <a:pathLst>
                  <a:path w="194" h="215">
                    <a:moveTo>
                      <a:pt x="186" y="3"/>
                    </a:moveTo>
                    <a:lnTo>
                      <a:pt x="97" y="0"/>
                    </a:lnTo>
                    <a:lnTo>
                      <a:pt x="12" y="0"/>
                    </a:lnTo>
                    <a:lnTo>
                      <a:pt x="10" y="33"/>
                    </a:lnTo>
                    <a:lnTo>
                      <a:pt x="10" y="41"/>
                    </a:lnTo>
                    <a:lnTo>
                      <a:pt x="28" y="52"/>
                    </a:lnTo>
                    <a:lnTo>
                      <a:pt x="25" y="78"/>
                    </a:lnTo>
                    <a:lnTo>
                      <a:pt x="28" y="102"/>
                    </a:lnTo>
                    <a:lnTo>
                      <a:pt x="25" y="107"/>
                    </a:lnTo>
                    <a:lnTo>
                      <a:pt x="13" y="117"/>
                    </a:lnTo>
                    <a:lnTo>
                      <a:pt x="8" y="127"/>
                    </a:lnTo>
                    <a:lnTo>
                      <a:pt x="0" y="140"/>
                    </a:lnTo>
                    <a:lnTo>
                      <a:pt x="1" y="154"/>
                    </a:lnTo>
                    <a:lnTo>
                      <a:pt x="12" y="164"/>
                    </a:lnTo>
                    <a:lnTo>
                      <a:pt x="17" y="174"/>
                    </a:lnTo>
                    <a:lnTo>
                      <a:pt x="17" y="185"/>
                    </a:lnTo>
                    <a:lnTo>
                      <a:pt x="27" y="191"/>
                    </a:lnTo>
                    <a:lnTo>
                      <a:pt x="35" y="209"/>
                    </a:lnTo>
                    <a:lnTo>
                      <a:pt x="45" y="214"/>
                    </a:lnTo>
                    <a:lnTo>
                      <a:pt x="54" y="199"/>
                    </a:lnTo>
                    <a:lnTo>
                      <a:pt x="54" y="182"/>
                    </a:lnTo>
                    <a:lnTo>
                      <a:pt x="61" y="174"/>
                    </a:lnTo>
                    <a:lnTo>
                      <a:pt x="70" y="167"/>
                    </a:lnTo>
                    <a:lnTo>
                      <a:pt x="68" y="154"/>
                    </a:lnTo>
                    <a:lnTo>
                      <a:pt x="70" y="147"/>
                    </a:lnTo>
                    <a:lnTo>
                      <a:pt x="61" y="137"/>
                    </a:lnTo>
                    <a:lnTo>
                      <a:pt x="54" y="130"/>
                    </a:lnTo>
                    <a:lnTo>
                      <a:pt x="48" y="120"/>
                    </a:lnTo>
                    <a:lnTo>
                      <a:pt x="59" y="92"/>
                    </a:lnTo>
                    <a:lnTo>
                      <a:pt x="74" y="60"/>
                    </a:lnTo>
                    <a:lnTo>
                      <a:pt x="89" y="54"/>
                    </a:lnTo>
                    <a:lnTo>
                      <a:pt x="96" y="45"/>
                    </a:lnTo>
                    <a:lnTo>
                      <a:pt x="106" y="37"/>
                    </a:lnTo>
                    <a:lnTo>
                      <a:pt x="130" y="28"/>
                    </a:lnTo>
                    <a:lnTo>
                      <a:pt x="137" y="37"/>
                    </a:lnTo>
                    <a:lnTo>
                      <a:pt x="130" y="41"/>
                    </a:lnTo>
                    <a:lnTo>
                      <a:pt x="106" y="67"/>
                    </a:lnTo>
                    <a:lnTo>
                      <a:pt x="116" y="70"/>
                    </a:lnTo>
                    <a:lnTo>
                      <a:pt x="116" y="78"/>
                    </a:lnTo>
                    <a:lnTo>
                      <a:pt x="101" y="82"/>
                    </a:lnTo>
                    <a:lnTo>
                      <a:pt x="97" y="100"/>
                    </a:lnTo>
                    <a:lnTo>
                      <a:pt x="102" y="112"/>
                    </a:lnTo>
                    <a:lnTo>
                      <a:pt x="116" y="120"/>
                    </a:lnTo>
                    <a:lnTo>
                      <a:pt x="102" y="123"/>
                    </a:lnTo>
                    <a:lnTo>
                      <a:pt x="126" y="147"/>
                    </a:lnTo>
                    <a:lnTo>
                      <a:pt x="151" y="174"/>
                    </a:lnTo>
                    <a:lnTo>
                      <a:pt x="158" y="157"/>
                    </a:lnTo>
                    <a:lnTo>
                      <a:pt x="151" y="154"/>
                    </a:lnTo>
                    <a:lnTo>
                      <a:pt x="132" y="130"/>
                    </a:lnTo>
                    <a:lnTo>
                      <a:pt x="121" y="130"/>
                    </a:lnTo>
                    <a:lnTo>
                      <a:pt x="121" y="123"/>
                    </a:lnTo>
                    <a:lnTo>
                      <a:pt x="130" y="123"/>
                    </a:lnTo>
                    <a:lnTo>
                      <a:pt x="139" y="127"/>
                    </a:lnTo>
                    <a:lnTo>
                      <a:pt x="151" y="134"/>
                    </a:lnTo>
                    <a:lnTo>
                      <a:pt x="158" y="144"/>
                    </a:lnTo>
                    <a:lnTo>
                      <a:pt x="166" y="140"/>
                    </a:lnTo>
                    <a:lnTo>
                      <a:pt x="174" y="127"/>
                    </a:lnTo>
                    <a:lnTo>
                      <a:pt x="185" y="123"/>
                    </a:lnTo>
                    <a:lnTo>
                      <a:pt x="185" y="110"/>
                    </a:lnTo>
                    <a:lnTo>
                      <a:pt x="166" y="90"/>
                    </a:lnTo>
                    <a:lnTo>
                      <a:pt x="170" y="74"/>
                    </a:lnTo>
                    <a:lnTo>
                      <a:pt x="178" y="60"/>
                    </a:lnTo>
                    <a:lnTo>
                      <a:pt x="185" y="50"/>
                    </a:lnTo>
                    <a:lnTo>
                      <a:pt x="193" y="41"/>
                    </a:lnTo>
                    <a:lnTo>
                      <a:pt x="188" y="32"/>
                    </a:lnTo>
                    <a:lnTo>
                      <a:pt x="181" y="25"/>
                    </a:lnTo>
                    <a:lnTo>
                      <a:pt x="186" y="15"/>
                    </a:lnTo>
                    <a:lnTo>
                      <a:pt x="186" y="3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4" name="Freeform 103"/>
              <p:cNvSpPr>
                <a:spLocks/>
              </p:cNvSpPr>
              <p:nvPr/>
            </p:nvSpPr>
            <p:spPr bwMode="auto">
              <a:xfrm>
                <a:off x="2905304" y="3640009"/>
                <a:ext cx="45669" cy="35122"/>
              </a:xfrm>
              <a:custGeom>
                <a:avLst/>
                <a:gdLst/>
                <a:ahLst/>
                <a:cxnLst>
                  <a:cxn ang="0">
                    <a:pos x="31" y="7"/>
                  </a:cxn>
                  <a:cxn ang="0">
                    <a:pos x="34" y="16"/>
                  </a:cxn>
                  <a:cxn ang="0">
                    <a:pos x="43" y="16"/>
                  </a:cxn>
                  <a:cxn ang="0">
                    <a:pos x="52" y="26"/>
                  </a:cxn>
                  <a:cxn ang="0">
                    <a:pos x="26" y="38"/>
                  </a:cxn>
                  <a:cxn ang="0">
                    <a:pos x="10" y="31"/>
                  </a:cxn>
                  <a:cxn ang="0">
                    <a:pos x="0" y="26"/>
                  </a:cxn>
                  <a:cxn ang="0">
                    <a:pos x="5" y="19"/>
                  </a:cxn>
                  <a:cxn ang="0">
                    <a:pos x="14" y="9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31" y="7"/>
                  </a:cxn>
                </a:cxnLst>
                <a:rect l="0" t="0" r="r" b="b"/>
                <a:pathLst>
                  <a:path w="53" h="39">
                    <a:moveTo>
                      <a:pt x="31" y="7"/>
                    </a:moveTo>
                    <a:lnTo>
                      <a:pt x="34" y="16"/>
                    </a:lnTo>
                    <a:lnTo>
                      <a:pt x="43" y="16"/>
                    </a:lnTo>
                    <a:lnTo>
                      <a:pt x="52" y="26"/>
                    </a:lnTo>
                    <a:lnTo>
                      <a:pt x="26" y="38"/>
                    </a:lnTo>
                    <a:lnTo>
                      <a:pt x="10" y="31"/>
                    </a:lnTo>
                    <a:lnTo>
                      <a:pt x="0" y="26"/>
                    </a:lnTo>
                    <a:lnTo>
                      <a:pt x="5" y="19"/>
                    </a:lnTo>
                    <a:lnTo>
                      <a:pt x="14" y="9"/>
                    </a:lnTo>
                    <a:lnTo>
                      <a:pt x="16" y="0"/>
                    </a:lnTo>
                    <a:lnTo>
                      <a:pt x="27" y="0"/>
                    </a:lnTo>
                    <a:lnTo>
                      <a:pt x="31" y="7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5" name="Freeform 104"/>
              <p:cNvSpPr>
                <a:spLocks/>
              </p:cNvSpPr>
              <p:nvPr/>
            </p:nvSpPr>
            <p:spPr bwMode="auto">
              <a:xfrm>
                <a:off x="2757096" y="2523311"/>
                <a:ext cx="68935" cy="37823"/>
              </a:xfrm>
              <a:custGeom>
                <a:avLst/>
                <a:gdLst/>
                <a:ahLst/>
                <a:cxnLst>
                  <a:cxn ang="0">
                    <a:pos x="64" y="26"/>
                  </a:cxn>
                  <a:cxn ang="0">
                    <a:pos x="54" y="29"/>
                  </a:cxn>
                  <a:cxn ang="0">
                    <a:pos x="49" y="41"/>
                  </a:cxn>
                  <a:cxn ang="0">
                    <a:pos x="32" y="36"/>
                  </a:cxn>
                  <a:cxn ang="0">
                    <a:pos x="27" y="34"/>
                  </a:cxn>
                  <a:cxn ang="0">
                    <a:pos x="20" y="26"/>
                  </a:cxn>
                  <a:cxn ang="0">
                    <a:pos x="28" y="29"/>
                  </a:cxn>
                  <a:cxn ang="0">
                    <a:pos x="10" y="10"/>
                  </a:cxn>
                  <a:cxn ang="0">
                    <a:pos x="0" y="13"/>
                  </a:cxn>
                  <a:cxn ang="0">
                    <a:pos x="1" y="6"/>
                  </a:cxn>
                  <a:cxn ang="0">
                    <a:pos x="10" y="6"/>
                  </a:cxn>
                  <a:cxn ang="0">
                    <a:pos x="21" y="0"/>
                  </a:cxn>
                  <a:cxn ang="0">
                    <a:pos x="30" y="0"/>
                  </a:cxn>
                  <a:cxn ang="0">
                    <a:pos x="54" y="6"/>
                  </a:cxn>
                  <a:cxn ang="0">
                    <a:pos x="60" y="13"/>
                  </a:cxn>
                  <a:cxn ang="0">
                    <a:pos x="62" y="6"/>
                  </a:cxn>
                  <a:cxn ang="0">
                    <a:pos x="71" y="6"/>
                  </a:cxn>
                  <a:cxn ang="0">
                    <a:pos x="79" y="11"/>
                  </a:cxn>
                  <a:cxn ang="0">
                    <a:pos x="72" y="18"/>
                  </a:cxn>
                  <a:cxn ang="0">
                    <a:pos x="64" y="26"/>
                  </a:cxn>
                </a:cxnLst>
                <a:rect l="0" t="0" r="r" b="b"/>
                <a:pathLst>
                  <a:path w="80" h="42">
                    <a:moveTo>
                      <a:pt x="64" y="26"/>
                    </a:moveTo>
                    <a:lnTo>
                      <a:pt x="54" y="29"/>
                    </a:lnTo>
                    <a:lnTo>
                      <a:pt x="49" y="41"/>
                    </a:lnTo>
                    <a:lnTo>
                      <a:pt x="32" y="36"/>
                    </a:lnTo>
                    <a:lnTo>
                      <a:pt x="27" y="34"/>
                    </a:lnTo>
                    <a:lnTo>
                      <a:pt x="20" y="26"/>
                    </a:lnTo>
                    <a:lnTo>
                      <a:pt x="28" y="29"/>
                    </a:lnTo>
                    <a:lnTo>
                      <a:pt x="10" y="10"/>
                    </a:lnTo>
                    <a:lnTo>
                      <a:pt x="0" y="13"/>
                    </a:lnTo>
                    <a:lnTo>
                      <a:pt x="1" y="6"/>
                    </a:lnTo>
                    <a:lnTo>
                      <a:pt x="10" y="6"/>
                    </a:lnTo>
                    <a:lnTo>
                      <a:pt x="21" y="0"/>
                    </a:lnTo>
                    <a:lnTo>
                      <a:pt x="30" y="0"/>
                    </a:lnTo>
                    <a:lnTo>
                      <a:pt x="54" y="6"/>
                    </a:lnTo>
                    <a:lnTo>
                      <a:pt x="60" y="13"/>
                    </a:lnTo>
                    <a:lnTo>
                      <a:pt x="62" y="6"/>
                    </a:lnTo>
                    <a:lnTo>
                      <a:pt x="71" y="6"/>
                    </a:lnTo>
                    <a:lnTo>
                      <a:pt x="79" y="11"/>
                    </a:lnTo>
                    <a:lnTo>
                      <a:pt x="72" y="18"/>
                    </a:lnTo>
                    <a:lnTo>
                      <a:pt x="64" y="26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6" name="Freeform 105"/>
              <p:cNvSpPr>
                <a:spLocks/>
              </p:cNvSpPr>
              <p:nvPr/>
            </p:nvSpPr>
            <p:spPr bwMode="auto">
              <a:xfrm>
                <a:off x="2660587" y="2500797"/>
                <a:ext cx="132698" cy="143190"/>
              </a:xfrm>
              <a:custGeom>
                <a:avLst/>
                <a:gdLst/>
                <a:ahLst/>
                <a:cxnLst>
                  <a:cxn ang="0">
                    <a:pos x="118" y="153"/>
                  </a:cxn>
                  <a:cxn ang="0">
                    <a:pos x="103" y="148"/>
                  </a:cxn>
                  <a:cxn ang="0">
                    <a:pos x="95" y="150"/>
                  </a:cxn>
                  <a:cxn ang="0">
                    <a:pos x="75" y="133"/>
                  </a:cxn>
                  <a:cxn ang="0">
                    <a:pos x="75" y="124"/>
                  </a:cxn>
                  <a:cxn ang="0">
                    <a:pos x="69" y="133"/>
                  </a:cxn>
                  <a:cxn ang="0">
                    <a:pos x="30" y="113"/>
                  </a:cxn>
                  <a:cxn ang="0">
                    <a:pos x="8" y="81"/>
                  </a:cxn>
                  <a:cxn ang="0">
                    <a:pos x="8" y="70"/>
                  </a:cxn>
                  <a:cxn ang="0">
                    <a:pos x="0" y="58"/>
                  </a:cxn>
                  <a:cxn ang="0">
                    <a:pos x="0" y="37"/>
                  </a:cxn>
                  <a:cxn ang="0">
                    <a:pos x="1" y="28"/>
                  </a:cxn>
                  <a:cxn ang="0">
                    <a:pos x="8" y="13"/>
                  </a:cxn>
                  <a:cxn ang="0">
                    <a:pos x="15" y="10"/>
                  </a:cxn>
                  <a:cxn ang="0">
                    <a:pos x="20" y="0"/>
                  </a:cxn>
                  <a:cxn ang="0">
                    <a:pos x="44" y="3"/>
                  </a:cxn>
                  <a:cxn ang="0">
                    <a:pos x="53" y="8"/>
                  </a:cxn>
                  <a:cxn ang="0">
                    <a:pos x="53" y="18"/>
                  </a:cxn>
                  <a:cxn ang="0">
                    <a:pos x="68" y="32"/>
                  </a:cxn>
                  <a:cxn ang="0">
                    <a:pos x="89" y="52"/>
                  </a:cxn>
                  <a:cxn ang="0">
                    <a:pos x="107" y="58"/>
                  </a:cxn>
                  <a:cxn ang="0">
                    <a:pos x="118" y="63"/>
                  </a:cxn>
                  <a:cxn ang="0">
                    <a:pos x="107" y="75"/>
                  </a:cxn>
                  <a:cxn ang="0">
                    <a:pos x="120" y="86"/>
                  </a:cxn>
                  <a:cxn ang="0">
                    <a:pos x="133" y="81"/>
                  </a:cxn>
                  <a:cxn ang="0">
                    <a:pos x="139" y="88"/>
                  </a:cxn>
                  <a:cxn ang="0">
                    <a:pos x="130" y="99"/>
                  </a:cxn>
                  <a:cxn ang="0">
                    <a:pos x="114" y="95"/>
                  </a:cxn>
                  <a:cxn ang="0">
                    <a:pos x="105" y="101"/>
                  </a:cxn>
                  <a:cxn ang="0">
                    <a:pos x="107" y="121"/>
                  </a:cxn>
                  <a:cxn ang="0">
                    <a:pos x="114" y="130"/>
                  </a:cxn>
                  <a:cxn ang="0">
                    <a:pos x="118" y="139"/>
                  </a:cxn>
                  <a:cxn ang="0">
                    <a:pos x="126" y="144"/>
                  </a:cxn>
                  <a:cxn ang="0">
                    <a:pos x="141" y="148"/>
                  </a:cxn>
                  <a:cxn ang="0">
                    <a:pos x="146" y="139"/>
                  </a:cxn>
                  <a:cxn ang="0">
                    <a:pos x="153" y="144"/>
                  </a:cxn>
                  <a:cxn ang="0">
                    <a:pos x="150" y="158"/>
                  </a:cxn>
                  <a:cxn ang="0">
                    <a:pos x="134" y="153"/>
                  </a:cxn>
                  <a:cxn ang="0">
                    <a:pos x="118" y="153"/>
                  </a:cxn>
                </a:cxnLst>
                <a:rect l="0" t="0" r="r" b="b"/>
                <a:pathLst>
                  <a:path w="154" h="159">
                    <a:moveTo>
                      <a:pt x="118" y="153"/>
                    </a:moveTo>
                    <a:lnTo>
                      <a:pt x="103" y="148"/>
                    </a:lnTo>
                    <a:lnTo>
                      <a:pt x="95" y="150"/>
                    </a:lnTo>
                    <a:lnTo>
                      <a:pt x="75" y="133"/>
                    </a:lnTo>
                    <a:lnTo>
                      <a:pt x="75" y="124"/>
                    </a:lnTo>
                    <a:lnTo>
                      <a:pt x="69" y="133"/>
                    </a:lnTo>
                    <a:lnTo>
                      <a:pt x="30" y="113"/>
                    </a:lnTo>
                    <a:lnTo>
                      <a:pt x="8" y="81"/>
                    </a:lnTo>
                    <a:lnTo>
                      <a:pt x="8" y="70"/>
                    </a:lnTo>
                    <a:lnTo>
                      <a:pt x="0" y="58"/>
                    </a:lnTo>
                    <a:lnTo>
                      <a:pt x="0" y="37"/>
                    </a:lnTo>
                    <a:lnTo>
                      <a:pt x="1" y="28"/>
                    </a:lnTo>
                    <a:lnTo>
                      <a:pt x="8" y="13"/>
                    </a:lnTo>
                    <a:lnTo>
                      <a:pt x="15" y="10"/>
                    </a:lnTo>
                    <a:lnTo>
                      <a:pt x="20" y="0"/>
                    </a:lnTo>
                    <a:lnTo>
                      <a:pt x="44" y="3"/>
                    </a:lnTo>
                    <a:lnTo>
                      <a:pt x="53" y="8"/>
                    </a:lnTo>
                    <a:lnTo>
                      <a:pt x="53" y="18"/>
                    </a:lnTo>
                    <a:lnTo>
                      <a:pt x="68" y="32"/>
                    </a:lnTo>
                    <a:lnTo>
                      <a:pt x="89" y="52"/>
                    </a:lnTo>
                    <a:lnTo>
                      <a:pt x="107" y="58"/>
                    </a:lnTo>
                    <a:lnTo>
                      <a:pt x="118" y="63"/>
                    </a:lnTo>
                    <a:lnTo>
                      <a:pt x="107" y="75"/>
                    </a:lnTo>
                    <a:lnTo>
                      <a:pt x="120" y="86"/>
                    </a:lnTo>
                    <a:lnTo>
                      <a:pt x="133" y="81"/>
                    </a:lnTo>
                    <a:lnTo>
                      <a:pt x="139" y="88"/>
                    </a:lnTo>
                    <a:lnTo>
                      <a:pt x="130" y="99"/>
                    </a:lnTo>
                    <a:lnTo>
                      <a:pt x="114" y="95"/>
                    </a:lnTo>
                    <a:lnTo>
                      <a:pt x="105" y="101"/>
                    </a:lnTo>
                    <a:lnTo>
                      <a:pt x="107" y="121"/>
                    </a:lnTo>
                    <a:lnTo>
                      <a:pt x="114" y="130"/>
                    </a:lnTo>
                    <a:lnTo>
                      <a:pt x="118" y="139"/>
                    </a:lnTo>
                    <a:lnTo>
                      <a:pt x="126" y="144"/>
                    </a:lnTo>
                    <a:lnTo>
                      <a:pt x="141" y="148"/>
                    </a:lnTo>
                    <a:lnTo>
                      <a:pt x="146" y="139"/>
                    </a:lnTo>
                    <a:lnTo>
                      <a:pt x="153" y="144"/>
                    </a:lnTo>
                    <a:lnTo>
                      <a:pt x="150" y="158"/>
                    </a:lnTo>
                    <a:lnTo>
                      <a:pt x="134" y="153"/>
                    </a:lnTo>
                    <a:lnTo>
                      <a:pt x="118" y="153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7" name="Freeform 106"/>
              <p:cNvSpPr>
                <a:spLocks/>
              </p:cNvSpPr>
              <p:nvPr/>
            </p:nvSpPr>
            <p:spPr bwMode="auto">
              <a:xfrm>
                <a:off x="2801902" y="2541322"/>
                <a:ext cx="87029" cy="122476"/>
              </a:xfrm>
              <a:custGeom>
                <a:avLst/>
                <a:gdLst/>
                <a:ahLst/>
                <a:cxnLst>
                  <a:cxn ang="0">
                    <a:pos x="75" y="108"/>
                  </a:cxn>
                  <a:cxn ang="0">
                    <a:pos x="83" y="98"/>
                  </a:cxn>
                  <a:cxn ang="0">
                    <a:pos x="80" y="85"/>
                  </a:cxn>
                  <a:cxn ang="0">
                    <a:pos x="88" y="85"/>
                  </a:cxn>
                  <a:cxn ang="0">
                    <a:pos x="88" y="98"/>
                  </a:cxn>
                  <a:cxn ang="0">
                    <a:pos x="100" y="105"/>
                  </a:cxn>
                  <a:cxn ang="0">
                    <a:pos x="97" y="121"/>
                  </a:cxn>
                  <a:cxn ang="0">
                    <a:pos x="92" y="130"/>
                  </a:cxn>
                  <a:cxn ang="0">
                    <a:pos x="83" y="125"/>
                  </a:cxn>
                  <a:cxn ang="0">
                    <a:pos x="75" y="130"/>
                  </a:cxn>
                  <a:cxn ang="0">
                    <a:pos x="66" y="130"/>
                  </a:cxn>
                  <a:cxn ang="0">
                    <a:pos x="55" y="135"/>
                  </a:cxn>
                  <a:cxn ang="0">
                    <a:pos x="40" y="135"/>
                  </a:cxn>
                  <a:cxn ang="0">
                    <a:pos x="50" y="125"/>
                  </a:cxn>
                  <a:cxn ang="0">
                    <a:pos x="43" y="121"/>
                  </a:cxn>
                  <a:cxn ang="0">
                    <a:pos x="53" y="116"/>
                  </a:cxn>
                  <a:cxn ang="0">
                    <a:pos x="46" y="110"/>
                  </a:cxn>
                  <a:cxn ang="0">
                    <a:pos x="33" y="110"/>
                  </a:cxn>
                  <a:cxn ang="0">
                    <a:pos x="21" y="108"/>
                  </a:cxn>
                  <a:cxn ang="0">
                    <a:pos x="17" y="100"/>
                  </a:cxn>
                  <a:cxn ang="0">
                    <a:pos x="6" y="100"/>
                  </a:cxn>
                  <a:cxn ang="0">
                    <a:pos x="0" y="80"/>
                  </a:cxn>
                  <a:cxn ang="0">
                    <a:pos x="10" y="46"/>
                  </a:cxn>
                  <a:cxn ang="0">
                    <a:pos x="17" y="41"/>
                  </a:cxn>
                  <a:cxn ang="0">
                    <a:pos x="15" y="21"/>
                  </a:cxn>
                  <a:cxn ang="0">
                    <a:pos x="23" y="17"/>
                  </a:cxn>
                  <a:cxn ang="0">
                    <a:pos x="33" y="12"/>
                  </a:cxn>
                  <a:cxn ang="0">
                    <a:pos x="33" y="1"/>
                  </a:cxn>
                  <a:cxn ang="0">
                    <a:pos x="43" y="0"/>
                  </a:cxn>
                  <a:cxn ang="0">
                    <a:pos x="41" y="6"/>
                  </a:cxn>
                  <a:cxn ang="0">
                    <a:pos x="43" y="15"/>
                  </a:cxn>
                  <a:cxn ang="0">
                    <a:pos x="48" y="3"/>
                  </a:cxn>
                  <a:cxn ang="0">
                    <a:pos x="53" y="12"/>
                  </a:cxn>
                  <a:cxn ang="0">
                    <a:pos x="46" y="25"/>
                  </a:cxn>
                  <a:cxn ang="0">
                    <a:pos x="60" y="26"/>
                  </a:cxn>
                  <a:cxn ang="0">
                    <a:pos x="53" y="32"/>
                  </a:cxn>
                  <a:cxn ang="0">
                    <a:pos x="55" y="50"/>
                  </a:cxn>
                  <a:cxn ang="0">
                    <a:pos x="50" y="55"/>
                  </a:cxn>
                  <a:cxn ang="0">
                    <a:pos x="55" y="70"/>
                  </a:cxn>
                  <a:cxn ang="0">
                    <a:pos x="61" y="75"/>
                  </a:cxn>
                  <a:cxn ang="0">
                    <a:pos x="65" y="85"/>
                  </a:cxn>
                  <a:cxn ang="0">
                    <a:pos x="60" y="93"/>
                  </a:cxn>
                  <a:cxn ang="0">
                    <a:pos x="70" y="100"/>
                  </a:cxn>
                  <a:cxn ang="0">
                    <a:pos x="66" y="108"/>
                  </a:cxn>
                  <a:cxn ang="0">
                    <a:pos x="75" y="108"/>
                  </a:cxn>
                </a:cxnLst>
                <a:rect l="0" t="0" r="r" b="b"/>
                <a:pathLst>
                  <a:path w="101" h="136">
                    <a:moveTo>
                      <a:pt x="75" y="108"/>
                    </a:moveTo>
                    <a:lnTo>
                      <a:pt x="83" y="98"/>
                    </a:lnTo>
                    <a:lnTo>
                      <a:pt x="80" y="85"/>
                    </a:lnTo>
                    <a:lnTo>
                      <a:pt x="88" y="85"/>
                    </a:lnTo>
                    <a:lnTo>
                      <a:pt x="88" y="98"/>
                    </a:lnTo>
                    <a:lnTo>
                      <a:pt x="100" y="105"/>
                    </a:lnTo>
                    <a:lnTo>
                      <a:pt x="97" y="121"/>
                    </a:lnTo>
                    <a:lnTo>
                      <a:pt x="92" y="130"/>
                    </a:lnTo>
                    <a:lnTo>
                      <a:pt x="83" y="125"/>
                    </a:lnTo>
                    <a:lnTo>
                      <a:pt x="75" y="130"/>
                    </a:lnTo>
                    <a:lnTo>
                      <a:pt x="66" y="130"/>
                    </a:lnTo>
                    <a:lnTo>
                      <a:pt x="55" y="135"/>
                    </a:lnTo>
                    <a:lnTo>
                      <a:pt x="40" y="135"/>
                    </a:lnTo>
                    <a:lnTo>
                      <a:pt x="50" y="125"/>
                    </a:lnTo>
                    <a:lnTo>
                      <a:pt x="43" y="121"/>
                    </a:lnTo>
                    <a:lnTo>
                      <a:pt x="53" y="116"/>
                    </a:lnTo>
                    <a:lnTo>
                      <a:pt x="46" y="110"/>
                    </a:lnTo>
                    <a:lnTo>
                      <a:pt x="33" y="110"/>
                    </a:lnTo>
                    <a:lnTo>
                      <a:pt x="21" y="108"/>
                    </a:lnTo>
                    <a:lnTo>
                      <a:pt x="17" y="100"/>
                    </a:lnTo>
                    <a:lnTo>
                      <a:pt x="6" y="100"/>
                    </a:lnTo>
                    <a:lnTo>
                      <a:pt x="0" y="80"/>
                    </a:lnTo>
                    <a:lnTo>
                      <a:pt x="10" y="46"/>
                    </a:lnTo>
                    <a:lnTo>
                      <a:pt x="17" y="41"/>
                    </a:lnTo>
                    <a:lnTo>
                      <a:pt x="15" y="21"/>
                    </a:lnTo>
                    <a:lnTo>
                      <a:pt x="23" y="17"/>
                    </a:lnTo>
                    <a:lnTo>
                      <a:pt x="33" y="12"/>
                    </a:lnTo>
                    <a:lnTo>
                      <a:pt x="33" y="1"/>
                    </a:lnTo>
                    <a:lnTo>
                      <a:pt x="43" y="0"/>
                    </a:lnTo>
                    <a:lnTo>
                      <a:pt x="41" y="6"/>
                    </a:lnTo>
                    <a:lnTo>
                      <a:pt x="43" y="15"/>
                    </a:lnTo>
                    <a:lnTo>
                      <a:pt x="48" y="3"/>
                    </a:lnTo>
                    <a:lnTo>
                      <a:pt x="53" y="12"/>
                    </a:lnTo>
                    <a:lnTo>
                      <a:pt x="46" y="25"/>
                    </a:lnTo>
                    <a:lnTo>
                      <a:pt x="60" y="26"/>
                    </a:lnTo>
                    <a:lnTo>
                      <a:pt x="53" y="32"/>
                    </a:lnTo>
                    <a:lnTo>
                      <a:pt x="55" y="50"/>
                    </a:lnTo>
                    <a:lnTo>
                      <a:pt x="50" y="55"/>
                    </a:lnTo>
                    <a:lnTo>
                      <a:pt x="55" y="70"/>
                    </a:lnTo>
                    <a:lnTo>
                      <a:pt x="61" y="75"/>
                    </a:lnTo>
                    <a:lnTo>
                      <a:pt x="65" y="85"/>
                    </a:lnTo>
                    <a:lnTo>
                      <a:pt x="60" y="93"/>
                    </a:lnTo>
                    <a:lnTo>
                      <a:pt x="70" y="100"/>
                    </a:lnTo>
                    <a:lnTo>
                      <a:pt x="66" y="108"/>
                    </a:lnTo>
                    <a:lnTo>
                      <a:pt x="75" y="108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8" name="Freeform 107"/>
              <p:cNvSpPr>
                <a:spLocks/>
              </p:cNvSpPr>
              <p:nvPr/>
            </p:nvSpPr>
            <p:spPr bwMode="auto">
              <a:xfrm>
                <a:off x="2863943" y="2515206"/>
                <a:ext cx="37052" cy="45928"/>
              </a:xfrm>
              <a:custGeom>
                <a:avLst/>
                <a:gdLst/>
                <a:ahLst/>
                <a:cxnLst>
                  <a:cxn ang="0">
                    <a:pos x="42" y="27"/>
                  </a:cxn>
                  <a:cxn ang="0">
                    <a:pos x="42" y="20"/>
                  </a:cxn>
                  <a:cxn ang="0">
                    <a:pos x="34" y="18"/>
                  </a:cxn>
                  <a:cxn ang="0">
                    <a:pos x="32" y="8"/>
                  </a:cxn>
                  <a:cxn ang="0">
                    <a:pos x="13" y="0"/>
                  </a:cxn>
                  <a:cxn ang="0">
                    <a:pos x="1" y="6"/>
                  </a:cxn>
                  <a:cxn ang="0">
                    <a:pos x="0" y="20"/>
                  </a:cxn>
                  <a:cxn ang="0">
                    <a:pos x="5" y="28"/>
                  </a:cxn>
                  <a:cxn ang="0">
                    <a:pos x="6" y="38"/>
                  </a:cxn>
                  <a:cxn ang="0">
                    <a:pos x="13" y="50"/>
                  </a:cxn>
                  <a:cxn ang="0">
                    <a:pos x="21" y="43"/>
                  </a:cxn>
                  <a:cxn ang="0">
                    <a:pos x="32" y="42"/>
                  </a:cxn>
                  <a:cxn ang="0">
                    <a:pos x="42" y="27"/>
                  </a:cxn>
                </a:cxnLst>
                <a:rect l="0" t="0" r="r" b="b"/>
                <a:pathLst>
                  <a:path w="43" h="51">
                    <a:moveTo>
                      <a:pt x="42" y="27"/>
                    </a:moveTo>
                    <a:lnTo>
                      <a:pt x="42" y="20"/>
                    </a:lnTo>
                    <a:lnTo>
                      <a:pt x="34" y="18"/>
                    </a:lnTo>
                    <a:lnTo>
                      <a:pt x="32" y="8"/>
                    </a:lnTo>
                    <a:lnTo>
                      <a:pt x="13" y="0"/>
                    </a:lnTo>
                    <a:lnTo>
                      <a:pt x="1" y="6"/>
                    </a:lnTo>
                    <a:lnTo>
                      <a:pt x="0" y="20"/>
                    </a:lnTo>
                    <a:lnTo>
                      <a:pt x="5" y="28"/>
                    </a:lnTo>
                    <a:lnTo>
                      <a:pt x="6" y="38"/>
                    </a:lnTo>
                    <a:lnTo>
                      <a:pt x="13" y="50"/>
                    </a:lnTo>
                    <a:lnTo>
                      <a:pt x="21" y="43"/>
                    </a:lnTo>
                    <a:lnTo>
                      <a:pt x="32" y="42"/>
                    </a:lnTo>
                    <a:lnTo>
                      <a:pt x="42" y="2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09" name="Freeform 108"/>
              <p:cNvSpPr>
                <a:spLocks/>
              </p:cNvSpPr>
              <p:nvPr/>
            </p:nvSpPr>
            <p:spPr bwMode="auto">
              <a:xfrm>
                <a:off x="2750202" y="2418846"/>
                <a:ext cx="170612" cy="103565"/>
              </a:xfrm>
              <a:custGeom>
                <a:avLst/>
                <a:gdLst/>
                <a:ahLst/>
                <a:cxnLst>
                  <a:cxn ang="0">
                    <a:pos x="91" y="17"/>
                  </a:cxn>
                  <a:cxn ang="0">
                    <a:pos x="76" y="19"/>
                  </a:cxn>
                  <a:cxn ang="0">
                    <a:pos x="75" y="25"/>
                  </a:cxn>
                  <a:cxn ang="0">
                    <a:pos x="82" y="39"/>
                  </a:cxn>
                  <a:cxn ang="0">
                    <a:pos x="89" y="60"/>
                  </a:cxn>
                  <a:cxn ang="0">
                    <a:pos x="94" y="63"/>
                  </a:cxn>
                  <a:cxn ang="0">
                    <a:pos x="102" y="71"/>
                  </a:cxn>
                  <a:cxn ang="0">
                    <a:pos x="106" y="83"/>
                  </a:cxn>
                  <a:cxn ang="0">
                    <a:pos x="113" y="90"/>
                  </a:cxn>
                  <a:cxn ang="0">
                    <a:pos x="114" y="98"/>
                  </a:cxn>
                  <a:cxn ang="0">
                    <a:pos x="106" y="107"/>
                  </a:cxn>
                  <a:cxn ang="0">
                    <a:pos x="93" y="114"/>
                  </a:cxn>
                  <a:cxn ang="0">
                    <a:pos x="71" y="109"/>
                  </a:cxn>
                  <a:cxn ang="0">
                    <a:pos x="63" y="107"/>
                  </a:cxn>
                  <a:cxn ang="0">
                    <a:pos x="53" y="93"/>
                  </a:cxn>
                  <a:cxn ang="0">
                    <a:pos x="50" y="87"/>
                  </a:cxn>
                  <a:cxn ang="0">
                    <a:pos x="46" y="75"/>
                  </a:cxn>
                  <a:cxn ang="0">
                    <a:pos x="37" y="71"/>
                  </a:cxn>
                  <a:cxn ang="0">
                    <a:pos x="26" y="69"/>
                  </a:cxn>
                  <a:cxn ang="0">
                    <a:pos x="30" y="75"/>
                  </a:cxn>
                  <a:cxn ang="0">
                    <a:pos x="35" y="87"/>
                  </a:cxn>
                  <a:cxn ang="0">
                    <a:pos x="37" y="100"/>
                  </a:cxn>
                  <a:cxn ang="0">
                    <a:pos x="28" y="100"/>
                  </a:cxn>
                  <a:cxn ang="0">
                    <a:pos x="21" y="90"/>
                  </a:cxn>
                  <a:cxn ang="0">
                    <a:pos x="15" y="80"/>
                  </a:cxn>
                  <a:cxn ang="0">
                    <a:pos x="10" y="93"/>
                  </a:cxn>
                  <a:cxn ang="0">
                    <a:pos x="1" y="90"/>
                  </a:cxn>
                  <a:cxn ang="0">
                    <a:pos x="0" y="78"/>
                  </a:cxn>
                  <a:cxn ang="0">
                    <a:pos x="10" y="63"/>
                  </a:cxn>
                  <a:cxn ang="0">
                    <a:pos x="26" y="43"/>
                  </a:cxn>
                  <a:cxn ang="0">
                    <a:pos x="44" y="29"/>
                  </a:cxn>
                  <a:cxn ang="0">
                    <a:pos x="53" y="17"/>
                  </a:cxn>
                  <a:cxn ang="0">
                    <a:pos x="58" y="8"/>
                  </a:cxn>
                  <a:cxn ang="0">
                    <a:pos x="93" y="0"/>
                  </a:cxn>
                  <a:cxn ang="0">
                    <a:pos x="147" y="19"/>
                  </a:cxn>
                  <a:cxn ang="0">
                    <a:pos x="172" y="39"/>
                  </a:cxn>
                  <a:cxn ang="0">
                    <a:pos x="197" y="43"/>
                  </a:cxn>
                  <a:cxn ang="0">
                    <a:pos x="189" y="49"/>
                  </a:cxn>
                  <a:cxn ang="0">
                    <a:pos x="183" y="60"/>
                  </a:cxn>
                  <a:cxn ang="0">
                    <a:pos x="162" y="69"/>
                  </a:cxn>
                  <a:cxn ang="0">
                    <a:pos x="152" y="83"/>
                  </a:cxn>
                  <a:cxn ang="0">
                    <a:pos x="158" y="98"/>
                  </a:cxn>
                  <a:cxn ang="0">
                    <a:pos x="151" y="95"/>
                  </a:cxn>
                  <a:cxn ang="0">
                    <a:pos x="145" y="100"/>
                  </a:cxn>
                  <a:cxn ang="0">
                    <a:pos x="136" y="95"/>
                  </a:cxn>
                  <a:cxn ang="0">
                    <a:pos x="139" y="90"/>
                  </a:cxn>
                  <a:cxn ang="0">
                    <a:pos x="120" y="78"/>
                  </a:cxn>
                  <a:cxn ang="0">
                    <a:pos x="107" y="60"/>
                  </a:cxn>
                  <a:cxn ang="0">
                    <a:pos x="101" y="51"/>
                  </a:cxn>
                  <a:cxn ang="0">
                    <a:pos x="101" y="25"/>
                  </a:cxn>
                  <a:cxn ang="0">
                    <a:pos x="91" y="17"/>
                  </a:cxn>
                </a:cxnLst>
                <a:rect l="0" t="0" r="r" b="b"/>
                <a:pathLst>
                  <a:path w="198" h="115">
                    <a:moveTo>
                      <a:pt x="91" y="17"/>
                    </a:moveTo>
                    <a:lnTo>
                      <a:pt x="76" y="19"/>
                    </a:lnTo>
                    <a:lnTo>
                      <a:pt x="75" y="25"/>
                    </a:lnTo>
                    <a:lnTo>
                      <a:pt x="82" y="39"/>
                    </a:lnTo>
                    <a:lnTo>
                      <a:pt x="89" y="60"/>
                    </a:lnTo>
                    <a:lnTo>
                      <a:pt x="94" y="63"/>
                    </a:lnTo>
                    <a:lnTo>
                      <a:pt x="102" y="71"/>
                    </a:lnTo>
                    <a:lnTo>
                      <a:pt x="106" y="83"/>
                    </a:lnTo>
                    <a:lnTo>
                      <a:pt x="113" y="90"/>
                    </a:lnTo>
                    <a:lnTo>
                      <a:pt x="114" y="98"/>
                    </a:lnTo>
                    <a:lnTo>
                      <a:pt x="106" y="107"/>
                    </a:lnTo>
                    <a:lnTo>
                      <a:pt x="93" y="114"/>
                    </a:lnTo>
                    <a:lnTo>
                      <a:pt x="71" y="109"/>
                    </a:lnTo>
                    <a:lnTo>
                      <a:pt x="63" y="107"/>
                    </a:lnTo>
                    <a:lnTo>
                      <a:pt x="53" y="93"/>
                    </a:lnTo>
                    <a:lnTo>
                      <a:pt x="50" y="87"/>
                    </a:lnTo>
                    <a:lnTo>
                      <a:pt x="46" y="75"/>
                    </a:lnTo>
                    <a:lnTo>
                      <a:pt x="37" y="71"/>
                    </a:lnTo>
                    <a:lnTo>
                      <a:pt x="26" y="69"/>
                    </a:lnTo>
                    <a:lnTo>
                      <a:pt x="30" y="75"/>
                    </a:lnTo>
                    <a:lnTo>
                      <a:pt x="35" y="87"/>
                    </a:lnTo>
                    <a:lnTo>
                      <a:pt x="37" y="100"/>
                    </a:lnTo>
                    <a:lnTo>
                      <a:pt x="28" y="100"/>
                    </a:lnTo>
                    <a:lnTo>
                      <a:pt x="21" y="90"/>
                    </a:lnTo>
                    <a:lnTo>
                      <a:pt x="15" y="80"/>
                    </a:lnTo>
                    <a:lnTo>
                      <a:pt x="10" y="93"/>
                    </a:lnTo>
                    <a:lnTo>
                      <a:pt x="1" y="90"/>
                    </a:lnTo>
                    <a:lnTo>
                      <a:pt x="0" y="78"/>
                    </a:lnTo>
                    <a:lnTo>
                      <a:pt x="10" y="63"/>
                    </a:lnTo>
                    <a:lnTo>
                      <a:pt x="26" y="43"/>
                    </a:lnTo>
                    <a:lnTo>
                      <a:pt x="44" y="29"/>
                    </a:lnTo>
                    <a:lnTo>
                      <a:pt x="53" y="17"/>
                    </a:lnTo>
                    <a:lnTo>
                      <a:pt x="58" y="8"/>
                    </a:lnTo>
                    <a:lnTo>
                      <a:pt x="93" y="0"/>
                    </a:lnTo>
                    <a:lnTo>
                      <a:pt x="147" y="19"/>
                    </a:lnTo>
                    <a:lnTo>
                      <a:pt x="172" y="39"/>
                    </a:lnTo>
                    <a:lnTo>
                      <a:pt x="197" y="43"/>
                    </a:lnTo>
                    <a:lnTo>
                      <a:pt x="189" y="49"/>
                    </a:lnTo>
                    <a:lnTo>
                      <a:pt x="183" y="60"/>
                    </a:lnTo>
                    <a:lnTo>
                      <a:pt x="162" y="69"/>
                    </a:lnTo>
                    <a:lnTo>
                      <a:pt x="152" y="83"/>
                    </a:lnTo>
                    <a:lnTo>
                      <a:pt x="158" y="98"/>
                    </a:lnTo>
                    <a:lnTo>
                      <a:pt x="151" y="95"/>
                    </a:lnTo>
                    <a:lnTo>
                      <a:pt x="145" y="100"/>
                    </a:lnTo>
                    <a:lnTo>
                      <a:pt x="136" y="95"/>
                    </a:lnTo>
                    <a:lnTo>
                      <a:pt x="139" y="90"/>
                    </a:lnTo>
                    <a:lnTo>
                      <a:pt x="120" y="78"/>
                    </a:lnTo>
                    <a:lnTo>
                      <a:pt x="107" y="60"/>
                    </a:lnTo>
                    <a:lnTo>
                      <a:pt x="101" y="51"/>
                    </a:lnTo>
                    <a:lnTo>
                      <a:pt x="101" y="25"/>
                    </a:lnTo>
                    <a:lnTo>
                      <a:pt x="91" y="1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0" name="Freeform 109"/>
              <p:cNvSpPr>
                <a:spLocks/>
              </p:cNvSpPr>
              <p:nvPr/>
            </p:nvSpPr>
            <p:spPr bwMode="auto">
              <a:xfrm>
                <a:off x="2869974" y="2571942"/>
                <a:ext cx="30159" cy="29719"/>
              </a:xfrm>
              <a:custGeom>
                <a:avLst/>
                <a:gdLst/>
                <a:ahLst/>
                <a:cxnLst>
                  <a:cxn ang="0">
                    <a:pos x="34" y="9"/>
                  </a:cxn>
                  <a:cxn ang="0">
                    <a:pos x="29" y="22"/>
                  </a:cxn>
                  <a:cxn ang="0">
                    <a:pos x="18" y="32"/>
                  </a:cxn>
                  <a:cxn ang="0">
                    <a:pos x="14" y="21"/>
                  </a:cxn>
                  <a:cxn ang="0">
                    <a:pos x="3" y="13"/>
                  </a:cxn>
                  <a:cxn ang="0">
                    <a:pos x="0" y="8"/>
                  </a:cxn>
                  <a:cxn ang="0">
                    <a:pos x="8" y="1"/>
                  </a:cxn>
                  <a:cxn ang="0">
                    <a:pos x="1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34" y="9"/>
                  </a:cxn>
                </a:cxnLst>
                <a:rect l="0" t="0" r="r" b="b"/>
                <a:pathLst>
                  <a:path w="35" h="33">
                    <a:moveTo>
                      <a:pt x="34" y="9"/>
                    </a:moveTo>
                    <a:lnTo>
                      <a:pt x="29" y="22"/>
                    </a:lnTo>
                    <a:lnTo>
                      <a:pt x="18" y="32"/>
                    </a:lnTo>
                    <a:lnTo>
                      <a:pt x="14" y="21"/>
                    </a:lnTo>
                    <a:lnTo>
                      <a:pt x="3" y="13"/>
                    </a:lnTo>
                    <a:lnTo>
                      <a:pt x="0" y="8"/>
                    </a:lnTo>
                    <a:lnTo>
                      <a:pt x="8" y="1"/>
                    </a:lnTo>
                    <a:lnTo>
                      <a:pt x="1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34" y="9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1" name="Freeform 110"/>
              <p:cNvSpPr>
                <a:spLocks/>
              </p:cNvSpPr>
              <p:nvPr/>
            </p:nvSpPr>
            <p:spPr bwMode="auto">
              <a:xfrm>
                <a:off x="2933739" y="2483686"/>
                <a:ext cx="1126214" cy="295385"/>
              </a:xfrm>
              <a:custGeom>
                <a:avLst/>
                <a:gdLst/>
                <a:ahLst/>
                <a:cxnLst>
                  <a:cxn ang="0">
                    <a:pos x="110" y="159"/>
                  </a:cxn>
                  <a:cxn ang="0">
                    <a:pos x="146" y="161"/>
                  </a:cxn>
                  <a:cxn ang="0">
                    <a:pos x="145" y="121"/>
                  </a:cxn>
                  <a:cxn ang="0">
                    <a:pos x="137" y="91"/>
                  </a:cxn>
                  <a:cxn ang="0">
                    <a:pos x="123" y="71"/>
                  </a:cxn>
                  <a:cxn ang="0">
                    <a:pos x="99" y="53"/>
                  </a:cxn>
                  <a:cxn ang="0">
                    <a:pos x="160" y="71"/>
                  </a:cxn>
                  <a:cxn ang="0">
                    <a:pos x="182" y="48"/>
                  </a:cxn>
                  <a:cxn ang="0">
                    <a:pos x="160" y="15"/>
                  </a:cxn>
                  <a:cxn ang="0">
                    <a:pos x="328" y="1"/>
                  </a:cxn>
                  <a:cxn ang="0">
                    <a:pos x="1263" y="0"/>
                  </a:cxn>
                  <a:cxn ang="0">
                    <a:pos x="1247" y="21"/>
                  </a:cxn>
                  <a:cxn ang="0">
                    <a:pos x="1241" y="48"/>
                  </a:cxn>
                  <a:cxn ang="0">
                    <a:pos x="1259" y="68"/>
                  </a:cxn>
                  <a:cxn ang="0">
                    <a:pos x="1281" y="58"/>
                  </a:cxn>
                  <a:cxn ang="0">
                    <a:pos x="1306" y="75"/>
                  </a:cxn>
                  <a:cxn ang="0">
                    <a:pos x="1292" y="103"/>
                  </a:cxn>
                  <a:cxn ang="0">
                    <a:pos x="1281" y="126"/>
                  </a:cxn>
                  <a:cxn ang="0">
                    <a:pos x="1251" y="136"/>
                  </a:cxn>
                  <a:cxn ang="0">
                    <a:pos x="1223" y="126"/>
                  </a:cxn>
                  <a:cxn ang="0">
                    <a:pos x="1209" y="98"/>
                  </a:cxn>
                  <a:cxn ang="0">
                    <a:pos x="1191" y="116"/>
                  </a:cxn>
                  <a:cxn ang="0">
                    <a:pos x="1167" y="121"/>
                  </a:cxn>
                  <a:cxn ang="0">
                    <a:pos x="1134" y="124"/>
                  </a:cxn>
                  <a:cxn ang="0">
                    <a:pos x="1119" y="143"/>
                  </a:cxn>
                  <a:cxn ang="0">
                    <a:pos x="1072" y="151"/>
                  </a:cxn>
                  <a:cxn ang="0">
                    <a:pos x="1067" y="184"/>
                  </a:cxn>
                  <a:cxn ang="0">
                    <a:pos x="1074" y="214"/>
                  </a:cxn>
                  <a:cxn ang="0">
                    <a:pos x="1059" y="239"/>
                  </a:cxn>
                  <a:cxn ang="0">
                    <a:pos x="1076" y="264"/>
                  </a:cxn>
                  <a:cxn ang="0">
                    <a:pos x="1059" y="284"/>
                  </a:cxn>
                  <a:cxn ang="0">
                    <a:pos x="1072" y="312"/>
                  </a:cxn>
                  <a:cxn ang="0">
                    <a:pos x="1102" y="327"/>
                  </a:cxn>
                  <a:cxn ang="0">
                    <a:pos x="460" y="317"/>
                  </a:cxn>
                  <a:cxn ang="0">
                    <a:pos x="206" y="315"/>
                  </a:cxn>
                  <a:cxn ang="0">
                    <a:pos x="166" y="259"/>
                  </a:cxn>
                  <a:cxn ang="0">
                    <a:pos x="137" y="239"/>
                  </a:cxn>
                  <a:cxn ang="0">
                    <a:pos x="113" y="234"/>
                  </a:cxn>
                  <a:cxn ang="0">
                    <a:pos x="95" y="194"/>
                  </a:cxn>
                  <a:cxn ang="0">
                    <a:pos x="80" y="184"/>
                  </a:cxn>
                  <a:cxn ang="0">
                    <a:pos x="59" y="219"/>
                  </a:cxn>
                  <a:cxn ang="0">
                    <a:pos x="23" y="194"/>
                  </a:cxn>
                  <a:cxn ang="0">
                    <a:pos x="32" y="161"/>
                  </a:cxn>
                  <a:cxn ang="0">
                    <a:pos x="5" y="137"/>
                  </a:cxn>
                  <a:cxn ang="0">
                    <a:pos x="39" y="121"/>
                  </a:cxn>
                  <a:cxn ang="0">
                    <a:pos x="70" y="117"/>
                  </a:cxn>
                  <a:cxn ang="0">
                    <a:pos x="75" y="144"/>
                  </a:cxn>
                  <a:cxn ang="0">
                    <a:pos x="93" y="128"/>
                  </a:cxn>
                </a:cxnLst>
                <a:rect l="0" t="0" r="r" b="b"/>
                <a:pathLst>
                  <a:path w="1307" h="328">
                    <a:moveTo>
                      <a:pt x="100" y="136"/>
                    </a:moveTo>
                    <a:lnTo>
                      <a:pt x="105" y="148"/>
                    </a:lnTo>
                    <a:lnTo>
                      <a:pt x="110" y="159"/>
                    </a:lnTo>
                    <a:lnTo>
                      <a:pt x="117" y="164"/>
                    </a:lnTo>
                    <a:lnTo>
                      <a:pt x="128" y="168"/>
                    </a:lnTo>
                    <a:lnTo>
                      <a:pt x="146" y="161"/>
                    </a:lnTo>
                    <a:lnTo>
                      <a:pt x="146" y="148"/>
                    </a:lnTo>
                    <a:lnTo>
                      <a:pt x="146" y="131"/>
                    </a:lnTo>
                    <a:lnTo>
                      <a:pt x="145" y="121"/>
                    </a:lnTo>
                    <a:lnTo>
                      <a:pt x="146" y="111"/>
                    </a:lnTo>
                    <a:lnTo>
                      <a:pt x="145" y="101"/>
                    </a:lnTo>
                    <a:lnTo>
                      <a:pt x="137" y="91"/>
                    </a:lnTo>
                    <a:lnTo>
                      <a:pt x="137" y="83"/>
                    </a:lnTo>
                    <a:lnTo>
                      <a:pt x="132" y="75"/>
                    </a:lnTo>
                    <a:lnTo>
                      <a:pt x="123" y="71"/>
                    </a:lnTo>
                    <a:lnTo>
                      <a:pt x="115" y="63"/>
                    </a:lnTo>
                    <a:lnTo>
                      <a:pt x="103" y="63"/>
                    </a:lnTo>
                    <a:lnTo>
                      <a:pt x="99" y="53"/>
                    </a:lnTo>
                    <a:lnTo>
                      <a:pt x="106" y="59"/>
                    </a:lnTo>
                    <a:lnTo>
                      <a:pt x="139" y="63"/>
                    </a:lnTo>
                    <a:lnTo>
                      <a:pt x="160" y="71"/>
                    </a:lnTo>
                    <a:lnTo>
                      <a:pt x="172" y="68"/>
                    </a:lnTo>
                    <a:lnTo>
                      <a:pt x="177" y="63"/>
                    </a:lnTo>
                    <a:lnTo>
                      <a:pt x="182" y="48"/>
                    </a:lnTo>
                    <a:lnTo>
                      <a:pt x="175" y="30"/>
                    </a:lnTo>
                    <a:lnTo>
                      <a:pt x="172" y="21"/>
                    </a:lnTo>
                    <a:lnTo>
                      <a:pt x="160" y="15"/>
                    </a:lnTo>
                    <a:lnTo>
                      <a:pt x="146" y="0"/>
                    </a:lnTo>
                    <a:lnTo>
                      <a:pt x="279" y="1"/>
                    </a:lnTo>
                    <a:lnTo>
                      <a:pt x="328" y="1"/>
                    </a:lnTo>
                    <a:lnTo>
                      <a:pt x="377" y="1"/>
                    </a:lnTo>
                    <a:lnTo>
                      <a:pt x="622" y="1"/>
                    </a:lnTo>
                    <a:lnTo>
                      <a:pt x="1263" y="0"/>
                    </a:lnTo>
                    <a:lnTo>
                      <a:pt x="1264" y="1"/>
                    </a:lnTo>
                    <a:lnTo>
                      <a:pt x="1251" y="13"/>
                    </a:lnTo>
                    <a:lnTo>
                      <a:pt x="1247" y="21"/>
                    </a:lnTo>
                    <a:lnTo>
                      <a:pt x="1241" y="28"/>
                    </a:lnTo>
                    <a:lnTo>
                      <a:pt x="1243" y="35"/>
                    </a:lnTo>
                    <a:lnTo>
                      <a:pt x="1241" y="48"/>
                    </a:lnTo>
                    <a:lnTo>
                      <a:pt x="1249" y="53"/>
                    </a:lnTo>
                    <a:lnTo>
                      <a:pt x="1254" y="59"/>
                    </a:lnTo>
                    <a:lnTo>
                      <a:pt x="1259" y="68"/>
                    </a:lnTo>
                    <a:lnTo>
                      <a:pt x="1269" y="71"/>
                    </a:lnTo>
                    <a:lnTo>
                      <a:pt x="1274" y="68"/>
                    </a:lnTo>
                    <a:lnTo>
                      <a:pt x="1281" y="58"/>
                    </a:lnTo>
                    <a:lnTo>
                      <a:pt x="1292" y="59"/>
                    </a:lnTo>
                    <a:lnTo>
                      <a:pt x="1298" y="68"/>
                    </a:lnTo>
                    <a:lnTo>
                      <a:pt x="1306" y="75"/>
                    </a:lnTo>
                    <a:lnTo>
                      <a:pt x="1303" y="83"/>
                    </a:lnTo>
                    <a:lnTo>
                      <a:pt x="1298" y="91"/>
                    </a:lnTo>
                    <a:lnTo>
                      <a:pt x="1292" y="103"/>
                    </a:lnTo>
                    <a:lnTo>
                      <a:pt x="1298" y="111"/>
                    </a:lnTo>
                    <a:lnTo>
                      <a:pt x="1287" y="121"/>
                    </a:lnTo>
                    <a:lnTo>
                      <a:pt x="1281" y="126"/>
                    </a:lnTo>
                    <a:lnTo>
                      <a:pt x="1267" y="126"/>
                    </a:lnTo>
                    <a:lnTo>
                      <a:pt x="1259" y="131"/>
                    </a:lnTo>
                    <a:lnTo>
                      <a:pt x="1251" y="136"/>
                    </a:lnTo>
                    <a:lnTo>
                      <a:pt x="1236" y="136"/>
                    </a:lnTo>
                    <a:lnTo>
                      <a:pt x="1231" y="128"/>
                    </a:lnTo>
                    <a:lnTo>
                      <a:pt x="1223" y="126"/>
                    </a:lnTo>
                    <a:lnTo>
                      <a:pt x="1225" y="111"/>
                    </a:lnTo>
                    <a:lnTo>
                      <a:pt x="1218" y="106"/>
                    </a:lnTo>
                    <a:lnTo>
                      <a:pt x="1209" y="98"/>
                    </a:lnTo>
                    <a:lnTo>
                      <a:pt x="1199" y="98"/>
                    </a:lnTo>
                    <a:lnTo>
                      <a:pt x="1194" y="106"/>
                    </a:lnTo>
                    <a:lnTo>
                      <a:pt x="1191" y="116"/>
                    </a:lnTo>
                    <a:lnTo>
                      <a:pt x="1179" y="110"/>
                    </a:lnTo>
                    <a:lnTo>
                      <a:pt x="1169" y="111"/>
                    </a:lnTo>
                    <a:lnTo>
                      <a:pt x="1167" y="121"/>
                    </a:lnTo>
                    <a:lnTo>
                      <a:pt x="1152" y="117"/>
                    </a:lnTo>
                    <a:lnTo>
                      <a:pt x="1139" y="116"/>
                    </a:lnTo>
                    <a:lnTo>
                      <a:pt x="1134" y="124"/>
                    </a:lnTo>
                    <a:lnTo>
                      <a:pt x="1136" y="136"/>
                    </a:lnTo>
                    <a:lnTo>
                      <a:pt x="1129" y="143"/>
                    </a:lnTo>
                    <a:lnTo>
                      <a:pt x="1119" y="143"/>
                    </a:lnTo>
                    <a:lnTo>
                      <a:pt x="1104" y="148"/>
                    </a:lnTo>
                    <a:lnTo>
                      <a:pt x="1082" y="148"/>
                    </a:lnTo>
                    <a:lnTo>
                      <a:pt x="1072" y="151"/>
                    </a:lnTo>
                    <a:lnTo>
                      <a:pt x="1067" y="168"/>
                    </a:lnTo>
                    <a:lnTo>
                      <a:pt x="1064" y="176"/>
                    </a:lnTo>
                    <a:lnTo>
                      <a:pt x="1067" y="184"/>
                    </a:lnTo>
                    <a:lnTo>
                      <a:pt x="1078" y="194"/>
                    </a:lnTo>
                    <a:lnTo>
                      <a:pt x="1078" y="202"/>
                    </a:lnTo>
                    <a:lnTo>
                      <a:pt x="1074" y="214"/>
                    </a:lnTo>
                    <a:lnTo>
                      <a:pt x="1067" y="219"/>
                    </a:lnTo>
                    <a:lnTo>
                      <a:pt x="1064" y="228"/>
                    </a:lnTo>
                    <a:lnTo>
                      <a:pt x="1059" y="239"/>
                    </a:lnTo>
                    <a:lnTo>
                      <a:pt x="1065" y="247"/>
                    </a:lnTo>
                    <a:lnTo>
                      <a:pt x="1072" y="257"/>
                    </a:lnTo>
                    <a:lnTo>
                      <a:pt x="1076" y="264"/>
                    </a:lnTo>
                    <a:lnTo>
                      <a:pt x="1078" y="277"/>
                    </a:lnTo>
                    <a:lnTo>
                      <a:pt x="1065" y="280"/>
                    </a:lnTo>
                    <a:lnTo>
                      <a:pt x="1059" y="284"/>
                    </a:lnTo>
                    <a:lnTo>
                      <a:pt x="1059" y="294"/>
                    </a:lnTo>
                    <a:lnTo>
                      <a:pt x="1065" y="306"/>
                    </a:lnTo>
                    <a:lnTo>
                      <a:pt x="1072" y="312"/>
                    </a:lnTo>
                    <a:lnTo>
                      <a:pt x="1082" y="312"/>
                    </a:lnTo>
                    <a:lnTo>
                      <a:pt x="1089" y="317"/>
                    </a:lnTo>
                    <a:lnTo>
                      <a:pt x="1102" y="327"/>
                    </a:lnTo>
                    <a:lnTo>
                      <a:pt x="702" y="320"/>
                    </a:lnTo>
                    <a:lnTo>
                      <a:pt x="565" y="320"/>
                    </a:lnTo>
                    <a:lnTo>
                      <a:pt x="460" y="317"/>
                    </a:lnTo>
                    <a:lnTo>
                      <a:pt x="453" y="317"/>
                    </a:lnTo>
                    <a:lnTo>
                      <a:pt x="353" y="317"/>
                    </a:lnTo>
                    <a:lnTo>
                      <a:pt x="206" y="315"/>
                    </a:lnTo>
                    <a:lnTo>
                      <a:pt x="205" y="306"/>
                    </a:lnTo>
                    <a:lnTo>
                      <a:pt x="179" y="267"/>
                    </a:lnTo>
                    <a:lnTo>
                      <a:pt x="166" y="259"/>
                    </a:lnTo>
                    <a:lnTo>
                      <a:pt x="155" y="257"/>
                    </a:lnTo>
                    <a:lnTo>
                      <a:pt x="145" y="244"/>
                    </a:lnTo>
                    <a:lnTo>
                      <a:pt x="137" y="239"/>
                    </a:lnTo>
                    <a:lnTo>
                      <a:pt x="132" y="229"/>
                    </a:lnTo>
                    <a:lnTo>
                      <a:pt x="126" y="235"/>
                    </a:lnTo>
                    <a:lnTo>
                      <a:pt x="113" y="234"/>
                    </a:lnTo>
                    <a:lnTo>
                      <a:pt x="110" y="219"/>
                    </a:lnTo>
                    <a:lnTo>
                      <a:pt x="100" y="209"/>
                    </a:lnTo>
                    <a:lnTo>
                      <a:pt x="95" y="194"/>
                    </a:lnTo>
                    <a:lnTo>
                      <a:pt x="99" y="176"/>
                    </a:lnTo>
                    <a:lnTo>
                      <a:pt x="83" y="176"/>
                    </a:lnTo>
                    <a:lnTo>
                      <a:pt x="80" y="184"/>
                    </a:lnTo>
                    <a:lnTo>
                      <a:pt x="75" y="194"/>
                    </a:lnTo>
                    <a:lnTo>
                      <a:pt x="63" y="194"/>
                    </a:lnTo>
                    <a:lnTo>
                      <a:pt x="59" y="219"/>
                    </a:lnTo>
                    <a:lnTo>
                      <a:pt x="37" y="214"/>
                    </a:lnTo>
                    <a:lnTo>
                      <a:pt x="33" y="199"/>
                    </a:lnTo>
                    <a:lnTo>
                      <a:pt x="23" y="194"/>
                    </a:lnTo>
                    <a:lnTo>
                      <a:pt x="17" y="182"/>
                    </a:lnTo>
                    <a:lnTo>
                      <a:pt x="26" y="174"/>
                    </a:lnTo>
                    <a:lnTo>
                      <a:pt x="32" y="161"/>
                    </a:lnTo>
                    <a:lnTo>
                      <a:pt x="23" y="137"/>
                    </a:lnTo>
                    <a:lnTo>
                      <a:pt x="13" y="136"/>
                    </a:lnTo>
                    <a:lnTo>
                      <a:pt x="5" y="137"/>
                    </a:lnTo>
                    <a:lnTo>
                      <a:pt x="0" y="131"/>
                    </a:lnTo>
                    <a:lnTo>
                      <a:pt x="13" y="121"/>
                    </a:lnTo>
                    <a:lnTo>
                      <a:pt x="39" y="121"/>
                    </a:lnTo>
                    <a:lnTo>
                      <a:pt x="46" y="116"/>
                    </a:lnTo>
                    <a:lnTo>
                      <a:pt x="65" y="111"/>
                    </a:lnTo>
                    <a:lnTo>
                      <a:pt x="70" y="117"/>
                    </a:lnTo>
                    <a:lnTo>
                      <a:pt x="63" y="121"/>
                    </a:lnTo>
                    <a:lnTo>
                      <a:pt x="65" y="128"/>
                    </a:lnTo>
                    <a:lnTo>
                      <a:pt x="75" y="144"/>
                    </a:lnTo>
                    <a:lnTo>
                      <a:pt x="79" y="161"/>
                    </a:lnTo>
                    <a:lnTo>
                      <a:pt x="80" y="144"/>
                    </a:lnTo>
                    <a:lnTo>
                      <a:pt x="93" y="128"/>
                    </a:lnTo>
                    <a:lnTo>
                      <a:pt x="100" y="13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2" name="Freeform 111"/>
              <p:cNvSpPr>
                <a:spLocks/>
              </p:cNvSpPr>
              <p:nvPr/>
            </p:nvSpPr>
            <p:spPr bwMode="auto">
              <a:xfrm>
                <a:off x="2963036" y="2527814"/>
                <a:ext cx="47393" cy="45928"/>
              </a:xfrm>
              <a:custGeom>
                <a:avLst/>
                <a:gdLst/>
                <a:ahLst/>
                <a:cxnLst>
                  <a:cxn ang="0">
                    <a:pos x="54" y="47"/>
                  </a:cxn>
                  <a:cxn ang="0">
                    <a:pos x="40" y="42"/>
                  </a:cxn>
                  <a:cxn ang="0">
                    <a:pos x="24" y="45"/>
                  </a:cxn>
                  <a:cxn ang="0">
                    <a:pos x="17" y="50"/>
                  </a:cxn>
                  <a:cxn ang="0">
                    <a:pos x="8" y="50"/>
                  </a:cxn>
                  <a:cxn ang="0">
                    <a:pos x="0" y="30"/>
                  </a:cxn>
                  <a:cxn ang="0">
                    <a:pos x="5" y="22"/>
                  </a:cxn>
                  <a:cxn ang="0">
                    <a:pos x="0" y="8"/>
                  </a:cxn>
                  <a:cxn ang="0">
                    <a:pos x="1" y="0"/>
                  </a:cxn>
                  <a:cxn ang="0">
                    <a:pos x="8" y="5"/>
                  </a:cxn>
                  <a:cxn ang="0">
                    <a:pos x="12" y="13"/>
                  </a:cxn>
                  <a:cxn ang="0">
                    <a:pos x="32" y="28"/>
                  </a:cxn>
                  <a:cxn ang="0">
                    <a:pos x="40" y="30"/>
                  </a:cxn>
                  <a:cxn ang="0">
                    <a:pos x="47" y="40"/>
                  </a:cxn>
                  <a:cxn ang="0">
                    <a:pos x="54" y="47"/>
                  </a:cxn>
                </a:cxnLst>
                <a:rect l="0" t="0" r="r" b="b"/>
                <a:pathLst>
                  <a:path w="55" h="51">
                    <a:moveTo>
                      <a:pt x="54" y="47"/>
                    </a:moveTo>
                    <a:lnTo>
                      <a:pt x="40" y="42"/>
                    </a:lnTo>
                    <a:lnTo>
                      <a:pt x="24" y="45"/>
                    </a:lnTo>
                    <a:lnTo>
                      <a:pt x="17" y="50"/>
                    </a:lnTo>
                    <a:lnTo>
                      <a:pt x="8" y="50"/>
                    </a:lnTo>
                    <a:lnTo>
                      <a:pt x="0" y="30"/>
                    </a:lnTo>
                    <a:lnTo>
                      <a:pt x="5" y="22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8" y="5"/>
                    </a:lnTo>
                    <a:lnTo>
                      <a:pt x="12" y="13"/>
                    </a:lnTo>
                    <a:lnTo>
                      <a:pt x="32" y="28"/>
                    </a:lnTo>
                    <a:lnTo>
                      <a:pt x="40" y="30"/>
                    </a:lnTo>
                    <a:lnTo>
                      <a:pt x="47" y="40"/>
                    </a:lnTo>
                    <a:lnTo>
                      <a:pt x="54" y="47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3" name="Freeform 112"/>
              <p:cNvSpPr>
                <a:spLocks/>
              </p:cNvSpPr>
              <p:nvPr/>
            </p:nvSpPr>
            <p:spPr bwMode="auto">
              <a:xfrm>
                <a:off x="2913059" y="2507100"/>
                <a:ext cx="43946" cy="46829"/>
              </a:xfrm>
              <a:custGeom>
                <a:avLst/>
                <a:gdLst/>
                <a:ahLst/>
                <a:cxnLst>
                  <a:cxn ang="0">
                    <a:pos x="35" y="51"/>
                  </a:cxn>
                  <a:cxn ang="0">
                    <a:pos x="22" y="51"/>
                  </a:cxn>
                  <a:cxn ang="0">
                    <a:pos x="18" y="31"/>
                  </a:cxn>
                  <a:cxn ang="0">
                    <a:pos x="5" y="23"/>
                  </a:cxn>
                  <a:cxn ang="0">
                    <a:pos x="0" y="15"/>
                  </a:cxn>
                  <a:cxn ang="0">
                    <a:pos x="7" y="10"/>
                  </a:cxn>
                  <a:cxn ang="0">
                    <a:pos x="13" y="1"/>
                  </a:cxn>
                  <a:cxn ang="0">
                    <a:pos x="18" y="0"/>
                  </a:cxn>
                  <a:cxn ang="0">
                    <a:pos x="28" y="0"/>
                  </a:cxn>
                  <a:cxn ang="0">
                    <a:pos x="33" y="10"/>
                  </a:cxn>
                  <a:cxn ang="0">
                    <a:pos x="41" y="20"/>
                  </a:cxn>
                  <a:cxn ang="0">
                    <a:pos x="50" y="31"/>
                  </a:cxn>
                  <a:cxn ang="0">
                    <a:pos x="38" y="36"/>
                  </a:cxn>
                  <a:cxn ang="0">
                    <a:pos x="41" y="44"/>
                  </a:cxn>
                  <a:cxn ang="0">
                    <a:pos x="35" y="51"/>
                  </a:cxn>
                </a:cxnLst>
                <a:rect l="0" t="0" r="r" b="b"/>
                <a:pathLst>
                  <a:path w="51" h="52">
                    <a:moveTo>
                      <a:pt x="35" y="51"/>
                    </a:moveTo>
                    <a:lnTo>
                      <a:pt x="22" y="51"/>
                    </a:lnTo>
                    <a:lnTo>
                      <a:pt x="18" y="31"/>
                    </a:lnTo>
                    <a:lnTo>
                      <a:pt x="5" y="23"/>
                    </a:lnTo>
                    <a:lnTo>
                      <a:pt x="0" y="15"/>
                    </a:lnTo>
                    <a:lnTo>
                      <a:pt x="7" y="10"/>
                    </a:lnTo>
                    <a:lnTo>
                      <a:pt x="13" y="1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33" y="10"/>
                    </a:lnTo>
                    <a:lnTo>
                      <a:pt x="41" y="20"/>
                    </a:lnTo>
                    <a:lnTo>
                      <a:pt x="50" y="31"/>
                    </a:lnTo>
                    <a:lnTo>
                      <a:pt x="38" y="36"/>
                    </a:lnTo>
                    <a:lnTo>
                      <a:pt x="41" y="44"/>
                    </a:lnTo>
                    <a:lnTo>
                      <a:pt x="35" y="51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4" name="Freeform 113"/>
              <p:cNvSpPr>
                <a:spLocks/>
              </p:cNvSpPr>
              <p:nvPr/>
            </p:nvSpPr>
            <p:spPr bwMode="auto">
              <a:xfrm>
                <a:off x="2464124" y="4451418"/>
                <a:ext cx="53424" cy="47730"/>
              </a:xfrm>
              <a:custGeom>
                <a:avLst/>
                <a:gdLst/>
                <a:ahLst/>
                <a:cxnLst>
                  <a:cxn ang="0">
                    <a:pos x="51" y="52"/>
                  </a:cxn>
                  <a:cxn ang="0">
                    <a:pos x="42" y="49"/>
                  </a:cxn>
                  <a:cxn ang="0">
                    <a:pos x="30" y="44"/>
                  </a:cxn>
                  <a:cxn ang="0">
                    <a:pos x="23" y="33"/>
                  </a:cxn>
                  <a:cxn ang="0">
                    <a:pos x="8" y="24"/>
                  </a:cxn>
                  <a:cxn ang="0">
                    <a:pos x="0" y="22"/>
                  </a:cxn>
                  <a:cxn ang="0">
                    <a:pos x="0" y="0"/>
                  </a:cxn>
                  <a:cxn ang="0">
                    <a:pos x="13" y="5"/>
                  </a:cxn>
                  <a:cxn ang="0">
                    <a:pos x="21" y="13"/>
                  </a:cxn>
                  <a:cxn ang="0">
                    <a:pos x="36" y="28"/>
                  </a:cxn>
                  <a:cxn ang="0">
                    <a:pos x="51" y="39"/>
                  </a:cxn>
                  <a:cxn ang="0">
                    <a:pos x="61" y="44"/>
                  </a:cxn>
                  <a:cxn ang="0">
                    <a:pos x="51" y="52"/>
                  </a:cxn>
                </a:cxnLst>
                <a:rect l="0" t="0" r="r" b="b"/>
                <a:pathLst>
                  <a:path w="62" h="53">
                    <a:moveTo>
                      <a:pt x="51" y="52"/>
                    </a:moveTo>
                    <a:lnTo>
                      <a:pt x="42" y="49"/>
                    </a:lnTo>
                    <a:lnTo>
                      <a:pt x="30" y="44"/>
                    </a:lnTo>
                    <a:lnTo>
                      <a:pt x="23" y="33"/>
                    </a:lnTo>
                    <a:lnTo>
                      <a:pt x="8" y="24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13" y="5"/>
                    </a:lnTo>
                    <a:lnTo>
                      <a:pt x="21" y="13"/>
                    </a:lnTo>
                    <a:lnTo>
                      <a:pt x="36" y="28"/>
                    </a:lnTo>
                    <a:lnTo>
                      <a:pt x="51" y="39"/>
                    </a:lnTo>
                    <a:lnTo>
                      <a:pt x="61" y="44"/>
                    </a:lnTo>
                    <a:lnTo>
                      <a:pt x="51" y="52"/>
                    </a:lnTo>
                  </a:path>
                </a:pathLst>
              </a:custGeom>
              <a:solidFill>
                <a:srgbClr val="FAD62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5" name="Freeform 114"/>
              <p:cNvSpPr>
                <a:spLocks/>
              </p:cNvSpPr>
              <p:nvPr/>
            </p:nvSpPr>
            <p:spPr bwMode="auto">
              <a:xfrm>
                <a:off x="2293512" y="4294720"/>
                <a:ext cx="300726" cy="204427"/>
              </a:xfrm>
              <a:custGeom>
                <a:avLst/>
                <a:gdLst/>
                <a:ahLst/>
                <a:cxnLst>
                  <a:cxn ang="0">
                    <a:pos x="290" y="226"/>
                  </a:cxn>
                  <a:cxn ang="0">
                    <a:pos x="272" y="219"/>
                  </a:cxn>
                  <a:cxn ang="0">
                    <a:pos x="262" y="212"/>
                  </a:cxn>
                  <a:cxn ang="0">
                    <a:pos x="237" y="187"/>
                  </a:cxn>
                  <a:cxn ang="0">
                    <a:pos x="228" y="186"/>
                  </a:cxn>
                  <a:cxn ang="0">
                    <a:pos x="212" y="163"/>
                  </a:cxn>
                  <a:cxn ang="0">
                    <a:pos x="198" y="151"/>
                  </a:cxn>
                  <a:cxn ang="0">
                    <a:pos x="198" y="141"/>
                  </a:cxn>
                  <a:cxn ang="0">
                    <a:pos x="193" y="131"/>
                  </a:cxn>
                  <a:cxn ang="0">
                    <a:pos x="175" y="116"/>
                  </a:cxn>
                  <a:cxn ang="0">
                    <a:pos x="164" y="109"/>
                  </a:cxn>
                  <a:cxn ang="0">
                    <a:pos x="151" y="106"/>
                  </a:cxn>
                  <a:cxn ang="0">
                    <a:pos x="124" y="116"/>
                  </a:cxn>
                  <a:cxn ang="0">
                    <a:pos x="109" y="118"/>
                  </a:cxn>
                  <a:cxn ang="0">
                    <a:pos x="98" y="118"/>
                  </a:cxn>
                  <a:cxn ang="0">
                    <a:pos x="84" y="121"/>
                  </a:cxn>
                  <a:cxn ang="0">
                    <a:pos x="74" y="116"/>
                  </a:cxn>
                  <a:cxn ang="0">
                    <a:pos x="65" y="116"/>
                  </a:cxn>
                  <a:cxn ang="0">
                    <a:pos x="57" y="109"/>
                  </a:cxn>
                  <a:cxn ang="0">
                    <a:pos x="42" y="109"/>
                  </a:cxn>
                  <a:cxn ang="0">
                    <a:pos x="34" y="104"/>
                  </a:cxn>
                  <a:cxn ang="0">
                    <a:pos x="32" y="95"/>
                  </a:cxn>
                  <a:cxn ang="0">
                    <a:pos x="32" y="84"/>
                  </a:cxn>
                  <a:cxn ang="0">
                    <a:pos x="27" y="75"/>
                  </a:cxn>
                  <a:cxn ang="0">
                    <a:pos x="19" y="70"/>
                  </a:cxn>
                  <a:cxn ang="0">
                    <a:pos x="5" y="71"/>
                  </a:cxn>
                  <a:cxn ang="0">
                    <a:pos x="1" y="80"/>
                  </a:cxn>
                  <a:cxn ang="0">
                    <a:pos x="0" y="84"/>
                  </a:cxn>
                  <a:cxn ang="0">
                    <a:pos x="3" y="0"/>
                  </a:cxn>
                  <a:cxn ang="0">
                    <a:pos x="116" y="3"/>
                  </a:cxn>
                  <a:cxn ang="0">
                    <a:pos x="252" y="8"/>
                  </a:cxn>
                  <a:cxn ang="0">
                    <a:pos x="281" y="8"/>
                  </a:cxn>
                  <a:cxn ang="0">
                    <a:pos x="348" y="8"/>
                  </a:cxn>
                  <a:cxn ang="0">
                    <a:pos x="343" y="206"/>
                  </a:cxn>
                  <a:cxn ang="0">
                    <a:pos x="334" y="211"/>
                  </a:cxn>
                  <a:cxn ang="0">
                    <a:pos x="321" y="211"/>
                  </a:cxn>
                  <a:cxn ang="0">
                    <a:pos x="303" y="223"/>
                  </a:cxn>
                  <a:cxn ang="0">
                    <a:pos x="290" y="226"/>
                  </a:cxn>
                </a:cxnLst>
                <a:rect l="0" t="0" r="r" b="b"/>
                <a:pathLst>
                  <a:path w="349" h="227">
                    <a:moveTo>
                      <a:pt x="290" y="226"/>
                    </a:moveTo>
                    <a:lnTo>
                      <a:pt x="272" y="219"/>
                    </a:lnTo>
                    <a:lnTo>
                      <a:pt x="262" y="212"/>
                    </a:lnTo>
                    <a:lnTo>
                      <a:pt x="237" y="187"/>
                    </a:lnTo>
                    <a:lnTo>
                      <a:pt x="228" y="186"/>
                    </a:lnTo>
                    <a:lnTo>
                      <a:pt x="212" y="163"/>
                    </a:lnTo>
                    <a:lnTo>
                      <a:pt x="198" y="151"/>
                    </a:lnTo>
                    <a:lnTo>
                      <a:pt x="198" y="141"/>
                    </a:lnTo>
                    <a:lnTo>
                      <a:pt x="193" y="131"/>
                    </a:lnTo>
                    <a:lnTo>
                      <a:pt x="175" y="116"/>
                    </a:lnTo>
                    <a:lnTo>
                      <a:pt x="164" y="109"/>
                    </a:lnTo>
                    <a:lnTo>
                      <a:pt x="151" y="106"/>
                    </a:lnTo>
                    <a:lnTo>
                      <a:pt x="124" y="116"/>
                    </a:lnTo>
                    <a:lnTo>
                      <a:pt x="109" y="118"/>
                    </a:lnTo>
                    <a:lnTo>
                      <a:pt x="98" y="118"/>
                    </a:lnTo>
                    <a:lnTo>
                      <a:pt x="84" y="121"/>
                    </a:lnTo>
                    <a:lnTo>
                      <a:pt x="74" y="116"/>
                    </a:lnTo>
                    <a:lnTo>
                      <a:pt x="65" y="116"/>
                    </a:lnTo>
                    <a:lnTo>
                      <a:pt x="57" y="109"/>
                    </a:lnTo>
                    <a:lnTo>
                      <a:pt x="42" y="109"/>
                    </a:lnTo>
                    <a:lnTo>
                      <a:pt x="34" y="104"/>
                    </a:lnTo>
                    <a:lnTo>
                      <a:pt x="32" y="95"/>
                    </a:lnTo>
                    <a:lnTo>
                      <a:pt x="32" y="84"/>
                    </a:lnTo>
                    <a:lnTo>
                      <a:pt x="27" y="75"/>
                    </a:lnTo>
                    <a:lnTo>
                      <a:pt x="19" y="70"/>
                    </a:lnTo>
                    <a:lnTo>
                      <a:pt x="5" y="71"/>
                    </a:lnTo>
                    <a:lnTo>
                      <a:pt x="1" y="80"/>
                    </a:lnTo>
                    <a:lnTo>
                      <a:pt x="0" y="84"/>
                    </a:lnTo>
                    <a:lnTo>
                      <a:pt x="3" y="0"/>
                    </a:lnTo>
                    <a:lnTo>
                      <a:pt x="116" y="3"/>
                    </a:lnTo>
                    <a:lnTo>
                      <a:pt x="252" y="8"/>
                    </a:lnTo>
                    <a:lnTo>
                      <a:pt x="281" y="8"/>
                    </a:lnTo>
                    <a:lnTo>
                      <a:pt x="348" y="8"/>
                    </a:lnTo>
                    <a:lnTo>
                      <a:pt x="343" y="206"/>
                    </a:lnTo>
                    <a:lnTo>
                      <a:pt x="334" y="211"/>
                    </a:lnTo>
                    <a:lnTo>
                      <a:pt x="321" y="211"/>
                    </a:lnTo>
                    <a:lnTo>
                      <a:pt x="303" y="223"/>
                    </a:lnTo>
                    <a:lnTo>
                      <a:pt x="290" y="226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6" name="Freeform 115"/>
              <p:cNvSpPr>
                <a:spLocks/>
              </p:cNvSpPr>
              <p:nvPr/>
            </p:nvSpPr>
            <p:spPr bwMode="auto">
              <a:xfrm>
                <a:off x="2882039" y="2192804"/>
                <a:ext cx="1197733" cy="296285"/>
              </a:xfrm>
              <a:custGeom>
                <a:avLst/>
                <a:gdLst/>
                <a:ahLst/>
                <a:cxnLst>
                  <a:cxn ang="0">
                    <a:pos x="187" y="3"/>
                  </a:cxn>
                  <a:cxn ang="0">
                    <a:pos x="452" y="6"/>
                  </a:cxn>
                  <a:cxn ang="0">
                    <a:pos x="1257" y="25"/>
                  </a:cxn>
                  <a:cxn ang="0">
                    <a:pos x="1239" y="35"/>
                  </a:cxn>
                  <a:cxn ang="0">
                    <a:pos x="1255" y="53"/>
                  </a:cxn>
                  <a:cxn ang="0">
                    <a:pos x="1268" y="61"/>
                  </a:cxn>
                  <a:cxn ang="0">
                    <a:pos x="1284" y="65"/>
                  </a:cxn>
                  <a:cxn ang="0">
                    <a:pos x="1306" y="53"/>
                  </a:cxn>
                  <a:cxn ang="0">
                    <a:pos x="1322" y="72"/>
                  </a:cxn>
                  <a:cxn ang="0">
                    <a:pos x="1312" y="81"/>
                  </a:cxn>
                  <a:cxn ang="0">
                    <a:pos x="1314" y="103"/>
                  </a:cxn>
                  <a:cxn ang="0">
                    <a:pos x="1314" y="121"/>
                  </a:cxn>
                  <a:cxn ang="0">
                    <a:pos x="1324" y="133"/>
                  </a:cxn>
                  <a:cxn ang="0">
                    <a:pos x="1341" y="146"/>
                  </a:cxn>
                  <a:cxn ang="0">
                    <a:pos x="1335" y="166"/>
                  </a:cxn>
                  <a:cxn ang="0">
                    <a:pos x="1335" y="193"/>
                  </a:cxn>
                  <a:cxn ang="0">
                    <a:pos x="1337" y="214"/>
                  </a:cxn>
                  <a:cxn ang="0">
                    <a:pos x="1352" y="221"/>
                  </a:cxn>
                  <a:cxn ang="0">
                    <a:pos x="1367" y="246"/>
                  </a:cxn>
                  <a:cxn ang="0">
                    <a:pos x="1389" y="263"/>
                  </a:cxn>
                  <a:cxn ang="0">
                    <a:pos x="1372" y="271"/>
                  </a:cxn>
                  <a:cxn ang="0">
                    <a:pos x="1367" y="291"/>
                  </a:cxn>
                  <a:cxn ang="0">
                    <a:pos x="1350" y="300"/>
                  </a:cxn>
                  <a:cxn ang="0">
                    <a:pos x="1344" y="318"/>
                  </a:cxn>
                  <a:cxn ang="0">
                    <a:pos x="1324" y="323"/>
                  </a:cxn>
                  <a:cxn ang="0">
                    <a:pos x="437" y="328"/>
                  </a:cxn>
                  <a:cxn ang="0">
                    <a:pos x="339" y="328"/>
                  </a:cxn>
                  <a:cxn ang="0">
                    <a:pos x="212" y="300"/>
                  </a:cxn>
                  <a:cxn ang="0">
                    <a:pos x="210" y="278"/>
                  </a:cxn>
                  <a:cxn ang="0">
                    <a:pos x="199" y="258"/>
                  </a:cxn>
                  <a:cxn ang="0">
                    <a:pos x="214" y="234"/>
                  </a:cxn>
                  <a:cxn ang="0">
                    <a:pos x="199" y="220"/>
                  </a:cxn>
                  <a:cxn ang="0">
                    <a:pos x="165" y="201"/>
                  </a:cxn>
                  <a:cxn ang="0">
                    <a:pos x="143" y="216"/>
                  </a:cxn>
                  <a:cxn ang="0">
                    <a:pos x="119" y="240"/>
                  </a:cxn>
                  <a:cxn ang="0">
                    <a:pos x="105" y="245"/>
                  </a:cxn>
                  <a:cxn ang="0">
                    <a:pos x="105" y="221"/>
                  </a:cxn>
                  <a:cxn ang="0">
                    <a:pos x="117" y="196"/>
                  </a:cxn>
                  <a:cxn ang="0">
                    <a:pos x="105" y="186"/>
                  </a:cxn>
                  <a:cxn ang="0">
                    <a:pos x="83" y="180"/>
                  </a:cxn>
                  <a:cxn ang="0">
                    <a:pos x="73" y="196"/>
                  </a:cxn>
                  <a:cxn ang="0">
                    <a:pos x="66" y="166"/>
                  </a:cxn>
                  <a:cxn ang="0">
                    <a:pos x="63" y="143"/>
                  </a:cxn>
                  <a:cxn ang="0">
                    <a:pos x="45" y="126"/>
                  </a:cxn>
                  <a:cxn ang="0">
                    <a:pos x="19" y="106"/>
                  </a:cxn>
                  <a:cxn ang="0">
                    <a:pos x="32" y="88"/>
                  </a:cxn>
                  <a:cxn ang="0">
                    <a:pos x="46" y="73"/>
                  </a:cxn>
                  <a:cxn ang="0">
                    <a:pos x="35" y="58"/>
                  </a:cxn>
                  <a:cxn ang="0">
                    <a:pos x="19" y="61"/>
                  </a:cxn>
                  <a:cxn ang="0">
                    <a:pos x="0" y="45"/>
                  </a:cxn>
                  <a:cxn ang="0">
                    <a:pos x="10" y="30"/>
                  </a:cxn>
                  <a:cxn ang="0">
                    <a:pos x="30" y="6"/>
                  </a:cxn>
                  <a:cxn ang="0">
                    <a:pos x="41" y="0"/>
                  </a:cxn>
                </a:cxnLst>
                <a:rect l="0" t="0" r="r" b="b"/>
                <a:pathLst>
                  <a:path w="1390" h="329">
                    <a:moveTo>
                      <a:pt x="41" y="0"/>
                    </a:moveTo>
                    <a:lnTo>
                      <a:pt x="187" y="3"/>
                    </a:lnTo>
                    <a:lnTo>
                      <a:pt x="274" y="3"/>
                    </a:lnTo>
                    <a:lnTo>
                      <a:pt x="452" y="6"/>
                    </a:lnTo>
                    <a:lnTo>
                      <a:pt x="1260" y="15"/>
                    </a:lnTo>
                    <a:lnTo>
                      <a:pt x="1257" y="25"/>
                    </a:lnTo>
                    <a:lnTo>
                      <a:pt x="1254" y="33"/>
                    </a:lnTo>
                    <a:lnTo>
                      <a:pt x="1239" y="35"/>
                    </a:lnTo>
                    <a:lnTo>
                      <a:pt x="1244" y="48"/>
                    </a:lnTo>
                    <a:lnTo>
                      <a:pt x="1255" y="53"/>
                    </a:lnTo>
                    <a:lnTo>
                      <a:pt x="1260" y="58"/>
                    </a:lnTo>
                    <a:lnTo>
                      <a:pt x="1268" y="61"/>
                    </a:lnTo>
                    <a:lnTo>
                      <a:pt x="1277" y="72"/>
                    </a:lnTo>
                    <a:lnTo>
                      <a:pt x="1284" y="65"/>
                    </a:lnTo>
                    <a:lnTo>
                      <a:pt x="1294" y="58"/>
                    </a:lnTo>
                    <a:lnTo>
                      <a:pt x="1306" y="53"/>
                    </a:lnTo>
                    <a:lnTo>
                      <a:pt x="1314" y="58"/>
                    </a:lnTo>
                    <a:lnTo>
                      <a:pt x="1322" y="72"/>
                    </a:lnTo>
                    <a:lnTo>
                      <a:pt x="1319" y="81"/>
                    </a:lnTo>
                    <a:lnTo>
                      <a:pt x="1312" y="81"/>
                    </a:lnTo>
                    <a:lnTo>
                      <a:pt x="1314" y="95"/>
                    </a:lnTo>
                    <a:lnTo>
                      <a:pt x="1314" y="103"/>
                    </a:lnTo>
                    <a:lnTo>
                      <a:pt x="1315" y="112"/>
                    </a:lnTo>
                    <a:lnTo>
                      <a:pt x="1314" y="121"/>
                    </a:lnTo>
                    <a:lnTo>
                      <a:pt x="1317" y="128"/>
                    </a:lnTo>
                    <a:lnTo>
                      <a:pt x="1324" y="133"/>
                    </a:lnTo>
                    <a:lnTo>
                      <a:pt x="1335" y="138"/>
                    </a:lnTo>
                    <a:lnTo>
                      <a:pt x="1341" y="146"/>
                    </a:lnTo>
                    <a:lnTo>
                      <a:pt x="1335" y="153"/>
                    </a:lnTo>
                    <a:lnTo>
                      <a:pt x="1335" y="166"/>
                    </a:lnTo>
                    <a:lnTo>
                      <a:pt x="1330" y="183"/>
                    </a:lnTo>
                    <a:lnTo>
                      <a:pt x="1335" y="193"/>
                    </a:lnTo>
                    <a:lnTo>
                      <a:pt x="1337" y="201"/>
                    </a:lnTo>
                    <a:lnTo>
                      <a:pt x="1337" y="214"/>
                    </a:lnTo>
                    <a:lnTo>
                      <a:pt x="1344" y="220"/>
                    </a:lnTo>
                    <a:lnTo>
                      <a:pt x="1352" y="221"/>
                    </a:lnTo>
                    <a:lnTo>
                      <a:pt x="1362" y="241"/>
                    </a:lnTo>
                    <a:lnTo>
                      <a:pt x="1367" y="246"/>
                    </a:lnTo>
                    <a:lnTo>
                      <a:pt x="1375" y="254"/>
                    </a:lnTo>
                    <a:lnTo>
                      <a:pt x="1389" y="263"/>
                    </a:lnTo>
                    <a:lnTo>
                      <a:pt x="1377" y="265"/>
                    </a:lnTo>
                    <a:lnTo>
                      <a:pt x="1372" y="271"/>
                    </a:lnTo>
                    <a:lnTo>
                      <a:pt x="1374" y="283"/>
                    </a:lnTo>
                    <a:lnTo>
                      <a:pt x="1367" y="291"/>
                    </a:lnTo>
                    <a:lnTo>
                      <a:pt x="1355" y="291"/>
                    </a:lnTo>
                    <a:lnTo>
                      <a:pt x="1350" y="300"/>
                    </a:lnTo>
                    <a:lnTo>
                      <a:pt x="1347" y="311"/>
                    </a:lnTo>
                    <a:lnTo>
                      <a:pt x="1344" y="318"/>
                    </a:lnTo>
                    <a:lnTo>
                      <a:pt x="1332" y="320"/>
                    </a:lnTo>
                    <a:lnTo>
                      <a:pt x="1324" y="323"/>
                    </a:lnTo>
                    <a:lnTo>
                      <a:pt x="683" y="328"/>
                    </a:lnTo>
                    <a:lnTo>
                      <a:pt x="437" y="328"/>
                    </a:lnTo>
                    <a:lnTo>
                      <a:pt x="389" y="328"/>
                    </a:lnTo>
                    <a:lnTo>
                      <a:pt x="339" y="328"/>
                    </a:lnTo>
                    <a:lnTo>
                      <a:pt x="202" y="306"/>
                    </a:lnTo>
                    <a:lnTo>
                      <a:pt x="212" y="300"/>
                    </a:lnTo>
                    <a:lnTo>
                      <a:pt x="214" y="288"/>
                    </a:lnTo>
                    <a:lnTo>
                      <a:pt x="210" y="278"/>
                    </a:lnTo>
                    <a:lnTo>
                      <a:pt x="199" y="268"/>
                    </a:lnTo>
                    <a:lnTo>
                      <a:pt x="199" y="258"/>
                    </a:lnTo>
                    <a:lnTo>
                      <a:pt x="208" y="246"/>
                    </a:lnTo>
                    <a:lnTo>
                      <a:pt x="214" y="234"/>
                    </a:lnTo>
                    <a:lnTo>
                      <a:pt x="212" y="220"/>
                    </a:lnTo>
                    <a:lnTo>
                      <a:pt x="199" y="220"/>
                    </a:lnTo>
                    <a:lnTo>
                      <a:pt x="188" y="208"/>
                    </a:lnTo>
                    <a:lnTo>
                      <a:pt x="165" y="201"/>
                    </a:lnTo>
                    <a:lnTo>
                      <a:pt x="148" y="205"/>
                    </a:lnTo>
                    <a:lnTo>
                      <a:pt x="143" y="216"/>
                    </a:lnTo>
                    <a:lnTo>
                      <a:pt x="135" y="220"/>
                    </a:lnTo>
                    <a:lnTo>
                      <a:pt x="119" y="240"/>
                    </a:lnTo>
                    <a:lnTo>
                      <a:pt x="112" y="254"/>
                    </a:lnTo>
                    <a:lnTo>
                      <a:pt x="105" y="245"/>
                    </a:lnTo>
                    <a:lnTo>
                      <a:pt x="95" y="236"/>
                    </a:lnTo>
                    <a:lnTo>
                      <a:pt x="105" y="221"/>
                    </a:lnTo>
                    <a:lnTo>
                      <a:pt x="113" y="216"/>
                    </a:lnTo>
                    <a:lnTo>
                      <a:pt x="117" y="196"/>
                    </a:lnTo>
                    <a:lnTo>
                      <a:pt x="110" y="193"/>
                    </a:lnTo>
                    <a:lnTo>
                      <a:pt x="105" y="186"/>
                    </a:lnTo>
                    <a:lnTo>
                      <a:pt x="95" y="183"/>
                    </a:lnTo>
                    <a:lnTo>
                      <a:pt x="83" y="180"/>
                    </a:lnTo>
                    <a:lnTo>
                      <a:pt x="83" y="196"/>
                    </a:lnTo>
                    <a:lnTo>
                      <a:pt x="73" y="196"/>
                    </a:lnTo>
                    <a:lnTo>
                      <a:pt x="66" y="176"/>
                    </a:lnTo>
                    <a:lnTo>
                      <a:pt x="66" y="166"/>
                    </a:lnTo>
                    <a:lnTo>
                      <a:pt x="66" y="158"/>
                    </a:lnTo>
                    <a:lnTo>
                      <a:pt x="63" y="143"/>
                    </a:lnTo>
                    <a:lnTo>
                      <a:pt x="59" y="133"/>
                    </a:lnTo>
                    <a:lnTo>
                      <a:pt x="45" y="126"/>
                    </a:lnTo>
                    <a:lnTo>
                      <a:pt x="37" y="121"/>
                    </a:lnTo>
                    <a:lnTo>
                      <a:pt x="19" y="106"/>
                    </a:lnTo>
                    <a:lnTo>
                      <a:pt x="15" y="95"/>
                    </a:lnTo>
                    <a:lnTo>
                      <a:pt x="32" y="88"/>
                    </a:lnTo>
                    <a:lnTo>
                      <a:pt x="37" y="81"/>
                    </a:lnTo>
                    <a:lnTo>
                      <a:pt x="46" y="73"/>
                    </a:lnTo>
                    <a:lnTo>
                      <a:pt x="45" y="61"/>
                    </a:lnTo>
                    <a:lnTo>
                      <a:pt x="35" y="58"/>
                    </a:lnTo>
                    <a:lnTo>
                      <a:pt x="25" y="60"/>
                    </a:lnTo>
                    <a:lnTo>
                      <a:pt x="19" y="61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3" y="35"/>
                    </a:lnTo>
                    <a:lnTo>
                      <a:pt x="10" y="30"/>
                    </a:lnTo>
                    <a:lnTo>
                      <a:pt x="15" y="21"/>
                    </a:lnTo>
                    <a:lnTo>
                      <a:pt x="30" y="6"/>
                    </a:lnTo>
                    <a:lnTo>
                      <a:pt x="37" y="3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7" name="Freeform 116"/>
              <p:cNvSpPr>
                <a:spLocks/>
              </p:cNvSpPr>
              <p:nvPr/>
            </p:nvSpPr>
            <p:spPr bwMode="auto">
              <a:xfrm>
                <a:off x="2935463" y="2400834"/>
                <a:ext cx="63765" cy="8465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5" y="0"/>
                  </a:cxn>
                  <a:cxn ang="0">
                    <a:pos x="15" y="10"/>
                  </a:cxn>
                  <a:cxn ang="0">
                    <a:pos x="25" y="25"/>
                  </a:cxn>
                  <a:cxn ang="0">
                    <a:pos x="38" y="47"/>
                  </a:cxn>
                  <a:cxn ang="0">
                    <a:pos x="45" y="49"/>
                  </a:cxn>
                  <a:cxn ang="0">
                    <a:pos x="61" y="66"/>
                  </a:cxn>
                  <a:cxn ang="0">
                    <a:pos x="68" y="78"/>
                  </a:cxn>
                  <a:cxn ang="0">
                    <a:pos x="73" y="93"/>
                  </a:cxn>
                  <a:cxn ang="0">
                    <a:pos x="63" y="88"/>
                  </a:cxn>
                  <a:cxn ang="0">
                    <a:pos x="52" y="86"/>
                  </a:cxn>
                  <a:cxn ang="0">
                    <a:pos x="32" y="61"/>
                  </a:cxn>
                  <a:cxn ang="0">
                    <a:pos x="25" y="56"/>
                  </a:cxn>
                  <a:cxn ang="0">
                    <a:pos x="17" y="30"/>
                  </a:cxn>
                  <a:cxn ang="0">
                    <a:pos x="12" y="25"/>
                  </a:cxn>
                  <a:cxn ang="0">
                    <a:pos x="1" y="28"/>
                  </a:cxn>
                  <a:cxn ang="0">
                    <a:pos x="0" y="6"/>
                  </a:cxn>
                </a:cxnLst>
                <a:rect l="0" t="0" r="r" b="b"/>
                <a:pathLst>
                  <a:path w="74" h="94">
                    <a:moveTo>
                      <a:pt x="0" y="6"/>
                    </a:moveTo>
                    <a:lnTo>
                      <a:pt x="5" y="0"/>
                    </a:lnTo>
                    <a:lnTo>
                      <a:pt x="15" y="10"/>
                    </a:lnTo>
                    <a:lnTo>
                      <a:pt x="25" y="25"/>
                    </a:lnTo>
                    <a:lnTo>
                      <a:pt x="38" y="47"/>
                    </a:lnTo>
                    <a:lnTo>
                      <a:pt x="45" y="49"/>
                    </a:lnTo>
                    <a:lnTo>
                      <a:pt x="61" y="66"/>
                    </a:lnTo>
                    <a:lnTo>
                      <a:pt x="68" y="78"/>
                    </a:lnTo>
                    <a:lnTo>
                      <a:pt x="73" y="93"/>
                    </a:lnTo>
                    <a:lnTo>
                      <a:pt x="63" y="88"/>
                    </a:lnTo>
                    <a:lnTo>
                      <a:pt x="52" y="86"/>
                    </a:lnTo>
                    <a:lnTo>
                      <a:pt x="32" y="61"/>
                    </a:lnTo>
                    <a:lnTo>
                      <a:pt x="25" y="56"/>
                    </a:lnTo>
                    <a:lnTo>
                      <a:pt x="17" y="30"/>
                    </a:lnTo>
                    <a:lnTo>
                      <a:pt x="12" y="25"/>
                    </a:lnTo>
                    <a:lnTo>
                      <a:pt x="1" y="2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8" name="Freeform 117"/>
              <p:cNvSpPr>
                <a:spLocks/>
              </p:cNvSpPr>
              <p:nvPr/>
            </p:nvSpPr>
            <p:spPr bwMode="auto">
              <a:xfrm>
                <a:off x="2977685" y="2430553"/>
                <a:ext cx="25850" cy="27917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1"/>
                  </a:cxn>
                  <a:cxn ang="0">
                    <a:pos x="10" y="30"/>
                  </a:cxn>
                  <a:cxn ang="0">
                    <a:pos x="29" y="30"/>
                  </a:cxn>
                  <a:cxn ang="0">
                    <a:pos x="29" y="0"/>
                  </a:cxn>
                  <a:cxn ang="0">
                    <a:pos x="19" y="11"/>
                  </a:cxn>
                  <a:cxn ang="0">
                    <a:pos x="0" y="5"/>
                  </a:cxn>
                </a:cxnLst>
                <a:rect l="0" t="0" r="r" b="b"/>
                <a:pathLst>
                  <a:path w="30" h="31">
                    <a:moveTo>
                      <a:pt x="0" y="5"/>
                    </a:moveTo>
                    <a:lnTo>
                      <a:pt x="0" y="11"/>
                    </a:lnTo>
                    <a:lnTo>
                      <a:pt x="10" y="30"/>
                    </a:lnTo>
                    <a:lnTo>
                      <a:pt x="29" y="30"/>
                    </a:lnTo>
                    <a:lnTo>
                      <a:pt x="29" y="0"/>
                    </a:lnTo>
                    <a:lnTo>
                      <a:pt x="19" y="11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888888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19" name="Freeform 118"/>
              <p:cNvSpPr>
                <a:spLocks/>
              </p:cNvSpPr>
              <p:nvPr/>
            </p:nvSpPr>
            <p:spPr bwMode="auto">
              <a:xfrm>
                <a:off x="3016460" y="3411266"/>
                <a:ext cx="92199" cy="142289"/>
              </a:xfrm>
              <a:custGeom>
                <a:avLst/>
                <a:gdLst/>
                <a:ahLst/>
                <a:cxnLst>
                  <a:cxn ang="0">
                    <a:pos x="41" y="145"/>
                  </a:cxn>
                  <a:cxn ang="0">
                    <a:pos x="36" y="135"/>
                  </a:cxn>
                  <a:cxn ang="0">
                    <a:pos x="43" y="118"/>
                  </a:cxn>
                  <a:cxn ang="0">
                    <a:pos x="56" y="122"/>
                  </a:cxn>
                  <a:cxn ang="0">
                    <a:pos x="65" y="107"/>
                  </a:cxn>
                  <a:cxn ang="0">
                    <a:pos x="59" y="94"/>
                  </a:cxn>
                  <a:cxn ang="0">
                    <a:pos x="50" y="94"/>
                  </a:cxn>
                  <a:cxn ang="0">
                    <a:pos x="43" y="97"/>
                  </a:cxn>
                  <a:cxn ang="0">
                    <a:pos x="54" y="100"/>
                  </a:cxn>
                  <a:cxn ang="0">
                    <a:pos x="58" y="108"/>
                  </a:cxn>
                  <a:cxn ang="0">
                    <a:pos x="41" y="108"/>
                  </a:cxn>
                  <a:cxn ang="0">
                    <a:pos x="32" y="125"/>
                  </a:cxn>
                  <a:cxn ang="0">
                    <a:pos x="25" y="157"/>
                  </a:cxn>
                  <a:cxn ang="0">
                    <a:pos x="13" y="157"/>
                  </a:cxn>
                  <a:cxn ang="0">
                    <a:pos x="6" y="154"/>
                  </a:cxn>
                  <a:cxn ang="0">
                    <a:pos x="0" y="135"/>
                  </a:cxn>
                  <a:cxn ang="0">
                    <a:pos x="6" y="125"/>
                  </a:cxn>
                  <a:cxn ang="0">
                    <a:pos x="10" y="114"/>
                  </a:cxn>
                  <a:cxn ang="0">
                    <a:pos x="10" y="107"/>
                  </a:cxn>
                  <a:cxn ang="0">
                    <a:pos x="3" y="100"/>
                  </a:cxn>
                  <a:cxn ang="0">
                    <a:pos x="18" y="81"/>
                  </a:cxn>
                  <a:cxn ang="0">
                    <a:pos x="13" y="68"/>
                  </a:cxn>
                  <a:cxn ang="0">
                    <a:pos x="19" y="43"/>
                  </a:cxn>
                  <a:cxn ang="0">
                    <a:pos x="41" y="15"/>
                  </a:cxn>
                  <a:cxn ang="0">
                    <a:pos x="45" y="0"/>
                  </a:cxn>
                  <a:cxn ang="0">
                    <a:pos x="54" y="0"/>
                  </a:cxn>
                  <a:cxn ang="0">
                    <a:pos x="54" y="13"/>
                  </a:cxn>
                  <a:cxn ang="0">
                    <a:pos x="56" y="23"/>
                  </a:cxn>
                  <a:cxn ang="0">
                    <a:pos x="71" y="35"/>
                  </a:cxn>
                  <a:cxn ang="0">
                    <a:pos x="65" y="48"/>
                  </a:cxn>
                  <a:cxn ang="0">
                    <a:pos x="65" y="63"/>
                  </a:cxn>
                  <a:cxn ang="0">
                    <a:pos x="71" y="77"/>
                  </a:cxn>
                  <a:cxn ang="0">
                    <a:pos x="65" y="83"/>
                  </a:cxn>
                  <a:cxn ang="0">
                    <a:pos x="65" y="92"/>
                  </a:cxn>
                  <a:cxn ang="0">
                    <a:pos x="74" y="94"/>
                  </a:cxn>
                  <a:cxn ang="0">
                    <a:pos x="94" y="100"/>
                  </a:cxn>
                  <a:cxn ang="0">
                    <a:pos x="106" y="107"/>
                  </a:cxn>
                  <a:cxn ang="0">
                    <a:pos x="91" y="114"/>
                  </a:cxn>
                  <a:cxn ang="0">
                    <a:pos x="68" y="127"/>
                  </a:cxn>
                  <a:cxn ang="0">
                    <a:pos x="54" y="138"/>
                  </a:cxn>
                  <a:cxn ang="0">
                    <a:pos x="50" y="147"/>
                  </a:cxn>
                  <a:cxn ang="0">
                    <a:pos x="41" y="145"/>
                  </a:cxn>
                </a:cxnLst>
                <a:rect l="0" t="0" r="r" b="b"/>
                <a:pathLst>
                  <a:path w="107" h="158">
                    <a:moveTo>
                      <a:pt x="41" y="145"/>
                    </a:moveTo>
                    <a:lnTo>
                      <a:pt x="36" y="135"/>
                    </a:lnTo>
                    <a:lnTo>
                      <a:pt x="43" y="118"/>
                    </a:lnTo>
                    <a:lnTo>
                      <a:pt x="56" y="122"/>
                    </a:lnTo>
                    <a:lnTo>
                      <a:pt x="65" y="107"/>
                    </a:lnTo>
                    <a:lnTo>
                      <a:pt x="59" y="94"/>
                    </a:lnTo>
                    <a:lnTo>
                      <a:pt x="50" y="94"/>
                    </a:lnTo>
                    <a:lnTo>
                      <a:pt x="43" y="97"/>
                    </a:lnTo>
                    <a:lnTo>
                      <a:pt x="54" y="100"/>
                    </a:lnTo>
                    <a:lnTo>
                      <a:pt x="58" y="108"/>
                    </a:lnTo>
                    <a:lnTo>
                      <a:pt x="41" y="108"/>
                    </a:lnTo>
                    <a:lnTo>
                      <a:pt x="32" y="125"/>
                    </a:lnTo>
                    <a:lnTo>
                      <a:pt x="25" y="157"/>
                    </a:lnTo>
                    <a:lnTo>
                      <a:pt x="13" y="157"/>
                    </a:lnTo>
                    <a:lnTo>
                      <a:pt x="6" y="154"/>
                    </a:lnTo>
                    <a:lnTo>
                      <a:pt x="0" y="135"/>
                    </a:lnTo>
                    <a:lnTo>
                      <a:pt x="6" y="125"/>
                    </a:lnTo>
                    <a:lnTo>
                      <a:pt x="10" y="114"/>
                    </a:lnTo>
                    <a:lnTo>
                      <a:pt x="10" y="107"/>
                    </a:lnTo>
                    <a:lnTo>
                      <a:pt x="3" y="100"/>
                    </a:lnTo>
                    <a:lnTo>
                      <a:pt x="18" y="81"/>
                    </a:lnTo>
                    <a:lnTo>
                      <a:pt x="13" y="68"/>
                    </a:lnTo>
                    <a:lnTo>
                      <a:pt x="19" y="43"/>
                    </a:lnTo>
                    <a:lnTo>
                      <a:pt x="41" y="15"/>
                    </a:lnTo>
                    <a:lnTo>
                      <a:pt x="45" y="0"/>
                    </a:lnTo>
                    <a:lnTo>
                      <a:pt x="54" y="0"/>
                    </a:lnTo>
                    <a:lnTo>
                      <a:pt x="54" y="13"/>
                    </a:lnTo>
                    <a:lnTo>
                      <a:pt x="56" y="23"/>
                    </a:lnTo>
                    <a:lnTo>
                      <a:pt x="71" y="35"/>
                    </a:lnTo>
                    <a:lnTo>
                      <a:pt x="65" y="48"/>
                    </a:lnTo>
                    <a:lnTo>
                      <a:pt x="65" y="63"/>
                    </a:lnTo>
                    <a:lnTo>
                      <a:pt x="71" y="77"/>
                    </a:lnTo>
                    <a:lnTo>
                      <a:pt x="65" y="83"/>
                    </a:lnTo>
                    <a:lnTo>
                      <a:pt x="65" y="92"/>
                    </a:lnTo>
                    <a:lnTo>
                      <a:pt x="74" y="94"/>
                    </a:lnTo>
                    <a:lnTo>
                      <a:pt x="94" y="100"/>
                    </a:lnTo>
                    <a:lnTo>
                      <a:pt x="106" y="107"/>
                    </a:lnTo>
                    <a:lnTo>
                      <a:pt x="91" y="114"/>
                    </a:lnTo>
                    <a:lnTo>
                      <a:pt x="68" y="127"/>
                    </a:lnTo>
                    <a:lnTo>
                      <a:pt x="54" y="138"/>
                    </a:lnTo>
                    <a:lnTo>
                      <a:pt x="50" y="147"/>
                    </a:lnTo>
                    <a:lnTo>
                      <a:pt x="41" y="145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0" name="Freeform 119"/>
              <p:cNvSpPr>
                <a:spLocks/>
              </p:cNvSpPr>
              <p:nvPr/>
            </p:nvSpPr>
            <p:spPr bwMode="auto">
              <a:xfrm>
                <a:off x="3070746" y="3190629"/>
                <a:ext cx="776372" cy="568256"/>
              </a:xfrm>
              <a:custGeom>
                <a:avLst/>
                <a:gdLst/>
                <a:ahLst/>
                <a:cxnLst>
                  <a:cxn ang="0">
                    <a:pos x="43" y="43"/>
                  </a:cxn>
                  <a:cxn ang="0">
                    <a:pos x="30" y="3"/>
                  </a:cxn>
                  <a:cxn ang="0">
                    <a:pos x="311" y="3"/>
                  </a:cxn>
                  <a:cxn ang="0">
                    <a:pos x="870" y="27"/>
                  </a:cxn>
                  <a:cxn ang="0">
                    <a:pos x="886" y="55"/>
                  </a:cxn>
                  <a:cxn ang="0">
                    <a:pos x="881" y="75"/>
                  </a:cxn>
                  <a:cxn ang="0">
                    <a:pos x="855" y="101"/>
                  </a:cxn>
                  <a:cxn ang="0">
                    <a:pos x="861" y="141"/>
                  </a:cxn>
                  <a:cxn ang="0">
                    <a:pos x="859" y="172"/>
                  </a:cxn>
                  <a:cxn ang="0">
                    <a:pos x="828" y="191"/>
                  </a:cxn>
                  <a:cxn ang="0">
                    <a:pos x="786" y="208"/>
                  </a:cxn>
                  <a:cxn ang="0">
                    <a:pos x="766" y="234"/>
                  </a:cxn>
                  <a:cxn ang="0">
                    <a:pos x="743" y="261"/>
                  </a:cxn>
                  <a:cxn ang="0">
                    <a:pos x="713" y="286"/>
                  </a:cxn>
                  <a:cxn ang="0">
                    <a:pos x="688" y="310"/>
                  </a:cxn>
                  <a:cxn ang="0">
                    <a:pos x="665" y="334"/>
                  </a:cxn>
                  <a:cxn ang="0">
                    <a:pos x="651" y="367"/>
                  </a:cxn>
                  <a:cxn ang="0">
                    <a:pos x="656" y="405"/>
                  </a:cxn>
                  <a:cxn ang="0">
                    <a:pos x="658" y="447"/>
                  </a:cxn>
                  <a:cxn ang="0">
                    <a:pos x="696" y="449"/>
                  </a:cxn>
                  <a:cxn ang="0">
                    <a:pos x="721" y="471"/>
                  </a:cxn>
                  <a:cxn ang="0">
                    <a:pos x="699" y="499"/>
                  </a:cxn>
                  <a:cxn ang="0">
                    <a:pos x="736" y="527"/>
                  </a:cxn>
                  <a:cxn ang="0">
                    <a:pos x="739" y="565"/>
                  </a:cxn>
                  <a:cxn ang="0">
                    <a:pos x="718" y="589"/>
                  </a:cxn>
                  <a:cxn ang="0">
                    <a:pos x="674" y="596"/>
                  </a:cxn>
                  <a:cxn ang="0">
                    <a:pos x="686" y="623"/>
                  </a:cxn>
                  <a:cxn ang="0">
                    <a:pos x="665" y="625"/>
                  </a:cxn>
                  <a:cxn ang="0">
                    <a:pos x="623" y="609"/>
                  </a:cxn>
                  <a:cxn ang="0">
                    <a:pos x="581" y="595"/>
                  </a:cxn>
                  <a:cxn ang="0">
                    <a:pos x="549" y="596"/>
                  </a:cxn>
                  <a:cxn ang="0">
                    <a:pos x="501" y="563"/>
                  </a:cxn>
                  <a:cxn ang="0">
                    <a:pos x="462" y="565"/>
                  </a:cxn>
                  <a:cxn ang="0">
                    <a:pos x="419" y="547"/>
                  </a:cxn>
                  <a:cxn ang="0">
                    <a:pos x="387" y="571"/>
                  </a:cxn>
                  <a:cxn ang="0">
                    <a:pos x="354" y="565"/>
                  </a:cxn>
                  <a:cxn ang="0">
                    <a:pos x="320" y="576"/>
                  </a:cxn>
                  <a:cxn ang="0">
                    <a:pos x="292" y="556"/>
                  </a:cxn>
                  <a:cxn ang="0">
                    <a:pos x="255" y="543"/>
                  </a:cxn>
                  <a:cxn ang="0">
                    <a:pos x="217" y="526"/>
                  </a:cxn>
                  <a:cxn ang="0">
                    <a:pos x="199" y="487"/>
                  </a:cxn>
                  <a:cxn ang="0">
                    <a:pos x="59" y="467"/>
                  </a:cxn>
                  <a:cxn ang="0">
                    <a:pos x="25" y="403"/>
                  </a:cxn>
                  <a:cxn ang="0">
                    <a:pos x="68" y="375"/>
                  </a:cxn>
                  <a:cxn ang="0">
                    <a:pos x="63" y="334"/>
                  </a:cxn>
                  <a:cxn ang="0">
                    <a:pos x="43" y="296"/>
                  </a:cxn>
                  <a:cxn ang="0">
                    <a:pos x="45" y="266"/>
                  </a:cxn>
                  <a:cxn ang="0">
                    <a:pos x="23" y="223"/>
                  </a:cxn>
                  <a:cxn ang="0">
                    <a:pos x="8" y="176"/>
                  </a:cxn>
                  <a:cxn ang="0">
                    <a:pos x="37" y="171"/>
                  </a:cxn>
                  <a:cxn ang="0">
                    <a:pos x="52" y="144"/>
                  </a:cxn>
                  <a:cxn ang="0">
                    <a:pos x="12" y="117"/>
                  </a:cxn>
                  <a:cxn ang="0">
                    <a:pos x="17" y="82"/>
                  </a:cxn>
                </a:cxnLst>
                <a:rect l="0" t="0" r="r" b="b"/>
                <a:pathLst>
                  <a:path w="901" h="631">
                    <a:moveTo>
                      <a:pt x="25" y="68"/>
                    </a:moveTo>
                    <a:lnTo>
                      <a:pt x="35" y="63"/>
                    </a:lnTo>
                    <a:lnTo>
                      <a:pt x="40" y="52"/>
                    </a:lnTo>
                    <a:lnTo>
                      <a:pt x="43" y="43"/>
                    </a:lnTo>
                    <a:lnTo>
                      <a:pt x="40" y="35"/>
                    </a:lnTo>
                    <a:lnTo>
                      <a:pt x="37" y="23"/>
                    </a:lnTo>
                    <a:lnTo>
                      <a:pt x="37" y="13"/>
                    </a:lnTo>
                    <a:lnTo>
                      <a:pt x="30" y="3"/>
                    </a:lnTo>
                    <a:lnTo>
                      <a:pt x="119" y="0"/>
                    </a:lnTo>
                    <a:lnTo>
                      <a:pt x="162" y="0"/>
                    </a:lnTo>
                    <a:lnTo>
                      <a:pt x="292" y="3"/>
                    </a:lnTo>
                    <a:lnTo>
                      <a:pt x="311" y="3"/>
                    </a:lnTo>
                    <a:lnTo>
                      <a:pt x="561" y="3"/>
                    </a:lnTo>
                    <a:lnTo>
                      <a:pt x="865" y="5"/>
                    </a:lnTo>
                    <a:lnTo>
                      <a:pt x="870" y="13"/>
                    </a:lnTo>
                    <a:lnTo>
                      <a:pt x="870" y="27"/>
                    </a:lnTo>
                    <a:lnTo>
                      <a:pt x="881" y="27"/>
                    </a:lnTo>
                    <a:lnTo>
                      <a:pt x="886" y="35"/>
                    </a:lnTo>
                    <a:lnTo>
                      <a:pt x="888" y="43"/>
                    </a:lnTo>
                    <a:lnTo>
                      <a:pt x="886" y="55"/>
                    </a:lnTo>
                    <a:lnTo>
                      <a:pt x="892" y="59"/>
                    </a:lnTo>
                    <a:lnTo>
                      <a:pt x="900" y="67"/>
                    </a:lnTo>
                    <a:lnTo>
                      <a:pt x="888" y="75"/>
                    </a:lnTo>
                    <a:lnTo>
                      <a:pt x="881" y="75"/>
                    </a:lnTo>
                    <a:lnTo>
                      <a:pt x="877" y="82"/>
                    </a:lnTo>
                    <a:lnTo>
                      <a:pt x="872" y="87"/>
                    </a:lnTo>
                    <a:lnTo>
                      <a:pt x="861" y="90"/>
                    </a:lnTo>
                    <a:lnTo>
                      <a:pt x="855" y="101"/>
                    </a:lnTo>
                    <a:lnTo>
                      <a:pt x="859" y="115"/>
                    </a:lnTo>
                    <a:lnTo>
                      <a:pt x="853" y="124"/>
                    </a:lnTo>
                    <a:lnTo>
                      <a:pt x="859" y="132"/>
                    </a:lnTo>
                    <a:lnTo>
                      <a:pt x="861" y="141"/>
                    </a:lnTo>
                    <a:lnTo>
                      <a:pt x="865" y="150"/>
                    </a:lnTo>
                    <a:lnTo>
                      <a:pt x="865" y="161"/>
                    </a:lnTo>
                    <a:lnTo>
                      <a:pt x="866" y="171"/>
                    </a:lnTo>
                    <a:lnTo>
                      <a:pt x="859" y="172"/>
                    </a:lnTo>
                    <a:lnTo>
                      <a:pt x="848" y="172"/>
                    </a:lnTo>
                    <a:lnTo>
                      <a:pt x="835" y="172"/>
                    </a:lnTo>
                    <a:lnTo>
                      <a:pt x="828" y="183"/>
                    </a:lnTo>
                    <a:lnTo>
                      <a:pt x="828" y="191"/>
                    </a:lnTo>
                    <a:lnTo>
                      <a:pt x="821" y="196"/>
                    </a:lnTo>
                    <a:lnTo>
                      <a:pt x="805" y="196"/>
                    </a:lnTo>
                    <a:lnTo>
                      <a:pt x="790" y="196"/>
                    </a:lnTo>
                    <a:lnTo>
                      <a:pt x="786" y="208"/>
                    </a:lnTo>
                    <a:lnTo>
                      <a:pt x="785" y="216"/>
                    </a:lnTo>
                    <a:lnTo>
                      <a:pt x="781" y="225"/>
                    </a:lnTo>
                    <a:lnTo>
                      <a:pt x="770" y="228"/>
                    </a:lnTo>
                    <a:lnTo>
                      <a:pt x="766" y="234"/>
                    </a:lnTo>
                    <a:lnTo>
                      <a:pt x="759" y="238"/>
                    </a:lnTo>
                    <a:lnTo>
                      <a:pt x="754" y="243"/>
                    </a:lnTo>
                    <a:lnTo>
                      <a:pt x="748" y="254"/>
                    </a:lnTo>
                    <a:lnTo>
                      <a:pt x="743" y="261"/>
                    </a:lnTo>
                    <a:lnTo>
                      <a:pt x="738" y="276"/>
                    </a:lnTo>
                    <a:lnTo>
                      <a:pt x="725" y="278"/>
                    </a:lnTo>
                    <a:lnTo>
                      <a:pt x="718" y="280"/>
                    </a:lnTo>
                    <a:lnTo>
                      <a:pt x="713" y="286"/>
                    </a:lnTo>
                    <a:lnTo>
                      <a:pt x="703" y="286"/>
                    </a:lnTo>
                    <a:lnTo>
                      <a:pt x="696" y="296"/>
                    </a:lnTo>
                    <a:lnTo>
                      <a:pt x="694" y="301"/>
                    </a:lnTo>
                    <a:lnTo>
                      <a:pt x="688" y="310"/>
                    </a:lnTo>
                    <a:lnTo>
                      <a:pt x="683" y="316"/>
                    </a:lnTo>
                    <a:lnTo>
                      <a:pt x="671" y="321"/>
                    </a:lnTo>
                    <a:lnTo>
                      <a:pt x="661" y="327"/>
                    </a:lnTo>
                    <a:lnTo>
                      <a:pt x="665" y="334"/>
                    </a:lnTo>
                    <a:lnTo>
                      <a:pt x="659" y="345"/>
                    </a:lnTo>
                    <a:lnTo>
                      <a:pt x="659" y="354"/>
                    </a:lnTo>
                    <a:lnTo>
                      <a:pt x="651" y="360"/>
                    </a:lnTo>
                    <a:lnTo>
                      <a:pt x="651" y="367"/>
                    </a:lnTo>
                    <a:lnTo>
                      <a:pt x="643" y="370"/>
                    </a:lnTo>
                    <a:lnTo>
                      <a:pt x="636" y="385"/>
                    </a:lnTo>
                    <a:lnTo>
                      <a:pt x="649" y="396"/>
                    </a:lnTo>
                    <a:lnTo>
                      <a:pt x="656" y="405"/>
                    </a:lnTo>
                    <a:lnTo>
                      <a:pt x="654" y="417"/>
                    </a:lnTo>
                    <a:lnTo>
                      <a:pt x="649" y="427"/>
                    </a:lnTo>
                    <a:lnTo>
                      <a:pt x="656" y="436"/>
                    </a:lnTo>
                    <a:lnTo>
                      <a:pt x="658" y="447"/>
                    </a:lnTo>
                    <a:lnTo>
                      <a:pt x="668" y="447"/>
                    </a:lnTo>
                    <a:lnTo>
                      <a:pt x="679" y="447"/>
                    </a:lnTo>
                    <a:lnTo>
                      <a:pt x="685" y="449"/>
                    </a:lnTo>
                    <a:lnTo>
                      <a:pt x="696" y="449"/>
                    </a:lnTo>
                    <a:lnTo>
                      <a:pt x="703" y="445"/>
                    </a:lnTo>
                    <a:lnTo>
                      <a:pt x="713" y="452"/>
                    </a:lnTo>
                    <a:lnTo>
                      <a:pt x="718" y="462"/>
                    </a:lnTo>
                    <a:lnTo>
                      <a:pt x="721" y="471"/>
                    </a:lnTo>
                    <a:lnTo>
                      <a:pt x="718" y="478"/>
                    </a:lnTo>
                    <a:lnTo>
                      <a:pt x="713" y="484"/>
                    </a:lnTo>
                    <a:lnTo>
                      <a:pt x="705" y="489"/>
                    </a:lnTo>
                    <a:lnTo>
                      <a:pt x="699" y="499"/>
                    </a:lnTo>
                    <a:lnTo>
                      <a:pt x="713" y="509"/>
                    </a:lnTo>
                    <a:lnTo>
                      <a:pt x="723" y="509"/>
                    </a:lnTo>
                    <a:lnTo>
                      <a:pt x="730" y="516"/>
                    </a:lnTo>
                    <a:lnTo>
                      <a:pt x="736" y="527"/>
                    </a:lnTo>
                    <a:lnTo>
                      <a:pt x="738" y="540"/>
                    </a:lnTo>
                    <a:lnTo>
                      <a:pt x="733" y="547"/>
                    </a:lnTo>
                    <a:lnTo>
                      <a:pt x="733" y="556"/>
                    </a:lnTo>
                    <a:lnTo>
                      <a:pt x="739" y="565"/>
                    </a:lnTo>
                    <a:lnTo>
                      <a:pt x="741" y="576"/>
                    </a:lnTo>
                    <a:lnTo>
                      <a:pt x="736" y="583"/>
                    </a:lnTo>
                    <a:lnTo>
                      <a:pt x="726" y="585"/>
                    </a:lnTo>
                    <a:lnTo>
                      <a:pt x="718" y="589"/>
                    </a:lnTo>
                    <a:lnTo>
                      <a:pt x="705" y="580"/>
                    </a:lnTo>
                    <a:lnTo>
                      <a:pt x="694" y="583"/>
                    </a:lnTo>
                    <a:lnTo>
                      <a:pt x="683" y="585"/>
                    </a:lnTo>
                    <a:lnTo>
                      <a:pt x="674" y="596"/>
                    </a:lnTo>
                    <a:lnTo>
                      <a:pt x="671" y="603"/>
                    </a:lnTo>
                    <a:lnTo>
                      <a:pt x="674" y="615"/>
                    </a:lnTo>
                    <a:lnTo>
                      <a:pt x="679" y="623"/>
                    </a:lnTo>
                    <a:lnTo>
                      <a:pt x="686" y="623"/>
                    </a:lnTo>
                    <a:lnTo>
                      <a:pt x="688" y="630"/>
                    </a:lnTo>
                    <a:lnTo>
                      <a:pt x="679" y="625"/>
                    </a:lnTo>
                    <a:lnTo>
                      <a:pt x="671" y="625"/>
                    </a:lnTo>
                    <a:lnTo>
                      <a:pt x="665" y="625"/>
                    </a:lnTo>
                    <a:lnTo>
                      <a:pt x="646" y="630"/>
                    </a:lnTo>
                    <a:lnTo>
                      <a:pt x="638" y="625"/>
                    </a:lnTo>
                    <a:lnTo>
                      <a:pt x="626" y="618"/>
                    </a:lnTo>
                    <a:lnTo>
                      <a:pt x="623" y="609"/>
                    </a:lnTo>
                    <a:lnTo>
                      <a:pt x="614" y="603"/>
                    </a:lnTo>
                    <a:lnTo>
                      <a:pt x="607" y="600"/>
                    </a:lnTo>
                    <a:lnTo>
                      <a:pt x="594" y="595"/>
                    </a:lnTo>
                    <a:lnTo>
                      <a:pt x="581" y="595"/>
                    </a:lnTo>
                    <a:lnTo>
                      <a:pt x="574" y="595"/>
                    </a:lnTo>
                    <a:lnTo>
                      <a:pt x="567" y="596"/>
                    </a:lnTo>
                    <a:lnTo>
                      <a:pt x="558" y="596"/>
                    </a:lnTo>
                    <a:lnTo>
                      <a:pt x="549" y="596"/>
                    </a:lnTo>
                    <a:lnTo>
                      <a:pt x="541" y="589"/>
                    </a:lnTo>
                    <a:lnTo>
                      <a:pt x="536" y="580"/>
                    </a:lnTo>
                    <a:lnTo>
                      <a:pt x="529" y="574"/>
                    </a:lnTo>
                    <a:lnTo>
                      <a:pt x="501" y="563"/>
                    </a:lnTo>
                    <a:lnTo>
                      <a:pt x="492" y="565"/>
                    </a:lnTo>
                    <a:lnTo>
                      <a:pt x="487" y="571"/>
                    </a:lnTo>
                    <a:lnTo>
                      <a:pt x="472" y="568"/>
                    </a:lnTo>
                    <a:lnTo>
                      <a:pt x="462" y="565"/>
                    </a:lnTo>
                    <a:lnTo>
                      <a:pt x="447" y="556"/>
                    </a:lnTo>
                    <a:lnTo>
                      <a:pt x="432" y="554"/>
                    </a:lnTo>
                    <a:lnTo>
                      <a:pt x="427" y="554"/>
                    </a:lnTo>
                    <a:lnTo>
                      <a:pt x="419" y="547"/>
                    </a:lnTo>
                    <a:lnTo>
                      <a:pt x="409" y="551"/>
                    </a:lnTo>
                    <a:lnTo>
                      <a:pt x="402" y="560"/>
                    </a:lnTo>
                    <a:lnTo>
                      <a:pt x="392" y="565"/>
                    </a:lnTo>
                    <a:lnTo>
                      <a:pt x="387" y="571"/>
                    </a:lnTo>
                    <a:lnTo>
                      <a:pt x="377" y="574"/>
                    </a:lnTo>
                    <a:lnTo>
                      <a:pt x="371" y="571"/>
                    </a:lnTo>
                    <a:lnTo>
                      <a:pt x="364" y="568"/>
                    </a:lnTo>
                    <a:lnTo>
                      <a:pt x="354" y="565"/>
                    </a:lnTo>
                    <a:lnTo>
                      <a:pt x="344" y="563"/>
                    </a:lnTo>
                    <a:lnTo>
                      <a:pt x="335" y="568"/>
                    </a:lnTo>
                    <a:lnTo>
                      <a:pt x="327" y="568"/>
                    </a:lnTo>
                    <a:lnTo>
                      <a:pt x="320" y="576"/>
                    </a:lnTo>
                    <a:lnTo>
                      <a:pt x="311" y="574"/>
                    </a:lnTo>
                    <a:lnTo>
                      <a:pt x="307" y="563"/>
                    </a:lnTo>
                    <a:lnTo>
                      <a:pt x="299" y="563"/>
                    </a:lnTo>
                    <a:lnTo>
                      <a:pt x="292" y="556"/>
                    </a:lnTo>
                    <a:lnTo>
                      <a:pt x="285" y="556"/>
                    </a:lnTo>
                    <a:lnTo>
                      <a:pt x="280" y="547"/>
                    </a:lnTo>
                    <a:lnTo>
                      <a:pt x="267" y="543"/>
                    </a:lnTo>
                    <a:lnTo>
                      <a:pt x="255" y="543"/>
                    </a:lnTo>
                    <a:lnTo>
                      <a:pt x="244" y="547"/>
                    </a:lnTo>
                    <a:lnTo>
                      <a:pt x="239" y="540"/>
                    </a:lnTo>
                    <a:lnTo>
                      <a:pt x="224" y="531"/>
                    </a:lnTo>
                    <a:lnTo>
                      <a:pt x="217" y="526"/>
                    </a:lnTo>
                    <a:lnTo>
                      <a:pt x="212" y="516"/>
                    </a:lnTo>
                    <a:lnTo>
                      <a:pt x="204" y="507"/>
                    </a:lnTo>
                    <a:lnTo>
                      <a:pt x="202" y="499"/>
                    </a:lnTo>
                    <a:lnTo>
                      <a:pt x="199" y="487"/>
                    </a:lnTo>
                    <a:lnTo>
                      <a:pt x="187" y="478"/>
                    </a:lnTo>
                    <a:lnTo>
                      <a:pt x="179" y="471"/>
                    </a:lnTo>
                    <a:lnTo>
                      <a:pt x="90" y="471"/>
                    </a:lnTo>
                    <a:lnTo>
                      <a:pt x="59" y="467"/>
                    </a:lnTo>
                    <a:lnTo>
                      <a:pt x="32" y="436"/>
                    </a:lnTo>
                    <a:lnTo>
                      <a:pt x="12" y="414"/>
                    </a:lnTo>
                    <a:lnTo>
                      <a:pt x="15" y="405"/>
                    </a:lnTo>
                    <a:lnTo>
                      <a:pt x="25" y="403"/>
                    </a:lnTo>
                    <a:lnTo>
                      <a:pt x="33" y="400"/>
                    </a:lnTo>
                    <a:lnTo>
                      <a:pt x="55" y="390"/>
                    </a:lnTo>
                    <a:lnTo>
                      <a:pt x="63" y="389"/>
                    </a:lnTo>
                    <a:lnTo>
                      <a:pt x="68" y="375"/>
                    </a:lnTo>
                    <a:lnTo>
                      <a:pt x="68" y="367"/>
                    </a:lnTo>
                    <a:lnTo>
                      <a:pt x="65" y="354"/>
                    </a:lnTo>
                    <a:lnTo>
                      <a:pt x="65" y="342"/>
                    </a:lnTo>
                    <a:lnTo>
                      <a:pt x="63" y="334"/>
                    </a:lnTo>
                    <a:lnTo>
                      <a:pt x="53" y="327"/>
                    </a:lnTo>
                    <a:lnTo>
                      <a:pt x="50" y="320"/>
                    </a:lnTo>
                    <a:lnTo>
                      <a:pt x="48" y="301"/>
                    </a:lnTo>
                    <a:lnTo>
                      <a:pt x="43" y="296"/>
                    </a:lnTo>
                    <a:lnTo>
                      <a:pt x="32" y="292"/>
                    </a:lnTo>
                    <a:lnTo>
                      <a:pt x="40" y="286"/>
                    </a:lnTo>
                    <a:lnTo>
                      <a:pt x="40" y="276"/>
                    </a:lnTo>
                    <a:lnTo>
                      <a:pt x="45" y="266"/>
                    </a:lnTo>
                    <a:lnTo>
                      <a:pt x="43" y="258"/>
                    </a:lnTo>
                    <a:lnTo>
                      <a:pt x="32" y="248"/>
                    </a:lnTo>
                    <a:lnTo>
                      <a:pt x="19" y="232"/>
                    </a:lnTo>
                    <a:lnTo>
                      <a:pt x="23" y="223"/>
                    </a:lnTo>
                    <a:lnTo>
                      <a:pt x="25" y="214"/>
                    </a:lnTo>
                    <a:lnTo>
                      <a:pt x="23" y="206"/>
                    </a:lnTo>
                    <a:lnTo>
                      <a:pt x="13" y="184"/>
                    </a:lnTo>
                    <a:lnTo>
                      <a:pt x="8" y="176"/>
                    </a:lnTo>
                    <a:lnTo>
                      <a:pt x="17" y="172"/>
                    </a:lnTo>
                    <a:lnTo>
                      <a:pt x="25" y="166"/>
                    </a:lnTo>
                    <a:lnTo>
                      <a:pt x="32" y="161"/>
                    </a:lnTo>
                    <a:lnTo>
                      <a:pt x="37" y="171"/>
                    </a:lnTo>
                    <a:lnTo>
                      <a:pt x="46" y="171"/>
                    </a:lnTo>
                    <a:lnTo>
                      <a:pt x="53" y="166"/>
                    </a:lnTo>
                    <a:lnTo>
                      <a:pt x="60" y="157"/>
                    </a:lnTo>
                    <a:lnTo>
                      <a:pt x="52" y="144"/>
                    </a:lnTo>
                    <a:lnTo>
                      <a:pt x="43" y="136"/>
                    </a:lnTo>
                    <a:lnTo>
                      <a:pt x="33" y="132"/>
                    </a:lnTo>
                    <a:lnTo>
                      <a:pt x="17" y="127"/>
                    </a:lnTo>
                    <a:lnTo>
                      <a:pt x="12" y="117"/>
                    </a:lnTo>
                    <a:lnTo>
                      <a:pt x="6" y="107"/>
                    </a:lnTo>
                    <a:lnTo>
                      <a:pt x="0" y="101"/>
                    </a:lnTo>
                    <a:lnTo>
                      <a:pt x="12" y="95"/>
                    </a:lnTo>
                    <a:lnTo>
                      <a:pt x="17" y="82"/>
                    </a:lnTo>
                    <a:lnTo>
                      <a:pt x="19" y="72"/>
                    </a:lnTo>
                    <a:lnTo>
                      <a:pt x="25" y="68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1" name="Freeform 120"/>
              <p:cNvSpPr>
                <a:spLocks/>
              </p:cNvSpPr>
              <p:nvPr/>
            </p:nvSpPr>
            <p:spPr bwMode="auto">
              <a:xfrm>
                <a:off x="2801902" y="3557158"/>
                <a:ext cx="48254" cy="112571"/>
              </a:xfrm>
              <a:custGeom>
                <a:avLst/>
                <a:gdLst/>
                <a:ahLst/>
                <a:cxnLst>
                  <a:cxn ang="0">
                    <a:pos x="23" y="87"/>
                  </a:cxn>
                  <a:cxn ang="0">
                    <a:pos x="8" y="69"/>
                  </a:cxn>
                  <a:cxn ang="0">
                    <a:pos x="0" y="62"/>
                  </a:cxn>
                  <a:cxn ang="0">
                    <a:pos x="0" y="50"/>
                  </a:cxn>
                  <a:cxn ang="0">
                    <a:pos x="5" y="43"/>
                  </a:cxn>
                  <a:cxn ang="0">
                    <a:pos x="8" y="18"/>
                  </a:cxn>
                  <a:cxn ang="0">
                    <a:pos x="32" y="8"/>
                  </a:cxn>
                  <a:cxn ang="0">
                    <a:pos x="52" y="0"/>
                  </a:cxn>
                  <a:cxn ang="0">
                    <a:pos x="35" y="18"/>
                  </a:cxn>
                  <a:cxn ang="0">
                    <a:pos x="38" y="27"/>
                  </a:cxn>
                  <a:cxn ang="0">
                    <a:pos x="35" y="47"/>
                  </a:cxn>
                  <a:cxn ang="0">
                    <a:pos x="38" y="55"/>
                  </a:cxn>
                  <a:cxn ang="0">
                    <a:pos x="47" y="62"/>
                  </a:cxn>
                  <a:cxn ang="0">
                    <a:pos x="55" y="94"/>
                  </a:cxn>
                  <a:cxn ang="0">
                    <a:pos x="45" y="102"/>
                  </a:cxn>
                  <a:cxn ang="0">
                    <a:pos x="43" y="114"/>
                  </a:cxn>
                  <a:cxn ang="0">
                    <a:pos x="28" y="124"/>
                  </a:cxn>
                  <a:cxn ang="0">
                    <a:pos x="28" y="112"/>
                  </a:cxn>
                  <a:cxn ang="0">
                    <a:pos x="25" y="102"/>
                  </a:cxn>
                  <a:cxn ang="0">
                    <a:pos x="23" y="87"/>
                  </a:cxn>
                </a:cxnLst>
                <a:rect l="0" t="0" r="r" b="b"/>
                <a:pathLst>
                  <a:path w="56" h="125">
                    <a:moveTo>
                      <a:pt x="23" y="87"/>
                    </a:moveTo>
                    <a:lnTo>
                      <a:pt x="8" y="69"/>
                    </a:lnTo>
                    <a:lnTo>
                      <a:pt x="0" y="62"/>
                    </a:lnTo>
                    <a:lnTo>
                      <a:pt x="0" y="50"/>
                    </a:lnTo>
                    <a:lnTo>
                      <a:pt x="5" y="43"/>
                    </a:lnTo>
                    <a:lnTo>
                      <a:pt x="8" y="18"/>
                    </a:lnTo>
                    <a:lnTo>
                      <a:pt x="32" y="8"/>
                    </a:lnTo>
                    <a:lnTo>
                      <a:pt x="52" y="0"/>
                    </a:lnTo>
                    <a:lnTo>
                      <a:pt x="35" y="18"/>
                    </a:lnTo>
                    <a:lnTo>
                      <a:pt x="38" y="27"/>
                    </a:lnTo>
                    <a:lnTo>
                      <a:pt x="35" y="47"/>
                    </a:lnTo>
                    <a:lnTo>
                      <a:pt x="38" y="55"/>
                    </a:lnTo>
                    <a:lnTo>
                      <a:pt x="47" y="62"/>
                    </a:lnTo>
                    <a:lnTo>
                      <a:pt x="55" y="94"/>
                    </a:lnTo>
                    <a:lnTo>
                      <a:pt x="45" y="102"/>
                    </a:lnTo>
                    <a:lnTo>
                      <a:pt x="43" y="114"/>
                    </a:lnTo>
                    <a:lnTo>
                      <a:pt x="28" y="124"/>
                    </a:lnTo>
                    <a:lnTo>
                      <a:pt x="28" y="112"/>
                    </a:lnTo>
                    <a:lnTo>
                      <a:pt x="25" y="102"/>
                    </a:lnTo>
                    <a:lnTo>
                      <a:pt x="23" y="87"/>
                    </a:lnTo>
                  </a:path>
                </a:pathLst>
              </a:custGeom>
              <a:solidFill>
                <a:srgbClr val="F3D170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2" name="Freeform 121"/>
              <p:cNvSpPr>
                <a:spLocks/>
              </p:cNvSpPr>
              <p:nvPr/>
            </p:nvSpPr>
            <p:spPr bwMode="auto">
              <a:xfrm>
                <a:off x="2452061" y="3306801"/>
                <a:ext cx="410160" cy="432271"/>
              </a:xfrm>
              <a:custGeom>
                <a:avLst/>
                <a:gdLst/>
                <a:ahLst/>
                <a:cxnLst>
                  <a:cxn ang="0">
                    <a:pos x="383" y="302"/>
                  </a:cxn>
                  <a:cxn ang="0">
                    <a:pos x="381" y="332"/>
                  </a:cxn>
                  <a:cxn ang="0">
                    <a:pos x="373" y="360"/>
                  </a:cxn>
                  <a:cxn ang="0">
                    <a:pos x="373" y="377"/>
                  </a:cxn>
                  <a:cxn ang="0">
                    <a:pos x="350" y="405"/>
                  </a:cxn>
                  <a:cxn ang="0">
                    <a:pos x="325" y="417"/>
                  </a:cxn>
                  <a:cxn ang="0">
                    <a:pos x="320" y="437"/>
                  </a:cxn>
                  <a:cxn ang="0">
                    <a:pos x="285" y="447"/>
                  </a:cxn>
                  <a:cxn ang="0">
                    <a:pos x="280" y="464"/>
                  </a:cxn>
                  <a:cxn ang="0">
                    <a:pos x="195" y="476"/>
                  </a:cxn>
                  <a:cxn ang="0">
                    <a:pos x="85" y="472"/>
                  </a:cxn>
                  <a:cxn ang="0">
                    <a:pos x="8" y="314"/>
                  </a:cxn>
                  <a:cxn ang="0">
                    <a:pos x="8" y="81"/>
                  </a:cxn>
                  <a:cxn ang="0">
                    <a:pos x="28" y="0"/>
                  </a:cxn>
                  <a:cxn ang="0">
                    <a:pos x="345" y="28"/>
                  </a:cxn>
                  <a:cxn ang="0">
                    <a:pos x="315" y="57"/>
                  </a:cxn>
                  <a:cxn ang="0">
                    <a:pos x="308" y="83"/>
                  </a:cxn>
                  <a:cxn ang="0">
                    <a:pos x="301" y="101"/>
                  </a:cxn>
                  <a:cxn ang="0">
                    <a:pos x="285" y="127"/>
                  </a:cxn>
                  <a:cxn ang="0">
                    <a:pos x="260" y="174"/>
                  </a:cxn>
                  <a:cxn ang="0">
                    <a:pos x="247" y="197"/>
                  </a:cxn>
                  <a:cxn ang="0">
                    <a:pos x="238" y="222"/>
                  </a:cxn>
                  <a:cxn ang="0">
                    <a:pos x="240" y="243"/>
                  </a:cxn>
                  <a:cxn ang="0">
                    <a:pos x="265" y="237"/>
                  </a:cxn>
                  <a:cxn ang="0">
                    <a:pos x="292" y="242"/>
                  </a:cxn>
                  <a:cxn ang="0">
                    <a:pos x="315" y="242"/>
                  </a:cxn>
                  <a:cxn ang="0">
                    <a:pos x="340" y="227"/>
                  </a:cxn>
                  <a:cxn ang="0">
                    <a:pos x="372" y="214"/>
                  </a:cxn>
                  <a:cxn ang="0">
                    <a:pos x="387" y="208"/>
                  </a:cxn>
                  <a:cxn ang="0">
                    <a:pos x="408" y="197"/>
                  </a:cxn>
                  <a:cxn ang="0">
                    <a:pos x="438" y="175"/>
                  </a:cxn>
                  <a:cxn ang="0">
                    <a:pos x="420" y="174"/>
                  </a:cxn>
                  <a:cxn ang="0">
                    <a:pos x="403" y="185"/>
                  </a:cxn>
                  <a:cxn ang="0">
                    <a:pos x="345" y="208"/>
                  </a:cxn>
                  <a:cxn ang="0">
                    <a:pos x="323" y="228"/>
                  </a:cxn>
                  <a:cxn ang="0">
                    <a:pos x="293" y="223"/>
                  </a:cxn>
                  <a:cxn ang="0">
                    <a:pos x="260" y="214"/>
                  </a:cxn>
                  <a:cxn ang="0">
                    <a:pos x="263" y="190"/>
                  </a:cxn>
                  <a:cxn ang="0">
                    <a:pos x="300" y="132"/>
                  </a:cxn>
                  <a:cxn ang="0">
                    <a:pos x="321" y="87"/>
                  </a:cxn>
                  <a:cxn ang="0">
                    <a:pos x="475" y="90"/>
                  </a:cxn>
                  <a:cxn ang="0">
                    <a:pos x="468" y="197"/>
                  </a:cxn>
                  <a:cxn ang="0">
                    <a:pos x="458" y="223"/>
                  </a:cxn>
                  <a:cxn ang="0">
                    <a:pos x="460" y="200"/>
                  </a:cxn>
                  <a:cxn ang="0">
                    <a:pos x="453" y="205"/>
                  </a:cxn>
                  <a:cxn ang="0">
                    <a:pos x="452" y="228"/>
                  </a:cxn>
                  <a:cxn ang="0">
                    <a:pos x="447" y="257"/>
                  </a:cxn>
                  <a:cxn ang="0">
                    <a:pos x="432" y="282"/>
                  </a:cxn>
                  <a:cxn ang="0">
                    <a:pos x="392" y="300"/>
                  </a:cxn>
                </a:cxnLst>
                <a:rect l="0" t="0" r="r" b="b"/>
                <a:pathLst>
                  <a:path w="476" h="480">
                    <a:moveTo>
                      <a:pt x="392" y="300"/>
                    </a:moveTo>
                    <a:lnTo>
                      <a:pt x="383" y="302"/>
                    </a:lnTo>
                    <a:lnTo>
                      <a:pt x="383" y="310"/>
                    </a:lnTo>
                    <a:lnTo>
                      <a:pt x="381" y="332"/>
                    </a:lnTo>
                    <a:lnTo>
                      <a:pt x="375" y="342"/>
                    </a:lnTo>
                    <a:lnTo>
                      <a:pt x="373" y="360"/>
                    </a:lnTo>
                    <a:lnTo>
                      <a:pt x="375" y="370"/>
                    </a:lnTo>
                    <a:lnTo>
                      <a:pt x="373" y="377"/>
                    </a:lnTo>
                    <a:lnTo>
                      <a:pt x="360" y="400"/>
                    </a:lnTo>
                    <a:lnTo>
                      <a:pt x="350" y="405"/>
                    </a:lnTo>
                    <a:lnTo>
                      <a:pt x="341" y="405"/>
                    </a:lnTo>
                    <a:lnTo>
                      <a:pt x="325" y="417"/>
                    </a:lnTo>
                    <a:lnTo>
                      <a:pt x="321" y="427"/>
                    </a:lnTo>
                    <a:lnTo>
                      <a:pt x="320" y="437"/>
                    </a:lnTo>
                    <a:lnTo>
                      <a:pt x="310" y="444"/>
                    </a:lnTo>
                    <a:lnTo>
                      <a:pt x="285" y="447"/>
                    </a:lnTo>
                    <a:lnTo>
                      <a:pt x="275" y="454"/>
                    </a:lnTo>
                    <a:lnTo>
                      <a:pt x="280" y="464"/>
                    </a:lnTo>
                    <a:lnTo>
                      <a:pt x="280" y="479"/>
                    </a:lnTo>
                    <a:lnTo>
                      <a:pt x="195" y="476"/>
                    </a:lnTo>
                    <a:lnTo>
                      <a:pt x="115" y="476"/>
                    </a:lnTo>
                    <a:lnTo>
                      <a:pt x="85" y="472"/>
                    </a:lnTo>
                    <a:lnTo>
                      <a:pt x="5" y="472"/>
                    </a:lnTo>
                    <a:lnTo>
                      <a:pt x="8" y="314"/>
                    </a:lnTo>
                    <a:lnTo>
                      <a:pt x="0" y="314"/>
                    </a:lnTo>
                    <a:lnTo>
                      <a:pt x="8" y="81"/>
                    </a:lnTo>
                    <a:lnTo>
                      <a:pt x="12" y="0"/>
                    </a:lnTo>
                    <a:lnTo>
                      <a:pt x="28" y="0"/>
                    </a:lnTo>
                    <a:lnTo>
                      <a:pt x="348" y="10"/>
                    </a:lnTo>
                    <a:lnTo>
                      <a:pt x="345" y="28"/>
                    </a:lnTo>
                    <a:lnTo>
                      <a:pt x="340" y="37"/>
                    </a:lnTo>
                    <a:lnTo>
                      <a:pt x="315" y="57"/>
                    </a:lnTo>
                    <a:lnTo>
                      <a:pt x="315" y="67"/>
                    </a:lnTo>
                    <a:lnTo>
                      <a:pt x="308" y="83"/>
                    </a:lnTo>
                    <a:lnTo>
                      <a:pt x="308" y="92"/>
                    </a:lnTo>
                    <a:lnTo>
                      <a:pt x="301" y="101"/>
                    </a:lnTo>
                    <a:lnTo>
                      <a:pt x="292" y="110"/>
                    </a:lnTo>
                    <a:lnTo>
                      <a:pt x="285" y="127"/>
                    </a:lnTo>
                    <a:lnTo>
                      <a:pt x="267" y="140"/>
                    </a:lnTo>
                    <a:lnTo>
                      <a:pt x="260" y="174"/>
                    </a:lnTo>
                    <a:lnTo>
                      <a:pt x="248" y="182"/>
                    </a:lnTo>
                    <a:lnTo>
                      <a:pt x="247" y="197"/>
                    </a:lnTo>
                    <a:lnTo>
                      <a:pt x="238" y="212"/>
                    </a:lnTo>
                    <a:lnTo>
                      <a:pt x="238" y="222"/>
                    </a:lnTo>
                    <a:lnTo>
                      <a:pt x="232" y="227"/>
                    </a:lnTo>
                    <a:lnTo>
                      <a:pt x="240" y="243"/>
                    </a:lnTo>
                    <a:lnTo>
                      <a:pt x="260" y="252"/>
                    </a:lnTo>
                    <a:lnTo>
                      <a:pt x="265" y="237"/>
                    </a:lnTo>
                    <a:lnTo>
                      <a:pt x="278" y="234"/>
                    </a:lnTo>
                    <a:lnTo>
                      <a:pt x="292" y="242"/>
                    </a:lnTo>
                    <a:lnTo>
                      <a:pt x="305" y="242"/>
                    </a:lnTo>
                    <a:lnTo>
                      <a:pt x="315" y="242"/>
                    </a:lnTo>
                    <a:lnTo>
                      <a:pt x="323" y="237"/>
                    </a:lnTo>
                    <a:lnTo>
                      <a:pt x="340" y="227"/>
                    </a:lnTo>
                    <a:lnTo>
                      <a:pt x="355" y="222"/>
                    </a:lnTo>
                    <a:lnTo>
                      <a:pt x="372" y="214"/>
                    </a:lnTo>
                    <a:lnTo>
                      <a:pt x="380" y="214"/>
                    </a:lnTo>
                    <a:lnTo>
                      <a:pt x="387" y="208"/>
                    </a:lnTo>
                    <a:lnTo>
                      <a:pt x="403" y="202"/>
                    </a:lnTo>
                    <a:lnTo>
                      <a:pt x="408" y="197"/>
                    </a:lnTo>
                    <a:lnTo>
                      <a:pt x="420" y="188"/>
                    </a:lnTo>
                    <a:lnTo>
                      <a:pt x="438" y="175"/>
                    </a:lnTo>
                    <a:lnTo>
                      <a:pt x="443" y="165"/>
                    </a:lnTo>
                    <a:lnTo>
                      <a:pt x="420" y="174"/>
                    </a:lnTo>
                    <a:lnTo>
                      <a:pt x="408" y="175"/>
                    </a:lnTo>
                    <a:lnTo>
                      <a:pt x="403" y="185"/>
                    </a:lnTo>
                    <a:lnTo>
                      <a:pt x="372" y="200"/>
                    </a:lnTo>
                    <a:lnTo>
                      <a:pt x="345" y="208"/>
                    </a:lnTo>
                    <a:lnTo>
                      <a:pt x="327" y="214"/>
                    </a:lnTo>
                    <a:lnTo>
                      <a:pt x="323" y="228"/>
                    </a:lnTo>
                    <a:lnTo>
                      <a:pt x="310" y="234"/>
                    </a:lnTo>
                    <a:lnTo>
                      <a:pt x="293" y="223"/>
                    </a:lnTo>
                    <a:lnTo>
                      <a:pt x="275" y="222"/>
                    </a:lnTo>
                    <a:lnTo>
                      <a:pt x="260" y="214"/>
                    </a:lnTo>
                    <a:lnTo>
                      <a:pt x="260" y="202"/>
                    </a:lnTo>
                    <a:lnTo>
                      <a:pt x="263" y="190"/>
                    </a:lnTo>
                    <a:lnTo>
                      <a:pt x="287" y="155"/>
                    </a:lnTo>
                    <a:lnTo>
                      <a:pt x="300" y="132"/>
                    </a:lnTo>
                    <a:lnTo>
                      <a:pt x="320" y="112"/>
                    </a:lnTo>
                    <a:lnTo>
                      <a:pt x="321" y="87"/>
                    </a:lnTo>
                    <a:lnTo>
                      <a:pt x="445" y="90"/>
                    </a:lnTo>
                    <a:lnTo>
                      <a:pt x="475" y="90"/>
                    </a:lnTo>
                    <a:lnTo>
                      <a:pt x="470" y="121"/>
                    </a:lnTo>
                    <a:lnTo>
                      <a:pt x="468" y="197"/>
                    </a:lnTo>
                    <a:lnTo>
                      <a:pt x="467" y="232"/>
                    </a:lnTo>
                    <a:lnTo>
                      <a:pt x="458" y="223"/>
                    </a:lnTo>
                    <a:lnTo>
                      <a:pt x="460" y="212"/>
                    </a:lnTo>
                    <a:lnTo>
                      <a:pt x="460" y="200"/>
                    </a:lnTo>
                    <a:lnTo>
                      <a:pt x="456" y="194"/>
                    </a:lnTo>
                    <a:lnTo>
                      <a:pt x="453" y="205"/>
                    </a:lnTo>
                    <a:lnTo>
                      <a:pt x="453" y="214"/>
                    </a:lnTo>
                    <a:lnTo>
                      <a:pt x="452" y="228"/>
                    </a:lnTo>
                    <a:lnTo>
                      <a:pt x="448" y="249"/>
                    </a:lnTo>
                    <a:lnTo>
                      <a:pt x="447" y="257"/>
                    </a:lnTo>
                    <a:lnTo>
                      <a:pt x="440" y="275"/>
                    </a:lnTo>
                    <a:lnTo>
                      <a:pt x="432" y="282"/>
                    </a:lnTo>
                    <a:lnTo>
                      <a:pt x="423" y="290"/>
                    </a:lnTo>
                    <a:lnTo>
                      <a:pt x="392" y="300"/>
                    </a:lnTo>
                  </a:path>
                </a:pathLst>
              </a:custGeom>
              <a:solidFill>
                <a:srgbClr val="999999"/>
              </a:solidFill>
              <a:ln w="12700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eaLnBrk="0" hangingPunct="0">
                  <a:spcBef>
                    <a:spcPts val="200"/>
                  </a:spcBef>
                  <a:defRPr/>
                </a:pPr>
                <a:endPara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5607265" y="5180773"/>
              <a:ext cx="1970732" cy="579646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Washington State Total Population </a:t>
              </a:r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(estimate)</a:t>
              </a:r>
            </a:p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April 2019: 7,546,410</a:t>
              </a:r>
            </a:p>
            <a:p>
              <a:pPr>
                <a:spcBef>
                  <a:spcPts val="200"/>
                </a:spcBef>
              </a:pPr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Source: </a:t>
              </a: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Office of Financial Management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3456" y="1458343"/>
              <a:ext cx="52802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Whatcom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225,300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65988" y="1893619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Skagit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129,200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30287" y="2428065"/>
              <a:ext cx="58333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Snohomish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818,700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44414" y="3008582"/>
              <a:ext cx="703558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Seattle &amp; King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County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2,226,300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27229" y="3676919"/>
              <a:ext cx="77208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Tacoma-Pierce*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888,300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762893" y="4149869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Lewis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79,480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17249" y="4597887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Cowlitz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108,950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42374" y="5105312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Clark*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488,500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271139" y="4685563"/>
              <a:ext cx="524422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Skamania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12,060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115785" y="5026568"/>
              <a:ext cx="463108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Klickitat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22,430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530110" y="2120897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Island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84,820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92260" y="2384490"/>
              <a:ext cx="433052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Clallam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76,010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664326" y="2773299"/>
              <a:ext cx="50158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Jefferson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31,900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56426" y="3185348"/>
              <a:ext cx="416219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Grays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Harbor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74,160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814710" y="4123896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Pacific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21,640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710646" y="4605462"/>
              <a:ext cx="61699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Wahkiakum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4,190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438925" y="3750297"/>
              <a:ext cx="499175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Thurston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285,800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182098" y="3340557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Mason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64,980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24847" y="4318502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Yakima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255,950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341538" y="3514832"/>
              <a:ext cx="425837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Kittitas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46,570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410824" y="2890319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Chelan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78,420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060515" y="2909125"/>
              <a:ext cx="45709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Douglas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42,820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812003" y="2649210"/>
              <a:ext cx="818975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(Chelan-Douglas)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6328" y="1773081"/>
              <a:ext cx="54365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Okanogan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42,730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32322" y="4654588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Benton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201,800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89752" y="4364979"/>
              <a:ext cx="46070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Franklin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94,680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386304" y="4210801"/>
              <a:ext cx="840615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(Benton-Franklin)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388507" y="3446935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Grant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98,740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76168" y="1812851"/>
              <a:ext cx="360916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Ferry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7,830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720349" y="2045266"/>
              <a:ext cx="449883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Stevens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45,570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207724" y="1725827"/>
              <a:ext cx="410209" cy="553998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Pend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Oreille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13,740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276064" y="2938654"/>
              <a:ext cx="42223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Lincoln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10,960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074979" y="2916285"/>
              <a:ext cx="47993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Spokane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515,250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27693" y="3634270"/>
              <a:ext cx="41141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Adams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20,150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7005004" y="3643444"/>
              <a:ext cx="51239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Whitman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50,130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64908" y="4648162"/>
              <a:ext cx="61940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Walla Walla</a:t>
              </a:r>
            </a:p>
            <a:p>
              <a:pPr algn="ctr"/>
              <a:r>
                <a:rPr lang="en-US" sz="1000" b="1" i="1" dirty="0">
                  <a:solidFill>
                    <a:schemeClr val="bg1"/>
                  </a:solidFill>
                  <a:latin typeface="+mn-lt"/>
                </a:rPr>
                <a:t>62,200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22514" y="4530931"/>
              <a:ext cx="517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Columbia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4,160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053697" y="4182258"/>
              <a:ext cx="45829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Garfield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2,220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86522" y="4564550"/>
              <a:ext cx="410209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200"/>
                </a:spcBef>
              </a:pPr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Asotin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22,520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7965" y="1528900"/>
              <a:ext cx="1034178" cy="246221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+mn-lt"/>
                </a:rPr>
                <a:t>(Northeast Tri County)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63273" y="1500126"/>
              <a:ext cx="485950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San Juan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17,150</a:t>
              </a:r>
            </a:p>
          </p:txBody>
        </p:sp>
        <p:sp>
          <p:nvSpPr>
            <p:cNvPr id="124" name="TextBox 123"/>
            <p:cNvSpPr txBox="1"/>
            <p:nvPr userDrawn="1"/>
          </p:nvSpPr>
          <p:spPr>
            <a:xfrm>
              <a:off x="2987309" y="5803980"/>
              <a:ext cx="26199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kern="120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Departments that have combined public health with human services (16)</a:t>
              </a:r>
            </a:p>
          </p:txBody>
        </p:sp>
        <p:sp>
          <p:nvSpPr>
            <p:cNvPr id="126" name="TextBox 125"/>
            <p:cNvSpPr txBox="1"/>
            <p:nvPr userDrawn="1"/>
          </p:nvSpPr>
          <p:spPr>
            <a:xfrm>
              <a:off x="2980875" y="6255197"/>
              <a:ext cx="112434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Single County District (8)</a:t>
              </a:r>
            </a:p>
          </p:txBody>
        </p:sp>
        <p:sp>
          <p:nvSpPr>
            <p:cNvPr id="128" name="TextBox 127"/>
            <p:cNvSpPr txBox="1"/>
            <p:nvPr userDrawn="1"/>
          </p:nvSpPr>
          <p:spPr>
            <a:xfrm>
              <a:off x="5916470" y="5875055"/>
              <a:ext cx="13058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Public Health Department</a:t>
              </a:r>
              <a:r>
                <a:rPr lang="en-US" sz="1000" b="1" baseline="0" dirty="0">
                  <a:solidFill>
                    <a:schemeClr val="tx1"/>
                  </a:solidFill>
                  <a:latin typeface="+mn-lt"/>
                </a:rPr>
                <a:t> (8)</a:t>
              </a:r>
              <a:endParaRPr lang="en-US" sz="10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30" name="TextBox 129"/>
            <p:cNvSpPr txBox="1"/>
            <p:nvPr userDrawn="1"/>
          </p:nvSpPr>
          <p:spPr>
            <a:xfrm>
              <a:off x="5916470" y="6247260"/>
              <a:ext cx="11027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Multi County District (3)</a:t>
              </a:r>
            </a:p>
          </p:txBody>
        </p:sp>
        <p:sp>
          <p:nvSpPr>
            <p:cNvPr id="123" name="TextBox 122"/>
            <p:cNvSpPr txBox="1"/>
            <p:nvPr userDrawn="1"/>
          </p:nvSpPr>
          <p:spPr>
            <a:xfrm>
              <a:off x="2581867" y="2852950"/>
              <a:ext cx="459501" cy="400110"/>
            </a:xfrm>
            <a:prstGeom prst="rect">
              <a:avLst/>
            </a:prstGeom>
            <a:noFill/>
            <a:ln w="12700">
              <a:noFill/>
            </a:ln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  <a:latin typeface="+mn-lt"/>
                </a:rPr>
                <a:t>Kitsap</a:t>
              </a:r>
            </a:p>
            <a:p>
              <a:pPr algn="ctr"/>
              <a:r>
                <a:rPr lang="en-US" sz="1000" b="1" i="1" dirty="0">
                  <a:solidFill>
                    <a:schemeClr val="tx1"/>
                  </a:solidFill>
                  <a:latin typeface="+mn-lt"/>
                </a:rPr>
                <a:t>270,100</a:t>
              </a:r>
            </a:p>
          </p:txBody>
        </p:sp>
        <p:cxnSp>
          <p:nvCxnSpPr>
            <p:cNvPr id="125" name="Straight Connector 124"/>
            <p:cNvCxnSpPr/>
            <p:nvPr userDrawn="1"/>
          </p:nvCxnSpPr>
          <p:spPr>
            <a:xfrm flipV="1">
              <a:off x="4322814" y="1246747"/>
              <a:ext cx="499998" cy="1369"/>
            </a:xfrm>
            <a:prstGeom prst="line">
              <a:avLst/>
            </a:prstGeom>
            <a:ln w="50800">
              <a:solidFill>
                <a:srgbClr val="349D9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025670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057596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82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5322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17926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8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7717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764991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87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684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30186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90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0472060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17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706318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949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4429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97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81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193426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99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one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25844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9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182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033175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0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blic Healtgh Sys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89181" y="1246349"/>
            <a:ext cx="11091619" cy="5407156"/>
            <a:chOff x="291886" y="1246349"/>
            <a:chExt cx="8318714" cy="5407156"/>
          </a:xfrm>
        </p:grpSpPr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286" y="1328060"/>
              <a:ext cx="8066314" cy="4473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flipV="1">
              <a:off x="4322814" y="1246349"/>
              <a:ext cx="499998" cy="1369"/>
            </a:xfrm>
            <a:prstGeom prst="line">
              <a:avLst/>
            </a:prstGeom>
            <a:ln w="50800">
              <a:solidFill>
                <a:srgbClr val="349D96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 userDrawn="1"/>
          </p:nvSpPr>
          <p:spPr>
            <a:xfrm>
              <a:off x="5751501" y="5150529"/>
              <a:ext cx="2776041" cy="15029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8">
                <a:spcBef>
                  <a:spcPts val="9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Partners</a:t>
              </a:r>
            </a:p>
            <a:p>
              <a:pPr marL="1588">
                <a:spcBef>
                  <a:spcPts val="2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Health Care Delivery System</a:t>
              </a:r>
            </a:p>
            <a:p>
              <a:pPr marL="1588"/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Professional Associations</a:t>
              </a:r>
            </a:p>
            <a:p>
              <a:pPr marL="1588"/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Academic Institutions</a:t>
              </a:r>
            </a:p>
            <a:p>
              <a:pPr marL="1588"/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Non-Profit Organizations</a:t>
              </a:r>
            </a:p>
            <a:p>
              <a:pPr marL="1588"/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Private Sector</a:t>
              </a:r>
            </a:p>
            <a:p>
              <a:pPr marL="1588"/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Other Stakeholders</a:t>
              </a:r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1605595" y="3694147"/>
              <a:ext cx="45719" cy="45719"/>
            </a:xfrm>
            <a:prstGeom prst="ellipse">
              <a:avLst/>
            </a:prstGeom>
            <a:solidFill>
              <a:srgbClr val="349D96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295400" y="3199106"/>
              <a:ext cx="685800" cy="433387"/>
            </a:xfrm>
            <a:prstGeom prst="rect">
              <a:avLst/>
            </a:prstGeom>
            <a:noFill/>
            <a:ln w="25400">
              <a:solidFill>
                <a:srgbClr val="349D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1628454" y="5966966"/>
              <a:ext cx="4205201" cy="9292"/>
            </a:xfrm>
            <a:prstGeom prst="line">
              <a:avLst/>
            </a:prstGeom>
            <a:ln w="12700">
              <a:solidFill>
                <a:srgbClr val="349D9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1628454" y="3696252"/>
              <a:ext cx="2" cy="2270714"/>
            </a:xfrm>
            <a:prstGeom prst="line">
              <a:avLst/>
            </a:prstGeom>
            <a:ln w="12700">
              <a:solidFill>
                <a:srgbClr val="349D9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ectangle 1"/>
            <p:cNvSpPr/>
            <p:nvPr userDrawn="1"/>
          </p:nvSpPr>
          <p:spPr>
            <a:xfrm>
              <a:off x="3271809" y="5688106"/>
              <a:ext cx="1902075" cy="564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3227145" y="5149475"/>
              <a:ext cx="2667000" cy="11336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90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+mn-lt"/>
                </a:rPr>
                <a:t>Government</a:t>
              </a:r>
            </a:p>
            <a:p>
              <a:pPr>
                <a:spcBef>
                  <a:spcPts val="200"/>
                </a:spcBef>
              </a:pPr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Department of Health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State Board of Health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Local Health Jurisdictions (35)</a:t>
              </a:r>
            </a:p>
            <a:p>
              <a:r>
                <a:rPr lang="en-US" sz="1200" dirty="0">
                  <a:solidFill>
                    <a:schemeClr val="tx1"/>
                  </a:solidFill>
                  <a:latin typeface="+mn-lt"/>
                </a:rPr>
                <a:t>Tribal Nations (29)</a:t>
              </a: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291886" y="5068873"/>
              <a:ext cx="240282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l"/>
              <a:r>
                <a:rPr lang="en-US" sz="1800" dirty="0">
                  <a:solidFill>
                    <a:srgbClr val="349D96"/>
                  </a:solidFill>
                  <a:latin typeface="Century Gothic" panose="020B0502020202020204" pitchFamily="34" charset="0"/>
                </a:rPr>
                <a:t>WASHINGTON STATE</a:t>
              </a:r>
            </a:p>
          </p:txBody>
        </p:sp>
      </p:grpSp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>
          <a:xfrm>
            <a:off x="0" y="618424"/>
            <a:ext cx="12192000" cy="544750"/>
          </a:xfrm>
        </p:spPr>
        <p:txBody>
          <a:bodyPr>
            <a:normAutofit/>
          </a:bodyPr>
          <a:lstStyle>
            <a:lvl1pPr algn="ctr">
              <a:defRPr sz="2700" baseline="0"/>
            </a:lvl1pPr>
          </a:lstStyle>
          <a:p>
            <a:r>
              <a:rPr lang="en-US" dirty="0"/>
              <a:t>Public Health System</a:t>
            </a:r>
          </a:p>
        </p:txBody>
      </p:sp>
    </p:spTree>
    <p:extLst>
      <p:ext uri="{BB962C8B-B14F-4D97-AF65-F5344CB8AC3E}">
        <p14:creationId xmlns:p14="http://schemas.microsoft.com/office/powerpoint/2010/main" val="40200176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5038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06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Pentagon 8"/>
          <p:cNvSpPr/>
          <p:nvPr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747822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94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386128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09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36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arrow two 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702875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311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4496" cy="3323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812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523517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14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35963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Big statement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713182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0126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725680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8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85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20751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3323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846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904937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3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52973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61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66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387182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8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wi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343126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1619537" y="4903935"/>
            <a:ext cx="9003195" cy="136319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619537" y="3933309"/>
            <a:ext cx="9003195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272045646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142903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309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459560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33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11" name="Rectangle 1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2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89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5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7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915085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8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30000" y="907199"/>
            <a:ext cx="3448800" cy="122046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154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ection Header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5578109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0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399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Full Width Overvie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45014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2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3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923364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5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630000" y="3207715"/>
            <a:ext cx="1547143" cy="44319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21128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3301269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7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invGray">
          <a:xfrm>
            <a:off x="1388145" y="4691187"/>
            <a:ext cx="929337" cy="99587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>
            <p:custDataLst>
              <p:tags r:id="rId3"/>
            </p:custDataLst>
          </p:nvPr>
        </p:nvSpPr>
        <p:spPr>
          <a:xfrm>
            <a:off x="2509482" y="4691187"/>
            <a:ext cx="1570152" cy="1468176"/>
          </a:xfrm>
          <a:prstGeom prst="rect">
            <a:avLst/>
          </a:prstGeom>
          <a:noFill/>
          <a:ln w="9525" cmpd="sng">
            <a:solidFill>
              <a:schemeClr val="tx2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000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1200" dirty="0">
              <a:solidFill>
                <a:srgbClr val="FFFFFF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30000" y="907198"/>
            <a:ext cx="3448800" cy="122046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lIns="612000" tIns="46800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5400" dirty="0">
              <a:solidFill>
                <a:schemeClr val="accent4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 userDrawn="1"/>
        </p:nvSpPr>
        <p:spPr>
          <a:xfrm>
            <a:off x="1109949" y="1115416"/>
            <a:ext cx="2488182" cy="896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57271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3251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01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85200" y="2667600"/>
            <a:ext cx="9619200" cy="3200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482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1529818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25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 userDrawn="1"/>
        </p:nvSpPr>
        <p:spPr>
          <a:xfrm>
            <a:off x="630000" y="622800"/>
            <a:ext cx="7189998" cy="4708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9" name="Straight Connector 8"/>
          <p:cNvCxnSpPr/>
          <p:nvPr userDrawn="1"/>
        </p:nvCxnSpPr>
        <p:spPr bwMode="white">
          <a:xfrm>
            <a:off x="618898" y="1206000"/>
            <a:ext cx="11576304" cy="0"/>
          </a:xfrm>
          <a:prstGeom prst="line">
            <a:avLst/>
          </a:prstGeom>
          <a:ln w="9525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501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wi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477882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620956" y="5297703"/>
            <a:ext cx="9001776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234760375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wo-Third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54910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49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630000" y="3262145"/>
            <a:ext cx="1161047" cy="3323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7013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D. Table of Contents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51123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5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630000" y="2577934"/>
            <a:ext cx="2819400" cy="17617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700"/>
              </a:spcAft>
              <a:buFontTx/>
              <a:buNone/>
            </a:pPr>
            <a:r>
              <a:rPr lang="en-US" sz="5400" dirty="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38" y="3586748"/>
            <a:ext cx="1365250" cy="3382962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349D96"/>
              </a:buClr>
              <a:defRPr sz="2200">
                <a:solidFill>
                  <a:schemeClr val="tx1"/>
                </a:solidFill>
                <a:latin typeface="+mn-lt"/>
              </a:defRPr>
            </a:lvl2pPr>
            <a:lvl3pPr>
              <a:buClr>
                <a:srgbClr val="349D96"/>
              </a:buClr>
              <a:defRPr sz="2000">
                <a:solidFill>
                  <a:schemeClr val="tx1"/>
                </a:solidFill>
                <a:latin typeface="+mn-lt"/>
              </a:defRPr>
            </a:lvl3pPr>
            <a:lvl4pPr>
              <a:buClr>
                <a:srgbClr val="349D96"/>
              </a:buClr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" y="667939"/>
            <a:ext cx="12191997" cy="488064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</p:spTree>
    <p:extLst>
      <p:ext uri="{BB962C8B-B14F-4D97-AF65-F5344CB8AC3E}">
        <p14:creationId xmlns:p14="http://schemas.microsoft.com/office/powerpoint/2010/main" val="6980495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5763752" y="3549372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11901" y="2971335"/>
            <a:ext cx="12221524" cy="467387"/>
          </a:xfrm>
        </p:spPr>
        <p:txBody>
          <a:bodyPr anchor="t">
            <a:no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98734708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 marL="0" indent="0">
              <a:buClr>
                <a:srgbClr val="57B6AF"/>
              </a:buClr>
              <a:buNone/>
              <a:defRPr sz="2200" baseline="0">
                <a:solidFill>
                  <a:schemeClr val="tx1"/>
                </a:solidFill>
                <a:latin typeface="+mn-lt"/>
              </a:defRPr>
            </a:lvl1pPr>
            <a:lvl2pPr>
              <a:buClr>
                <a:srgbClr val="57B6AF"/>
              </a:buClr>
              <a:defRPr sz="2000"/>
            </a:lvl2pPr>
            <a:lvl3pPr>
              <a:buClr>
                <a:srgbClr val="57B6AF"/>
              </a:buClr>
              <a:defRPr sz="1800"/>
            </a:lvl3pPr>
            <a:lvl4pPr>
              <a:buClr>
                <a:srgbClr val="57B6AF"/>
              </a:buClr>
              <a:defRPr sz="180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Department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542" y="673974"/>
            <a:ext cx="12180916" cy="482030"/>
          </a:xfrm>
        </p:spPr>
        <p:txBody>
          <a:bodyPr/>
          <a:lstStyle>
            <a:lvl1pPr algn="ctr">
              <a:defRPr sz="3000"/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27989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with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19447" y="5297703"/>
            <a:ext cx="9986357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1029432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with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4677295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365702" y="814647"/>
            <a:ext cx="4677295" cy="3773978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19447" y="5021478"/>
            <a:ext cx="9923549" cy="965200"/>
          </a:xfrm>
        </p:spPr>
        <p:txBody>
          <a:bodyPr anchor="t">
            <a:normAutofit/>
          </a:bodyPr>
          <a:lstStyle>
            <a:lvl1pPr>
              <a:defRPr sz="2200">
                <a:latin typeface="+mn-lt"/>
              </a:defRPr>
            </a:lvl1pPr>
          </a:lstStyle>
          <a:p>
            <a:pPr lvl="0"/>
            <a:r>
              <a:rPr lang="en-US" dirty="0"/>
              <a:t>Text…</a:t>
            </a:r>
          </a:p>
        </p:txBody>
      </p:sp>
    </p:spTree>
    <p:extLst>
      <p:ext uri="{BB962C8B-B14F-4D97-AF65-F5344CB8AC3E}">
        <p14:creationId xmlns:p14="http://schemas.microsoft.com/office/powerpoint/2010/main" val="3541902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-7315"/>
            <a:ext cx="12192000" cy="6865315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169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ba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525" cy="4571998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644854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-9753" y="1031777"/>
            <a:ext cx="12192000" cy="477882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7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9986357" cy="5228706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229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No 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1119447" y="814647"/>
            <a:ext cx="4677295" cy="518714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6365702" y="814647"/>
            <a:ext cx="4677295" cy="518714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768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Lef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196280" y="1233820"/>
            <a:ext cx="5280349" cy="182881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196282" y="3069758"/>
            <a:ext cx="5280349" cy="304838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5384" y="-7315"/>
            <a:ext cx="4780229" cy="268887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393372" y="3290207"/>
            <a:ext cx="3532195" cy="2174875"/>
          </a:xfrm>
        </p:spPr>
        <p:txBody>
          <a:bodyPr anchor="t">
            <a:normAutofit/>
          </a:bodyPr>
          <a:lstStyle>
            <a:lvl1pPr algn="r">
              <a:defRPr sz="2700"/>
            </a:lvl1pPr>
          </a:lstStyle>
          <a:p>
            <a:pPr lvl="0"/>
            <a:r>
              <a:rPr lang="en-US" dirty="0"/>
              <a:t>Left Photo Slide 1</a:t>
            </a:r>
          </a:p>
        </p:txBody>
      </p:sp>
    </p:spTree>
    <p:extLst>
      <p:ext uri="{BB962C8B-B14F-4D97-AF65-F5344CB8AC3E}">
        <p14:creationId xmlns:p14="http://schemas.microsoft.com/office/powerpoint/2010/main" val="1668251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Lef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5384" y="-1"/>
            <a:ext cx="5280536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106342" y="2702503"/>
            <a:ext cx="5280349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106342" y="2085143"/>
            <a:ext cx="5280349" cy="60304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Left Photo Slide 2</a:t>
            </a:r>
          </a:p>
        </p:txBody>
      </p:sp>
    </p:spTree>
    <p:extLst>
      <p:ext uri="{BB962C8B-B14F-4D97-AF65-F5344CB8AC3E}">
        <p14:creationId xmlns:p14="http://schemas.microsoft.com/office/powerpoint/2010/main" val="1054346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Lef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7635332" y="2702503"/>
            <a:ext cx="3757193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-9753" y="-2744"/>
            <a:ext cx="3491111" cy="6858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3481358" y="-2744"/>
            <a:ext cx="3317839" cy="34290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3481358" y="3426257"/>
            <a:ext cx="3317839" cy="343174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7635331" y="1753739"/>
            <a:ext cx="3569699" cy="91440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Left Photo Slide 3</a:t>
            </a:r>
          </a:p>
        </p:txBody>
      </p:sp>
    </p:spTree>
    <p:extLst>
      <p:ext uri="{BB962C8B-B14F-4D97-AF65-F5344CB8AC3E}">
        <p14:creationId xmlns:p14="http://schemas.microsoft.com/office/powerpoint/2010/main" val="1317227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Righ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219190"/>
            <a:ext cx="5280349" cy="1828810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90" y="3055128"/>
            <a:ext cx="5280349" cy="304838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1771" y="-7315"/>
            <a:ext cx="4780229" cy="2688879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56239" y="3290207"/>
            <a:ext cx="3581096" cy="2174875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Right Photo Slide 1</a:t>
            </a:r>
          </a:p>
        </p:txBody>
      </p:sp>
    </p:spTree>
    <p:extLst>
      <p:ext uri="{BB962C8B-B14F-4D97-AF65-F5344CB8AC3E}">
        <p14:creationId xmlns:p14="http://schemas.microsoft.com/office/powerpoint/2010/main" val="25080158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Righ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087" y="-1"/>
            <a:ext cx="5280536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96" y="2709818"/>
            <a:ext cx="5280349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9796" y="2106779"/>
            <a:ext cx="5280349" cy="595725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Right Photo Slide 2</a:t>
            </a:r>
          </a:p>
        </p:txBody>
      </p:sp>
    </p:spTree>
    <p:extLst>
      <p:ext uri="{BB962C8B-B14F-4D97-AF65-F5344CB8AC3E}">
        <p14:creationId xmlns:p14="http://schemas.microsoft.com/office/powerpoint/2010/main" val="2600895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Righ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39778" y="2702503"/>
            <a:ext cx="3757193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98918" y="-1"/>
            <a:ext cx="3491111" cy="6858001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1"/>
          </p:nvPr>
        </p:nvSpPr>
        <p:spPr>
          <a:xfrm>
            <a:off x="5373742" y="-1"/>
            <a:ext cx="3313972" cy="342150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5373743" y="3421504"/>
            <a:ext cx="3313971" cy="3436496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9776" y="1710752"/>
            <a:ext cx="3768397" cy="991752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Right Photo Slide 3</a:t>
            </a:r>
          </a:p>
        </p:txBody>
      </p:sp>
    </p:spTree>
    <p:extLst>
      <p:ext uri="{BB962C8B-B14F-4D97-AF65-F5344CB8AC3E}">
        <p14:creationId xmlns:p14="http://schemas.microsoft.com/office/powerpoint/2010/main" val="4826252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0087" y="-7316"/>
            <a:ext cx="5280536" cy="686531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891" y="2221606"/>
            <a:ext cx="5207255" cy="325437"/>
          </a:xfrm>
        </p:spPr>
        <p:txBody>
          <a:bodyPr>
            <a:noAutofit/>
          </a:bodyPr>
          <a:lstStyle>
            <a:lvl1pPr marL="0" indent="0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Manager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69" y="2702503"/>
            <a:ext cx="5207776" cy="3151156"/>
          </a:xfrm>
        </p:spPr>
        <p:txBody>
          <a:bodyPr>
            <a:noAutofit/>
          </a:bodyPr>
          <a:lstStyle>
            <a:lvl1pPr marL="0" indent="0">
              <a:buNone/>
              <a:defRPr sz="22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721542"/>
            <a:ext cx="5207776" cy="500064"/>
          </a:xfrm>
        </p:spPr>
        <p:txBody>
          <a:bodyPr anchor="t">
            <a:normAutofit/>
          </a:bodyPr>
          <a:lstStyle>
            <a:lvl1pPr>
              <a:defRPr sz="3000" b="1"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13810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rster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63844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4612828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1065695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8163680" y="1787643"/>
            <a:ext cx="2887133" cy="2174875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1065519" y="4369066"/>
            <a:ext cx="2887308" cy="33655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6" hasCustomPrompt="1"/>
          </p:nvPr>
        </p:nvSpPr>
        <p:spPr>
          <a:xfrm>
            <a:off x="4612830" y="4366079"/>
            <a:ext cx="2887132" cy="33655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8163506" y="4358568"/>
            <a:ext cx="2887132" cy="349454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2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4612654" y="4704753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1065519" y="4712068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8163506" y="4715116"/>
            <a:ext cx="2887308" cy="3365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4612653" y="5047754"/>
            <a:ext cx="2887308" cy="1015312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32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1065518" y="5055070"/>
            <a:ext cx="2887308" cy="1007997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33" name="Text Placeholder 21"/>
          <p:cNvSpPr>
            <a:spLocks noGrp="1"/>
          </p:cNvSpPr>
          <p:nvPr>
            <p:ph type="body" sz="quarter" idx="34" hasCustomPrompt="1"/>
          </p:nvPr>
        </p:nvSpPr>
        <p:spPr>
          <a:xfrm>
            <a:off x="8163417" y="5055934"/>
            <a:ext cx="2887308" cy="100713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0" y="673974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Team Slide 1</a:t>
            </a:r>
          </a:p>
        </p:txBody>
      </p:sp>
    </p:spTree>
    <p:extLst>
      <p:ext uri="{BB962C8B-B14F-4D97-AF65-F5344CB8AC3E}">
        <p14:creationId xmlns:p14="http://schemas.microsoft.com/office/powerpoint/2010/main" val="16724041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1"/>
          <p:cNvSpPr>
            <a:spLocks noGrp="1"/>
          </p:cNvSpPr>
          <p:nvPr>
            <p:ph type="body" sz="quarter" idx="25" hasCustomPrompt="1"/>
          </p:nvPr>
        </p:nvSpPr>
        <p:spPr>
          <a:xfrm>
            <a:off x="475" y="4569092"/>
            <a:ext cx="3028501" cy="342999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475" y="4919407"/>
            <a:ext cx="3028501" cy="36494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ext Placeholder 21"/>
          <p:cNvSpPr>
            <a:spLocks noGrp="1"/>
          </p:cNvSpPr>
          <p:nvPr>
            <p:ph type="body" sz="quarter" idx="32" hasCustomPrompt="1"/>
          </p:nvPr>
        </p:nvSpPr>
        <p:spPr>
          <a:xfrm>
            <a:off x="474" y="5291672"/>
            <a:ext cx="3028503" cy="99423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34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3034370" y="1838842"/>
            <a:ext cx="3002037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2744" y="1838842"/>
            <a:ext cx="3026233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038673" y="1838842"/>
            <a:ext cx="3048641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5"/>
          <p:cNvSpPr>
            <a:spLocks noGrp="1"/>
          </p:cNvSpPr>
          <p:nvPr>
            <p:ph type="pic" sz="quarter" idx="35"/>
          </p:nvPr>
        </p:nvSpPr>
        <p:spPr>
          <a:xfrm>
            <a:off x="9097067" y="1838842"/>
            <a:ext cx="3094932" cy="2325903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3038730" y="4569092"/>
            <a:ext cx="3007431" cy="343002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3038730" y="4919406"/>
            <a:ext cx="3007431" cy="37226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Text Placeholder 21"/>
          <p:cNvSpPr>
            <a:spLocks noGrp="1"/>
          </p:cNvSpPr>
          <p:nvPr>
            <p:ph type="body" sz="quarter" idx="38" hasCustomPrompt="1"/>
          </p:nvPr>
        </p:nvSpPr>
        <p:spPr>
          <a:xfrm>
            <a:off x="3038731" y="5298984"/>
            <a:ext cx="3007429" cy="986918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41" name="Text Placeholder 21"/>
          <p:cNvSpPr>
            <a:spLocks noGrp="1"/>
          </p:cNvSpPr>
          <p:nvPr>
            <p:ph type="body" sz="quarter" idx="39" hasCustomPrompt="1"/>
          </p:nvPr>
        </p:nvSpPr>
        <p:spPr>
          <a:xfrm>
            <a:off x="6055913" y="4569092"/>
            <a:ext cx="3076667" cy="34300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1"/>
          <p:cNvSpPr>
            <a:spLocks noGrp="1"/>
          </p:cNvSpPr>
          <p:nvPr>
            <p:ph type="body" sz="quarter" idx="40" hasCustomPrompt="1"/>
          </p:nvPr>
        </p:nvSpPr>
        <p:spPr>
          <a:xfrm>
            <a:off x="6055915" y="4919408"/>
            <a:ext cx="3076667" cy="37225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1"/>
          <p:cNvSpPr>
            <a:spLocks noGrp="1"/>
          </p:cNvSpPr>
          <p:nvPr>
            <p:ph type="body" sz="quarter" idx="41" hasCustomPrompt="1"/>
          </p:nvPr>
        </p:nvSpPr>
        <p:spPr>
          <a:xfrm>
            <a:off x="6055913" y="5296217"/>
            <a:ext cx="3076668" cy="994235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44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9136063" y="4569091"/>
            <a:ext cx="3055936" cy="34300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 b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1"/>
          <p:cNvSpPr>
            <a:spLocks noGrp="1"/>
          </p:cNvSpPr>
          <p:nvPr>
            <p:ph type="body" sz="quarter" idx="43" hasCustomPrompt="1"/>
          </p:nvPr>
        </p:nvSpPr>
        <p:spPr>
          <a:xfrm>
            <a:off x="9136064" y="4919408"/>
            <a:ext cx="3055937" cy="372258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600" b="0" i="1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ext Placeholder 21"/>
          <p:cNvSpPr>
            <a:spLocks noGrp="1"/>
          </p:cNvSpPr>
          <p:nvPr>
            <p:ph type="body" sz="quarter" idx="44" hasCustomPrompt="1"/>
          </p:nvPr>
        </p:nvSpPr>
        <p:spPr>
          <a:xfrm>
            <a:off x="9136064" y="5298980"/>
            <a:ext cx="3055937" cy="98692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-1" y="658850"/>
            <a:ext cx="12182247" cy="497153"/>
          </a:xfrm>
        </p:spPr>
        <p:txBody>
          <a:bodyPr anchor="t"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Team Slide 2</a:t>
            </a:r>
          </a:p>
        </p:txBody>
      </p:sp>
    </p:spTree>
    <p:extLst>
      <p:ext uri="{BB962C8B-B14F-4D97-AF65-F5344CB8AC3E}">
        <p14:creationId xmlns:p14="http://schemas.microsoft.com/office/powerpoint/2010/main" val="882989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partment of Heal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31"/>
          <a:stretch/>
        </p:blipFill>
        <p:spPr>
          <a:xfrm>
            <a:off x="3057003" y="1847551"/>
            <a:ext cx="2998107" cy="23241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110" y="1845774"/>
            <a:ext cx="3070684" cy="232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5773"/>
            <a:ext cx="3057003" cy="2325899"/>
          </a:xfrm>
          <a:prstGeom prst="rect">
            <a:avLst/>
          </a:prstGeom>
          <a:effectLst/>
        </p:spPr>
      </p:pic>
      <p:sp>
        <p:nvSpPr>
          <p:cNvPr id="50" name="TextBox 49"/>
          <p:cNvSpPr txBox="1"/>
          <p:nvPr userDrawn="1"/>
        </p:nvSpPr>
        <p:spPr>
          <a:xfrm>
            <a:off x="-9235" y="4393628"/>
            <a:ext cx="3066237" cy="20651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Disease Control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Health Statistics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800" b="0" i="1" kern="1200" dirty="0">
                <a:solidFill>
                  <a:srgbClr val="349D96"/>
                </a:solidFill>
                <a:latin typeface="+mn-lt"/>
                <a:ea typeface="+mn-ea"/>
                <a:cs typeface="+mn-cs"/>
              </a:rPr>
              <a:t>Initiatives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57B6AF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Measles</a:t>
            </a:r>
            <a:r>
              <a:rPr lang="en-US" sz="125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EndAIDS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Vital Statistics</a:t>
            </a:r>
          </a:p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(E. coli, mumps, etc.)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6055110" y="4393629"/>
            <a:ext cx="3070684" cy="20928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and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Health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 dirty="0">
                <a:solidFill>
                  <a:srgbClr val="349D96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 dirty="0">
              <a:solidFill>
                <a:srgbClr val="349D96"/>
              </a:solidFill>
              <a:latin typeface="+mn-lt"/>
            </a:endParaRPr>
          </a:p>
          <a:p>
            <a:pPr marL="0" algn="ctr" defTabSz="914400" rtl="0" eaLnBrk="1" latinLnBrk="0" hangingPunct="1">
              <a:spcBef>
                <a:spcPts val="12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Tobacco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Immunization Rates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Family Planning (Title X)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Marijuana Prevention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3057003" y="4393629"/>
            <a:ext cx="2998107" cy="18928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 dirty="0">
                <a:solidFill>
                  <a:srgbClr val="349D96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 dirty="0">
              <a:solidFill>
                <a:srgbClr val="349D96"/>
              </a:solidFill>
              <a:latin typeface="+mn-lt"/>
            </a:endParaRPr>
          </a:p>
          <a:p>
            <a:pPr algn="ctr">
              <a:spcBef>
                <a:spcPts val="12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Puget</a:t>
            </a:r>
            <a:r>
              <a:rPr lang="en-US" sz="125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Sound Cleanup</a:t>
            </a:r>
            <a:endParaRPr lang="en-US" sz="125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PFAS</a:t>
            </a:r>
          </a:p>
          <a:p>
            <a:pPr algn="ctr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Pesticide Exposures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9125794" y="4394914"/>
            <a:ext cx="3066207" cy="21698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Health Systems</a:t>
            </a:r>
          </a:p>
          <a:p>
            <a:pPr marL="173038" lvl="0" indent="0" algn="ctr" defTabSz="914400" rtl="0" eaLnBrk="1" latinLnBrk="0" hangingPunct="1">
              <a:lnSpc>
                <a:spcPct val="90000"/>
              </a:lnSpc>
              <a:buClr>
                <a:srgbClr val="57B6AF"/>
              </a:buClr>
              <a:buFont typeface="Arial" panose="020B0604020202020204" pitchFamily="34" charset="0"/>
              <a:buNone/>
            </a:pPr>
            <a:r>
              <a:rPr lang="en-US" sz="15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 Assurance</a:t>
            </a:r>
          </a:p>
          <a:p>
            <a:pPr algn="ctr">
              <a:spcBef>
                <a:spcPts val="1200"/>
              </a:spcBef>
            </a:pPr>
            <a:r>
              <a:rPr lang="en-US" sz="1800" b="0" i="1" kern="1200" dirty="0">
                <a:solidFill>
                  <a:srgbClr val="349D96"/>
                </a:solidFill>
                <a:latin typeface="+mn-lt"/>
                <a:ea typeface="+mn-ea"/>
                <a:cs typeface="+mn-cs"/>
              </a:rPr>
              <a:t>Initiatives</a:t>
            </a:r>
            <a:endParaRPr lang="en-US" sz="1800" dirty="0">
              <a:solidFill>
                <a:srgbClr val="349D96"/>
              </a:solidFill>
              <a:latin typeface="+mn-lt"/>
            </a:endParaRPr>
          </a:p>
          <a:p>
            <a:pPr marL="0" algn="ctr" defTabSz="914400" rtl="0" eaLnBrk="1" latinLnBrk="0" hangingPunct="1">
              <a:spcBef>
                <a:spcPts val="12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Opioids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Behavioral Health Integration 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Certificate of Need</a:t>
            </a:r>
          </a:p>
          <a:p>
            <a:pPr marL="0" algn="ctr" defTabSz="914400" rtl="0" eaLnBrk="1" latinLnBrk="0" hangingPunct="1">
              <a:spcBef>
                <a:spcPts val="600"/>
              </a:spcBef>
            </a:pPr>
            <a:r>
              <a:rPr lang="en-US" sz="125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Health Professions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5794" y="1845773"/>
            <a:ext cx="3066207" cy="2325898"/>
          </a:xfrm>
          <a:prstGeom prst="rect">
            <a:avLst/>
          </a:prstGeom>
          <a:effectLst/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-9236" y="671965"/>
            <a:ext cx="12192000" cy="494092"/>
          </a:xfrm>
        </p:spPr>
        <p:txBody>
          <a:bodyPr anchor="t">
            <a:noAutofit/>
          </a:bodyPr>
          <a:lstStyle>
            <a:lvl1pPr>
              <a:defRPr lang="en-US" sz="2700" kern="1200" baseline="0" dirty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 algn="ctr"/>
            <a:r>
              <a:rPr lang="en-US" sz="30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Department of Health</a:t>
            </a:r>
          </a:p>
        </p:txBody>
      </p:sp>
    </p:spTree>
    <p:extLst>
      <p:ext uri="{BB962C8B-B14F-4D97-AF65-F5344CB8AC3E}">
        <p14:creationId xmlns:p14="http://schemas.microsoft.com/office/powerpoint/2010/main" val="1284818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6" y="1687649"/>
            <a:ext cx="6177933" cy="35900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371" y="2638651"/>
            <a:ext cx="4168236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70" y="3691263"/>
            <a:ext cx="4168237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3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5626101" y="1876425"/>
            <a:ext cx="5219700" cy="23241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12371" y="1643611"/>
            <a:ext cx="4168237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Web Presence Screenshot</a:t>
            </a:r>
          </a:p>
        </p:txBody>
      </p:sp>
    </p:spTree>
    <p:extLst>
      <p:ext uri="{BB962C8B-B14F-4D97-AF65-F5344CB8AC3E}">
        <p14:creationId xmlns:p14="http://schemas.microsoft.com/office/powerpoint/2010/main" val="3069394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b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96" y="1687649"/>
            <a:ext cx="6177933" cy="3590095"/>
          </a:xfrm>
          <a:prstGeom prst="rect">
            <a:avLst/>
          </a:prstGeom>
          <a:effectLst/>
        </p:spPr>
      </p:pic>
      <p:sp>
        <p:nvSpPr>
          <p:cNvPr id="1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5651501" y="2833688"/>
            <a:ext cx="5168900" cy="557212"/>
          </a:xfrm>
        </p:spPr>
        <p:txBody>
          <a:bodyPr>
            <a:noAutofit/>
          </a:bodyPr>
          <a:lstStyle>
            <a:lvl1pPr marL="0" indent="0" algn="ctr">
              <a:buNone/>
              <a:defRPr sz="2700">
                <a:solidFill>
                  <a:schemeClr val="tx1"/>
                </a:solidFill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www.doh.wa.gov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912371" y="2638651"/>
            <a:ext cx="4168236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912370" y="3691263"/>
            <a:ext cx="4168237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01965" y="1643611"/>
            <a:ext cx="4178643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Web Presence Address</a:t>
            </a:r>
          </a:p>
        </p:txBody>
      </p:sp>
    </p:spTree>
    <p:extLst>
      <p:ext uri="{BB962C8B-B14F-4D97-AF65-F5344CB8AC3E}">
        <p14:creationId xmlns:p14="http://schemas.microsoft.com/office/powerpoint/2010/main" val="2236974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for Large Screen Sh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47" y="683166"/>
            <a:ext cx="10820111" cy="5457268"/>
          </a:xfrm>
          <a:prstGeom prst="rect">
            <a:avLst/>
          </a:prstGeom>
        </p:spPr>
      </p:pic>
      <p:sp>
        <p:nvSpPr>
          <p:cNvPr id="8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945531" y="966282"/>
            <a:ext cx="8482519" cy="48768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0815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2371" y="2295751"/>
            <a:ext cx="4534159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2369" y="3348363"/>
            <a:ext cx="4534160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60" y="848633"/>
            <a:ext cx="3335565" cy="5102225"/>
          </a:xfrm>
          <a:prstGeom prst="rect">
            <a:avLst/>
          </a:prstGeom>
          <a:effectLst/>
        </p:spPr>
      </p:pic>
      <p:sp>
        <p:nvSpPr>
          <p:cNvPr id="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7286173" y="1763486"/>
            <a:ext cx="2835123" cy="3302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300709"/>
            <a:ext cx="4534161" cy="86968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Mobile Presence Screenshot</a:t>
            </a:r>
          </a:p>
        </p:txBody>
      </p:sp>
    </p:spTree>
    <p:extLst>
      <p:ext uri="{BB962C8B-B14F-4D97-AF65-F5344CB8AC3E}">
        <p14:creationId xmlns:p14="http://schemas.microsoft.com/office/powerpoint/2010/main" val="79852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12371" y="2295751"/>
            <a:ext cx="4534159" cy="1035403"/>
          </a:xfrm>
        </p:spPr>
        <p:txBody>
          <a:bodyPr>
            <a:noAutofit/>
          </a:bodyPr>
          <a:lstStyle>
            <a:lvl1pPr marL="0" indent="0">
              <a:buNone/>
              <a:defRPr sz="2200" i="0">
                <a:solidFill>
                  <a:schemeClr val="tx1"/>
                </a:solidFill>
                <a:latin typeface="+mn-lt"/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2369" y="3348363"/>
            <a:ext cx="4534160" cy="2412422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Text…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960" y="848633"/>
            <a:ext cx="3335565" cy="5102225"/>
          </a:xfrm>
          <a:prstGeom prst="rect">
            <a:avLst/>
          </a:prstGeom>
          <a:effectLst/>
        </p:spPr>
      </p:pic>
      <p:sp>
        <p:nvSpPr>
          <p:cNvPr id="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47061" y="3264478"/>
            <a:ext cx="2908300" cy="4095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280988" indent="0">
              <a:buNone/>
              <a:defRPr/>
            </a:lvl2pPr>
            <a:lvl3pPr marL="519113" indent="0">
              <a:buNone/>
              <a:defRPr/>
            </a:lvl3pPr>
            <a:lvl4pPr marL="747713" indent="0">
              <a:buNone/>
              <a:defRPr/>
            </a:lvl4pPr>
            <a:lvl5pPr marL="741363" indent="0">
              <a:buNone/>
              <a:defRPr/>
            </a:lvl5pPr>
          </a:lstStyle>
          <a:p>
            <a:pPr lvl="0"/>
            <a:r>
              <a:rPr lang="en-US" dirty="0"/>
              <a:t>www.doh.wa.gov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of Health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912369" y="1300710"/>
            <a:ext cx="4534161" cy="852471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pPr lvl="0"/>
            <a:r>
              <a:rPr lang="en-US" dirty="0"/>
              <a:t>Mobile Presence Address</a:t>
            </a:r>
          </a:p>
        </p:txBody>
      </p:sp>
    </p:spTree>
    <p:extLst>
      <p:ext uri="{BB962C8B-B14F-4D97-AF65-F5344CB8AC3E}">
        <p14:creationId xmlns:p14="http://schemas.microsoft.com/office/powerpoint/2010/main" val="24938228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 flipV="1">
            <a:off x="5763752" y="3549372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-11901" y="2971335"/>
            <a:ext cx="12221524" cy="467387"/>
          </a:xfrm>
        </p:spPr>
        <p:txBody>
          <a:bodyPr anchor="t">
            <a:no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265643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4455880" y="4739420"/>
            <a:ext cx="3297765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4455880" y="5067436"/>
            <a:ext cx="3297765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35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455880" y="4313395"/>
            <a:ext cx="3297765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4455881" y="1554491"/>
            <a:ext cx="3297767" cy="2487612"/>
          </a:xfrm>
        </p:spPr>
        <p:txBody>
          <a:bodyPr/>
          <a:lstStyle>
            <a:lvl1pPr marL="0" indent="0">
              <a:buNone/>
              <a:def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569077"/>
            <a:ext cx="12192000" cy="2692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280988" indent="0">
              <a:buNone/>
              <a:defRPr sz="1600">
                <a:solidFill>
                  <a:srgbClr val="CB8A49"/>
                </a:solidFill>
              </a:defRPr>
            </a:lvl2pPr>
            <a:lvl3pPr marL="519113" indent="0">
              <a:buNone/>
              <a:defRPr sz="1600">
                <a:solidFill>
                  <a:srgbClr val="CB8A49"/>
                </a:solidFill>
              </a:defRPr>
            </a:lvl3pPr>
            <a:lvl4pPr marL="747713" indent="0">
              <a:buNone/>
              <a:defRPr sz="1600">
                <a:solidFill>
                  <a:srgbClr val="CB8A49"/>
                </a:solidFill>
              </a:defRPr>
            </a:lvl4pPr>
            <a:lvl5pPr marL="741363" indent="0">
              <a:buNone/>
              <a:defRPr sz="1600">
                <a:solidFill>
                  <a:srgbClr val="CB8A49"/>
                </a:solidFill>
              </a:defRPr>
            </a:lvl5pPr>
          </a:lstStyle>
          <a:p>
            <a:pPr lvl="0"/>
            <a:r>
              <a:rPr lang="en-US" dirty="0"/>
              <a:t>www.doh.wa.gov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-11081" y="6430955"/>
            <a:ext cx="1220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@WADeptHealth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604589" y="6023448"/>
            <a:ext cx="2960552" cy="306578"/>
            <a:chOff x="3453442" y="6023448"/>
            <a:chExt cx="2220414" cy="306578"/>
          </a:xfrm>
        </p:grpSpPr>
        <p:sp>
          <p:nvSpPr>
            <p:cNvPr id="47" name="Rounded Rectangle 46"/>
            <p:cNvSpPr/>
            <p:nvPr userDrawn="1"/>
          </p:nvSpPr>
          <p:spPr>
            <a:xfrm>
              <a:off x="4601301" y="6025149"/>
              <a:ext cx="309033" cy="304877"/>
            </a:xfrm>
            <a:prstGeom prst="roundRect">
              <a:avLst/>
            </a:prstGeom>
            <a:solidFill>
              <a:srgbClr val="349D96"/>
            </a:solidFill>
            <a:ln>
              <a:solidFill>
                <a:srgbClr val="349D9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27" name="Group 26"/>
            <p:cNvGrpSpPr/>
            <p:nvPr userDrawn="1"/>
          </p:nvGrpSpPr>
          <p:grpSpPr>
            <a:xfrm>
              <a:off x="3453442" y="6023448"/>
              <a:ext cx="2220414" cy="304877"/>
              <a:chOff x="3474400" y="6042620"/>
              <a:chExt cx="2220414" cy="304877"/>
            </a:xfrm>
          </p:grpSpPr>
          <p:grpSp>
            <p:nvGrpSpPr>
              <p:cNvPr id="28" name="Group 27"/>
              <p:cNvGrpSpPr/>
              <p:nvPr userDrawn="1"/>
            </p:nvGrpSpPr>
            <p:grpSpPr>
              <a:xfrm>
                <a:off x="3474400" y="6042620"/>
                <a:ext cx="2220414" cy="304877"/>
                <a:chOff x="3474400" y="6042620"/>
                <a:chExt cx="2220414" cy="304877"/>
              </a:xfrm>
            </p:grpSpPr>
            <p:sp>
              <p:nvSpPr>
                <p:cNvPr id="31" name="Rounded Rectangle 30"/>
                <p:cNvSpPr/>
                <p:nvPr userDrawn="1"/>
              </p:nvSpPr>
              <p:spPr>
                <a:xfrm>
                  <a:off x="5004078" y="6044349"/>
                  <a:ext cx="309033" cy="301752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3" name="Rounded Rectangle 32"/>
                <p:cNvSpPr/>
                <p:nvPr userDrawn="1"/>
              </p:nvSpPr>
              <p:spPr>
                <a:xfrm>
                  <a:off x="347440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4" name="Rounded Rectangle 33"/>
                <p:cNvSpPr/>
                <p:nvPr userDrawn="1"/>
              </p:nvSpPr>
              <p:spPr>
                <a:xfrm>
                  <a:off x="385702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7" name="Rounded Rectangle 36"/>
                <p:cNvSpPr/>
                <p:nvPr userDrawn="1"/>
              </p:nvSpPr>
              <p:spPr>
                <a:xfrm>
                  <a:off x="423964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pic>
              <p:nvPicPr>
                <p:cNvPr id="38" name="Picture 37"/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8577" y="6086598"/>
                  <a:ext cx="230281" cy="230281"/>
                </a:xfrm>
                <a:prstGeom prst="rect">
                  <a:avLst/>
                </a:prstGeom>
              </p:spPr>
            </p:pic>
            <p:pic>
              <p:nvPicPr>
                <p:cNvPr id="39" name="Picture 38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7624" y="6061235"/>
                  <a:ext cx="278331" cy="278331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3176" y="6091680"/>
                  <a:ext cx="307200" cy="207343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3027" y="6099881"/>
                  <a:ext cx="250032" cy="204014"/>
                </a:xfrm>
                <a:prstGeom prst="rect">
                  <a:avLst/>
                </a:prstGeom>
              </p:spPr>
            </p:pic>
            <p:sp>
              <p:nvSpPr>
                <p:cNvPr id="43" name="Rounded Rectangle 42"/>
                <p:cNvSpPr/>
                <p:nvPr userDrawn="1"/>
              </p:nvSpPr>
              <p:spPr>
                <a:xfrm>
                  <a:off x="5385781" y="6042664"/>
                  <a:ext cx="309033" cy="301752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pic>
              <p:nvPicPr>
                <p:cNvPr id="44" name="Picture 43"/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1424" y="6103485"/>
                  <a:ext cx="185101" cy="191227"/>
                </a:xfrm>
                <a:prstGeom prst="rect">
                  <a:avLst/>
                </a:prstGeom>
              </p:spPr>
            </p:pic>
          </p:grpSp>
          <p:pic>
            <p:nvPicPr>
              <p:cNvPr id="30" name="Picture 29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7763" y="6126275"/>
                <a:ext cx="196145" cy="159493"/>
              </a:xfrm>
              <a:prstGeom prst="rect">
                <a:avLst/>
              </a:prstGeom>
            </p:spPr>
          </p:pic>
        </p:grpSp>
      </p:grpSp>
      <p:sp>
        <p:nvSpPr>
          <p:cNvPr id="45" name="Title 2"/>
          <p:cNvSpPr>
            <a:spLocks noGrp="1"/>
          </p:cNvSpPr>
          <p:nvPr>
            <p:ph type="title" hasCustomPrompt="1"/>
          </p:nvPr>
        </p:nvSpPr>
        <p:spPr>
          <a:xfrm>
            <a:off x="-11081" y="663993"/>
            <a:ext cx="12180916" cy="520628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Contact 1</a:t>
            </a:r>
          </a:p>
        </p:txBody>
      </p:sp>
    </p:spTree>
    <p:extLst>
      <p:ext uri="{BB962C8B-B14F-4D97-AF65-F5344CB8AC3E}">
        <p14:creationId xmlns:p14="http://schemas.microsoft.com/office/powerpoint/2010/main" val="85201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25" y="1"/>
            <a:ext cx="12200525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26459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385486" y="4283999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10127" y="4278472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lang="en-US" sz="2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B8A49"/>
              </a:buClr>
              <a:buFont typeface="Wingdings" panose="05000000000000000000" pitchFamily="2" charset="2"/>
              <a:buNone/>
            </a:pPr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385485" y="4705636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06633" y="4700175"/>
            <a:ext cx="3316176" cy="31433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B8A49"/>
              </a:buClr>
              <a:buFont typeface="Wingdings" panose="05000000000000000000" pitchFamily="2" charset="2"/>
              <a:buNone/>
            </a:pPr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385485" y="5028139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10227" y="5023461"/>
            <a:ext cx="3312583" cy="37465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CB8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5763752" y="1246748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385485" y="1564831"/>
            <a:ext cx="3312583" cy="2487612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6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06634" y="1559083"/>
            <a:ext cx="3297767" cy="2487617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569077"/>
            <a:ext cx="12192000" cy="26927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280988" indent="0">
              <a:buNone/>
              <a:defRPr sz="1600">
                <a:solidFill>
                  <a:srgbClr val="CB8A49"/>
                </a:solidFill>
              </a:defRPr>
            </a:lvl2pPr>
            <a:lvl3pPr marL="519113" indent="0">
              <a:buNone/>
              <a:defRPr sz="1600">
                <a:solidFill>
                  <a:srgbClr val="CB8A49"/>
                </a:solidFill>
              </a:defRPr>
            </a:lvl3pPr>
            <a:lvl4pPr marL="747713" indent="0">
              <a:buNone/>
              <a:defRPr sz="1600">
                <a:solidFill>
                  <a:srgbClr val="CB8A49"/>
                </a:solidFill>
              </a:defRPr>
            </a:lvl4pPr>
            <a:lvl5pPr marL="741363" indent="0">
              <a:buNone/>
              <a:defRPr sz="1600">
                <a:solidFill>
                  <a:srgbClr val="CB8A49"/>
                </a:solidFill>
              </a:defRPr>
            </a:lvl5pPr>
          </a:lstStyle>
          <a:p>
            <a:pPr lvl="0"/>
            <a:r>
              <a:rPr lang="en-US" dirty="0"/>
              <a:t>www.doh.wa.gov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-11081" y="6430955"/>
            <a:ext cx="12203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@WADeptHealth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346" y="6086599"/>
            <a:ext cx="307041" cy="230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1135" y="664528"/>
            <a:ext cx="12192000" cy="520093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Contact 2</a:t>
            </a: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4604589" y="6023448"/>
            <a:ext cx="2960552" cy="306578"/>
            <a:chOff x="3453442" y="6023448"/>
            <a:chExt cx="2220414" cy="306578"/>
          </a:xfrm>
        </p:grpSpPr>
        <p:sp>
          <p:nvSpPr>
            <p:cNvPr id="31" name="Rounded Rectangle 30"/>
            <p:cNvSpPr/>
            <p:nvPr userDrawn="1"/>
          </p:nvSpPr>
          <p:spPr>
            <a:xfrm>
              <a:off x="4601301" y="6025149"/>
              <a:ext cx="309033" cy="304877"/>
            </a:xfrm>
            <a:prstGeom prst="roundRect">
              <a:avLst/>
            </a:prstGeom>
            <a:solidFill>
              <a:srgbClr val="349D96"/>
            </a:solidFill>
            <a:ln>
              <a:solidFill>
                <a:srgbClr val="349D96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32" name="Group 31"/>
            <p:cNvGrpSpPr/>
            <p:nvPr userDrawn="1"/>
          </p:nvGrpSpPr>
          <p:grpSpPr>
            <a:xfrm>
              <a:off x="3453442" y="6023448"/>
              <a:ext cx="2220414" cy="304877"/>
              <a:chOff x="3474400" y="6042620"/>
              <a:chExt cx="2220414" cy="304877"/>
            </a:xfrm>
          </p:grpSpPr>
          <p:grpSp>
            <p:nvGrpSpPr>
              <p:cNvPr id="33" name="Group 32"/>
              <p:cNvGrpSpPr/>
              <p:nvPr userDrawn="1"/>
            </p:nvGrpSpPr>
            <p:grpSpPr>
              <a:xfrm>
                <a:off x="3474400" y="6042620"/>
                <a:ext cx="2220414" cy="304877"/>
                <a:chOff x="3474400" y="6042620"/>
                <a:chExt cx="2220414" cy="304877"/>
              </a:xfrm>
            </p:grpSpPr>
            <p:sp>
              <p:nvSpPr>
                <p:cNvPr id="35" name="Rounded Rectangle 34"/>
                <p:cNvSpPr/>
                <p:nvPr userDrawn="1"/>
              </p:nvSpPr>
              <p:spPr>
                <a:xfrm>
                  <a:off x="5004078" y="6044349"/>
                  <a:ext cx="309033" cy="301752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6" name="Rounded Rectangle 35"/>
                <p:cNvSpPr/>
                <p:nvPr userDrawn="1"/>
              </p:nvSpPr>
              <p:spPr>
                <a:xfrm>
                  <a:off x="347440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7" name="Rounded Rectangle 36"/>
                <p:cNvSpPr/>
                <p:nvPr userDrawn="1"/>
              </p:nvSpPr>
              <p:spPr>
                <a:xfrm>
                  <a:off x="385702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38" name="Rounded Rectangle 37"/>
                <p:cNvSpPr/>
                <p:nvPr userDrawn="1"/>
              </p:nvSpPr>
              <p:spPr>
                <a:xfrm>
                  <a:off x="4239640" y="6042620"/>
                  <a:ext cx="309033" cy="304877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pic>
              <p:nvPicPr>
                <p:cNvPr id="39" name="Picture 38"/>
                <p:cNvPicPr>
                  <a:picLocks noChangeAspect="1"/>
                </p:cNvPicPr>
                <p:nvPr userDrawn="1"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78577" y="6086598"/>
                  <a:ext cx="230281" cy="230281"/>
                </a:xfrm>
                <a:prstGeom prst="rect">
                  <a:avLst/>
                </a:prstGeom>
              </p:spPr>
            </p:pic>
            <p:pic>
              <p:nvPicPr>
                <p:cNvPr id="40" name="Picture 39"/>
                <p:cNvPicPr>
                  <a:picLocks noChangeAspect="1"/>
                </p:cNvPicPr>
                <p:nvPr userDrawn="1"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7624" y="6061235"/>
                  <a:ext cx="278331" cy="278331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 userDrawn="1"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3176" y="6091680"/>
                  <a:ext cx="307200" cy="207343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 userDrawn="1"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33027" y="6099881"/>
                  <a:ext cx="250032" cy="204014"/>
                </a:xfrm>
                <a:prstGeom prst="rect">
                  <a:avLst/>
                </a:prstGeom>
              </p:spPr>
            </p:pic>
            <p:sp>
              <p:nvSpPr>
                <p:cNvPr id="43" name="Rounded Rectangle 42"/>
                <p:cNvSpPr/>
                <p:nvPr userDrawn="1"/>
              </p:nvSpPr>
              <p:spPr>
                <a:xfrm>
                  <a:off x="5385781" y="6042664"/>
                  <a:ext cx="309033" cy="301752"/>
                </a:xfrm>
                <a:prstGeom prst="roundRect">
                  <a:avLst/>
                </a:prstGeom>
                <a:solidFill>
                  <a:srgbClr val="349D96"/>
                </a:solidFill>
                <a:ln>
                  <a:solidFill>
                    <a:srgbClr val="349D9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pic>
              <p:nvPicPr>
                <p:cNvPr id="56" name="Picture 55"/>
                <p:cNvPicPr>
                  <a:picLocks noChangeAspect="1"/>
                </p:cNvPicPr>
                <p:nvPr userDrawn="1"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51424" y="6103485"/>
                  <a:ext cx="185101" cy="191227"/>
                </a:xfrm>
                <a:prstGeom prst="rect">
                  <a:avLst/>
                </a:prstGeom>
              </p:spPr>
            </p:pic>
          </p:grpSp>
          <p:pic>
            <p:nvPicPr>
              <p:cNvPr id="34" name="Picture 33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37763" y="6126275"/>
                <a:ext cx="196145" cy="1594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410077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>
          <a:xfrm>
            <a:off x="-9099" y="680798"/>
            <a:ext cx="12192000" cy="48203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pPr lvl="0"/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32165665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0" y="6318775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8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8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944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4279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85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9D9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72" y="3698349"/>
            <a:ext cx="3639376" cy="1186803"/>
          </a:xfrm>
          <a:prstGeom prst="rect">
            <a:avLst/>
          </a:prstGeom>
          <a:ln>
            <a:noFill/>
          </a:ln>
        </p:spPr>
      </p:pic>
      <p:sp>
        <p:nvSpPr>
          <p:cNvPr id="5" name="TextBox 3"/>
          <p:cNvSpPr txBox="1"/>
          <p:nvPr userDrawn="1"/>
        </p:nvSpPr>
        <p:spPr>
          <a:xfrm>
            <a:off x="1" y="5225245"/>
            <a:ext cx="12192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To request this document in another format, call 1-800-525-0127. Deaf or hard of</a:t>
            </a:r>
          </a:p>
          <a:p>
            <a:pPr algn="ctr"/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hearing customers, please call 711 (Washington Relay) or email </a:t>
            </a:r>
            <a:r>
              <a:rPr lang="en-US" sz="1600" u="non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civil.rights@doh.wa.gov</a:t>
            </a:r>
            <a:r>
              <a:rPr lang="en-US" sz="16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554241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tter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403275"/>
            <a:ext cx="6483512" cy="46832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2"/>
            <a:ext cx="6481560" cy="472351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572001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720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11081" y="673973"/>
            <a:ext cx="12191997" cy="482030"/>
          </a:xfrm>
        </p:spPr>
        <p:txBody>
          <a:bodyPr>
            <a:noAutofit/>
          </a:bodyPr>
          <a:lstStyle>
            <a:lvl1pPr marL="0" indent="0" algn="ctr">
              <a:buNone/>
              <a:defRPr sz="22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763752" y="1246352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6" y="1606085"/>
            <a:ext cx="10070943" cy="4662833"/>
          </a:xfrm>
        </p:spPr>
        <p:txBody>
          <a:bodyPr/>
          <a:lstStyle>
            <a:lvl1pPr marL="0" indent="0">
              <a:buClr>
                <a:srgbClr val="57B6AF"/>
              </a:buClr>
              <a:buNone/>
              <a:defRPr sz="1500" baseline="0"/>
            </a:lvl1pPr>
            <a:lvl2pPr>
              <a:buClr>
                <a:srgbClr val="57B6AF"/>
              </a:buClr>
              <a:defRPr sz="1500"/>
            </a:lvl2pPr>
            <a:lvl3pPr>
              <a:buClr>
                <a:srgbClr val="57B6AF"/>
              </a:buClr>
              <a:defRPr sz="1350"/>
            </a:lvl3pPr>
            <a:lvl4pPr>
              <a:buClr>
                <a:srgbClr val="57B6AF"/>
              </a:buClr>
              <a:defRPr sz="1350"/>
            </a:lvl4pPr>
          </a:lstStyle>
          <a:p>
            <a:pPr lvl="0"/>
            <a:r>
              <a:rPr lang="en-US" dirty="0"/>
              <a:t>Text…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318775"/>
            <a:ext cx="1219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349D96"/>
                </a:solidFill>
                <a:latin typeface="Century Gothic" panose="020B0502020202020204" pitchFamily="34" charset="0"/>
              </a:rPr>
              <a:t>WA</a:t>
            </a:r>
            <a:r>
              <a:rPr lang="en-US" sz="135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State DOH 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35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pPr algn="ctr"/>
              <a:t>‹#›</a:t>
            </a:fld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57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Unordered List 3: Traditio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-11081" y="673973"/>
            <a:ext cx="12191997" cy="482030"/>
          </a:xfrm>
        </p:spPr>
        <p:txBody>
          <a:bodyPr>
            <a:noAutofit/>
          </a:bodyPr>
          <a:lstStyle>
            <a:lvl1pPr marL="0" indent="0" algn="ctr">
              <a:buNone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Unordered List 3: Traditional 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5763752" y="1246350"/>
            <a:ext cx="666664" cy="1369"/>
          </a:xfrm>
          <a:prstGeom prst="line">
            <a:avLst/>
          </a:prstGeom>
          <a:ln w="50800">
            <a:solidFill>
              <a:srgbClr val="349D96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/>
          <p:cNvSpPr>
            <a:spLocks noGrp="1"/>
          </p:cNvSpPr>
          <p:nvPr>
            <p:ph type="body" sz="quarter" idx="22" hasCustomPrompt="1"/>
          </p:nvPr>
        </p:nvSpPr>
        <p:spPr>
          <a:xfrm>
            <a:off x="1077705" y="1606083"/>
            <a:ext cx="10070943" cy="4662833"/>
          </a:xfrm>
        </p:spPr>
        <p:txBody>
          <a:bodyPr>
            <a:noAutofit/>
          </a:bodyPr>
          <a:lstStyle>
            <a:lvl1pPr>
              <a:buClr>
                <a:srgbClr val="349D96"/>
              </a:buClr>
              <a:defRPr sz="2000" baseline="0"/>
            </a:lvl1pPr>
            <a:lvl2pPr>
              <a:buClr>
                <a:srgbClr val="349D96"/>
              </a:buClr>
              <a:defRPr sz="2000"/>
            </a:lvl2pPr>
            <a:lvl3pPr>
              <a:buClr>
                <a:srgbClr val="349D96"/>
              </a:buClr>
              <a:defRPr sz="1800"/>
            </a:lvl3pPr>
            <a:lvl4pPr>
              <a:buClr>
                <a:srgbClr val="349D96"/>
              </a:buClr>
              <a:defRPr sz="1800"/>
            </a:lvl4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318776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349D96"/>
                </a:solidFill>
                <a:latin typeface="Century Gothic" panose="020B0502020202020204" pitchFamily="34" charset="0"/>
              </a:rPr>
              <a:t>Washington State Department of Health</a:t>
            </a:r>
            <a:r>
              <a:rPr lang="en-US" sz="1400" baseline="0" dirty="0">
                <a:solidFill>
                  <a:srgbClr val="349D96"/>
                </a:solidFill>
                <a:latin typeface="Century Gothic" panose="020B0502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| </a:t>
            </a:r>
            <a:fld id="{647B4F43-D519-4C1F-A815-23EAD624CF95}" type="slidenum">
              <a:rPr lang="en-US" sz="1400" smtClean="0">
                <a:solidFill>
                  <a:schemeClr val="tx1"/>
                </a:solidFill>
                <a:latin typeface="Century Gothic" panose="020B0502020202020204" pitchFamily="34" charset="0"/>
              </a:rPr>
              <a:pPr/>
              <a:t>‹#›</a:t>
            </a:fld>
            <a:endParaRPr lang="en-US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041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889899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5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3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 baseline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6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67335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990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stern WA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2001" cy="4572000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4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87035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481516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7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CE4FFF-81B3-4CDA-B0A1-3363FFB22A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470898"/>
          </a:xfrm>
        </p:spPr>
        <p:txBody>
          <a:bodyPr/>
          <a:lstStyle>
            <a:lvl1pPr>
              <a:defRPr sz="3400"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399" y="2085628"/>
            <a:ext cx="10933801" cy="408913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800"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962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5943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9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ltGray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630000" y="1544274"/>
            <a:ext cx="3452400" cy="1495794"/>
          </a:xfrm>
          <a:noFill/>
        </p:spPr>
        <p:txBody>
          <a:bodyPr wrap="square" lIns="0" tIns="0" rIns="320040" bIns="0" anchor="b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3758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55874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59" name="Rectangle 58"/>
          <p:cNvSpPr/>
          <p:nvPr userDrawn="1"/>
        </p:nvSpPr>
        <p:spPr bwMode="white">
          <a:xfrm>
            <a:off x="1284743" y="1428131"/>
            <a:ext cx="947672" cy="947672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ne">
    <p:bg bwMode="black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565057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  <p:cxnSp>
        <p:nvCxnSpPr>
          <p:cNvPr id="148" name="Straight Connector 147"/>
          <p:cNvCxnSpPr/>
          <p:nvPr userDrawn="1"/>
        </p:nvCxnSpPr>
        <p:spPr bwMode="white">
          <a:xfrm>
            <a:off x="618898" y="3680016"/>
            <a:ext cx="11576304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59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730594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919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430796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9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526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493227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1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/>
          <p:cNvSpPr/>
          <p:nvPr userDrawn="1"/>
        </p:nvSpPr>
        <p:spPr bwMode="white">
          <a:xfrm>
            <a:off x="4080763" y="-1309"/>
            <a:ext cx="8111237" cy="68593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36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half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06217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4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1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two third">
    <p:bg bwMode="grayWhite"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13795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6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80465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34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74000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8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7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aseline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38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1"/>
            <a:ext cx="12192001" cy="4572001"/>
          </a:xfrm>
          <a:prstGeom prst="rect">
            <a:avLst/>
          </a:prstGeom>
          <a:effectLst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2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944092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left arrow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71871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2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6" name="Freeform 14"/>
          <p:cNvSpPr/>
          <p:nvPr userDrawn="1"/>
        </p:nvSpPr>
        <p:spPr bwMode="ltGray">
          <a:xfrm>
            <a:off x="0" y="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 sz="3200" baseline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12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727860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37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394392"/>
            <a:ext cx="1298575" cy="3571875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93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one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489791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6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3" name="Pentagon 3"/>
          <p:cNvSpPr/>
          <p:nvPr userDrawn="1"/>
        </p:nvSpPr>
        <p:spPr bwMode="white">
          <a:xfrm>
            <a:off x="1" y="0"/>
            <a:ext cx="5426920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1785600"/>
            <a:ext cx="4062235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 b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3578059" y="3416300"/>
            <a:ext cx="2694666" cy="34417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28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366747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806" y="3589606"/>
            <a:ext cx="1365250" cy="3382962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7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half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883085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0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4" name="Pentagon 8"/>
          <p:cNvSpPr/>
          <p:nvPr userDrawn="1"/>
        </p:nvSpPr>
        <p:spPr bwMode="white">
          <a:xfrm>
            <a:off x="0" y="0"/>
            <a:ext cx="6363546" cy="6858000"/>
          </a:xfrm>
          <a:prstGeom prst="homePlate">
            <a:avLst>
              <a:gd name="adj" fmla="val 12939"/>
            </a:avLst>
          </a:pr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4673646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4460172" y="3407803"/>
            <a:ext cx="2694666" cy="345655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057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rrow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62939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3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39" y="3589606"/>
            <a:ext cx="1365250" cy="3382962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88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arrow two third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497427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5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2" name="Freeform 18"/>
          <p:cNvSpPr/>
          <p:nvPr userDrawn="1"/>
        </p:nvSpPr>
        <p:spPr bwMode="white">
          <a:xfrm>
            <a:off x="0" y="0"/>
            <a:ext cx="8446239" cy="6858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56800" cy="470898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3400" b="0" i="0" u="none" kern="1200" spc="0"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6567628" y="3407803"/>
            <a:ext cx="2694666" cy="345655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488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331560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8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25471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00847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0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white">
          <a:xfrm>
            <a:off x="630000" y="625475"/>
            <a:ext cx="932688" cy="932688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3826333"/>
            <a:ext cx="10933200" cy="160655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accent4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41869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768293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229"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6797461" y="101443"/>
            <a:ext cx="769257" cy="10019821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0" y="0"/>
            <a:ext cx="12192000" cy="5867335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04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 Ad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0" y="5352117"/>
            <a:ext cx="2661419" cy="883125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433455" y="5897171"/>
            <a:ext cx="6483511" cy="47235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Office/Program</a:t>
            </a:r>
          </a:p>
        </p:txBody>
      </p:sp>
      <p:sp>
        <p:nvSpPr>
          <p:cNvPr id="10" name="Title 3"/>
          <p:cNvSpPr>
            <a:spLocks noGrp="1"/>
          </p:cNvSpPr>
          <p:nvPr>
            <p:ph type="title" hasCustomPrompt="1"/>
          </p:nvPr>
        </p:nvSpPr>
        <p:spPr>
          <a:xfrm>
            <a:off x="4433455" y="5479577"/>
            <a:ext cx="6483511" cy="417595"/>
          </a:xfrm>
        </p:spPr>
        <p:txBody>
          <a:bodyPr>
            <a:noAutofit/>
          </a:bodyPr>
          <a:lstStyle>
            <a:lvl1pPr>
              <a:defRPr sz="3000" cap="all" baseline="0"/>
            </a:lvl1pPr>
          </a:lstStyle>
          <a:p>
            <a:pPr lvl="0"/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030508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cial gra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22648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5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3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200" cy="470898"/>
          </a:xfrm>
        </p:spPr>
        <p:txBody>
          <a:bodyPr/>
          <a:lstStyle>
            <a:lvl1pPr>
              <a:defRPr sz="3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133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77269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277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3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942996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01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 userDrawn="1"/>
        </p:nvSpPr>
        <p:spPr bwMode="white">
          <a:xfrm>
            <a:off x="11167872" y="6404400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claim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43143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5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95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3979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49" name="think-cell Slide" r:id="rId4" imgW="384" imgH="384" progId="TCLayout.ActiveDocument.1">
                  <p:embed/>
                </p:oleObj>
              </mc:Choice>
              <mc:Fallback>
                <p:oleObj name="think-cell Slide" r:id="rId4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Placeholder 6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85" r="558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8" name="Rectangle 7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1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2635932" y="2479764"/>
            <a:ext cx="4115208" cy="182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13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04291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73" name="think-cell Slide" r:id="rId4" imgW="327" imgH="327" progId="TCLayout.ActiveDocument.1">
                  <p:embed/>
                </p:oleObj>
              </mc:Choice>
              <mc:Fallback>
                <p:oleObj name="think-cell Slide" r:id="rId4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 userDrawn="1"/>
        </p:nvGrpSpPr>
        <p:grpSpPr>
          <a:xfrm>
            <a:off x="-600" y="-1"/>
            <a:ext cx="12193800" cy="6858001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 userDrawn="1"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 userDrawn="1"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+mn-lt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 userDrawn="1"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atin typeface="+mn-lt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1000"/>
                </a:spcAft>
              </a:pPr>
              <a:endParaRPr lang="en-US" sz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4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9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022604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97" name="think-cell Slide" r:id="rId5" imgW="384" imgH="384" progId="TCLayout.ActiveDocument.1">
                  <p:embed/>
                </p:oleObj>
              </mc:Choice>
              <mc:Fallback>
                <p:oleObj name="think-cell Slide" r:id="rId5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Placeholder 6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93" b="1687"/>
          <a:stretch/>
        </p:blipFill>
        <p:spPr>
          <a:xfrm>
            <a:off x="0" y="0"/>
            <a:ext cx="12192000" cy="5276850"/>
          </a:xfrm>
          <a:prstGeom prst="rect">
            <a:avLst/>
          </a:prstGeom>
          <a:effectLst/>
        </p:spPr>
      </p:pic>
      <p:sp>
        <p:nvSpPr>
          <p:cNvPr id="14" name="Rectangle 13"/>
          <p:cNvSpPr/>
          <p:nvPr userDrawn="1"/>
        </p:nvSpPr>
        <p:spPr>
          <a:xfrm>
            <a:off x="0" y="5279183"/>
            <a:ext cx="12192000" cy="157881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" t="8741" r="102" b="27"/>
          <a:stretch/>
        </p:blipFill>
        <p:spPr>
          <a:xfrm rot="16200000" flipH="1">
            <a:off x="8471921" y="1973272"/>
            <a:ext cx="580573" cy="6858000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9366561" y="5570642"/>
            <a:ext cx="1867935" cy="896833"/>
          </a:xfrm>
          <a:prstGeom prst="rect">
            <a:avLst/>
          </a:prstGeom>
        </p:spPr>
        <p:txBody>
          <a:bodyPr anchor="b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1" name="Rectangle 20"/>
          <p:cNvSpPr/>
          <p:nvPr userDrawn="1"/>
        </p:nvSpPr>
        <p:spPr bwMode="black">
          <a:xfrm>
            <a:off x="630936" y="626200"/>
            <a:ext cx="8125200" cy="55296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90000"/>
                </a:schemeClr>
              </a:gs>
              <a:gs pos="100000">
                <a:schemeClr val="tx2">
                  <a:alpha val="90000"/>
                </a:schemeClr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>
              <a:lnSpc>
                <a:spcPct val="95000"/>
              </a:lnSpc>
            </a:pPr>
            <a:endParaRPr lang="en-US" sz="20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117415" y="6207842"/>
            <a:ext cx="6868800" cy="327148"/>
          </a:xfrm>
          <a:prstGeom prst="rect">
            <a:avLst/>
          </a:prstGeom>
          <a:noFill/>
        </p:spPr>
        <p:txBody>
          <a:bodyPr anchor="ctr"/>
          <a:lstStyle>
            <a:lvl1pPr algn="l">
              <a:lnSpc>
                <a:spcPct val="110000"/>
              </a:lnSpc>
              <a:buNone/>
              <a:defRPr sz="1200" b="1" cap="all" baseline="0">
                <a:solidFill>
                  <a:schemeClr val="accent5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228600" indent="0" algn="ctr">
              <a:buNone/>
              <a:defRPr/>
            </a:lvl4pPr>
            <a:lvl5pPr marL="457200" indent="0" algn="ctr">
              <a:buNone/>
              <a:defRPr/>
            </a:lvl5pPr>
          </a:lstStyle>
          <a:p>
            <a:pPr lvl="0"/>
            <a:r>
              <a:rPr lang="en-US" dirty="0"/>
              <a:t>Click to edit date/place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117415" y="5495706"/>
            <a:ext cx="6868800" cy="43619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10000"/>
              </a:lnSpc>
              <a:buNone/>
              <a:defRPr sz="160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in sentence case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117415" y="1886242"/>
            <a:ext cx="6868800" cy="3138423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5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Title in Title Case</a:t>
            </a:r>
          </a:p>
        </p:txBody>
      </p:sp>
      <p:pic>
        <p:nvPicPr>
          <p:cNvPr id="19" name="Picture 49" descr="Washington State Dept. of Health - ServiceNow - Customer Story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" t="31411" r="8493" b="31411"/>
          <a:stretch/>
        </p:blipFill>
        <p:spPr bwMode="auto">
          <a:xfrm>
            <a:off x="1117415" y="731316"/>
            <a:ext cx="1959614" cy="86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5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448037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2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10933350" cy="332399"/>
          </a:xfr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757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949026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4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400" y="2085628"/>
            <a:ext cx="10933950" cy="4072976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1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Gray slice hea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4559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6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white">
          <a:xfrm>
            <a:off x="1" y="-1309"/>
            <a:ext cx="4694400" cy="6859309"/>
          </a:xfrm>
          <a:prstGeom prst="rect">
            <a:avLst/>
          </a:prstGeom>
          <a:solidFill>
            <a:srgbClr val="F2F2F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30000" y="2158987"/>
            <a:ext cx="3744000" cy="54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2"/>
                </a:solidFill>
                <a:latin typeface="+mn-lt"/>
                <a:ea typeface="+mn-ea"/>
                <a:cs typeface="+mn-cs"/>
                <a:sym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1227048"/>
            <a:ext cx="3744000" cy="66479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10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6544734" y="2239963"/>
            <a:ext cx="3297767" cy="2487612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2423585" y="2239963"/>
            <a:ext cx="3312583" cy="2487612"/>
          </a:xfrm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-11084" y="1115870"/>
            <a:ext cx="12191999" cy="350440"/>
          </a:xfrm>
        </p:spPr>
        <p:txBody>
          <a:bodyPr>
            <a:no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@ location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-11084" y="1539191"/>
            <a:ext cx="12191999" cy="3048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423586" y="4968656"/>
            <a:ext cx="3312581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535401" y="4966303"/>
            <a:ext cx="3316177" cy="412750"/>
          </a:xfrm>
        </p:spPr>
        <p:txBody>
          <a:bodyPr>
            <a:normAutofit/>
          </a:bodyPr>
          <a:lstStyle>
            <a:lvl1pPr marL="0" indent="0" algn="ctr">
              <a:buNone/>
              <a:defRPr sz="22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423585" y="5402255"/>
            <a:ext cx="3312583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8" hasCustomPrompt="1"/>
          </p:nvPr>
        </p:nvSpPr>
        <p:spPr>
          <a:xfrm>
            <a:off x="6535401" y="5402061"/>
            <a:ext cx="3316176" cy="314335"/>
          </a:xfrm>
        </p:spPr>
        <p:txBody>
          <a:bodyPr/>
          <a:lstStyle>
            <a:lvl1pPr marL="0" indent="0" algn="ctr">
              <a:buNone/>
              <a:defRPr sz="2000" i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9" hasCustomPrompt="1"/>
          </p:nvPr>
        </p:nvSpPr>
        <p:spPr>
          <a:xfrm>
            <a:off x="2423585" y="5746218"/>
            <a:ext cx="3312583" cy="3746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20" hasCustomPrompt="1"/>
          </p:nvPr>
        </p:nvSpPr>
        <p:spPr>
          <a:xfrm>
            <a:off x="6544173" y="5742722"/>
            <a:ext cx="3312583" cy="3746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Program</a:t>
            </a:r>
          </a:p>
        </p:txBody>
      </p:sp>
      <p:sp>
        <p:nvSpPr>
          <p:cNvPr id="15" name="Title 2"/>
          <p:cNvSpPr>
            <a:spLocks noGrp="1"/>
          </p:cNvSpPr>
          <p:nvPr>
            <p:ph type="title" hasCustomPrompt="1"/>
          </p:nvPr>
        </p:nvSpPr>
        <p:spPr>
          <a:xfrm>
            <a:off x="0" y="673320"/>
            <a:ext cx="12192000" cy="437941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pPr lvl="0"/>
            <a:r>
              <a:rPr lang="en-US" dirty="0"/>
              <a:t>Subtitle 1</a:t>
            </a:r>
          </a:p>
        </p:txBody>
      </p:sp>
    </p:spTree>
    <p:extLst>
      <p:ext uri="{BB962C8B-B14F-4D97-AF65-F5344CB8AC3E}">
        <p14:creationId xmlns:p14="http://schemas.microsoft.com/office/powerpoint/2010/main" val="39033531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1006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9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284742" y="2668041"/>
            <a:ext cx="9620491" cy="3201026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lIns="274320" tIns="274320" rIns="274320" bIns="137160" anchor="b">
            <a:noAutofit/>
          </a:bodyPr>
          <a:lstStyle>
            <a:lvl1pPr marL="0" algn="l" defTabSz="9144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defRPr lang="en-US" sz="5400" kern="1200" baseline="0" dirty="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1" name="Rectangle 10"/>
          <p:cNvSpPr/>
          <p:nvPr userDrawn="1"/>
        </p:nvSpPr>
        <p:spPr bwMode="white">
          <a:xfrm>
            <a:off x="1280693" y="1424081"/>
            <a:ext cx="951721" cy="951721"/>
          </a:xfrm>
          <a:prstGeom prst="rect">
            <a:avLst/>
          </a:prstGeom>
          <a:noFill/>
          <a:ln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260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. Section header line">
    <p:bg bwMode="blackWhite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2526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1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5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3826800"/>
            <a:ext cx="10936800" cy="2041200"/>
          </a:xfrm>
        </p:spPr>
        <p:txBody>
          <a:bodyPr anchor="t">
            <a:noAutofit/>
          </a:bodyPr>
          <a:lstStyle>
            <a:lvl1pPr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cxnSp>
        <p:nvCxnSpPr>
          <p:cNvPr id="10" name="Straight Connector 9"/>
          <p:cNvCxnSpPr/>
          <p:nvPr userDrawn="1"/>
        </p:nvCxnSpPr>
        <p:spPr bwMode="white">
          <a:xfrm>
            <a:off x="630000" y="3680016"/>
            <a:ext cx="11558587" cy="0"/>
          </a:xfrm>
          <a:prstGeom prst="line">
            <a:avLst/>
          </a:prstGeom>
          <a:ln w="19050" cmpd="sng">
            <a:solidFill>
              <a:schemeClr val="tx2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8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White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12450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4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4064994" y="0"/>
            <a:ext cx="416951" cy="6858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 userDrawn="1"/>
        </p:nvSpPr>
        <p:spPr bwMode="white">
          <a:xfrm>
            <a:off x="0" y="0"/>
            <a:ext cx="40795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7943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ighlight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052564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5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7165606" y="0"/>
            <a:ext cx="416951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white">
          <a:xfrm>
            <a:off x="0" y="0"/>
            <a:ext cx="71719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6276529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991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Four column green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375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9029246" y="0"/>
            <a:ext cx="41695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white">
          <a:xfrm>
            <a:off x="0" y="0"/>
            <a:ext cx="90342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0000" y="622800"/>
            <a:ext cx="8101584" cy="332399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62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one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034758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3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3671068" y="0"/>
            <a:ext cx="416951" cy="6858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681103"/>
            <a:ext cx="3127881" cy="149579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/>
          <p:cNvSpPr/>
          <p:nvPr userDrawn="1"/>
        </p:nvSpPr>
        <p:spPr bwMode="ltGray">
          <a:xfrm>
            <a:off x="4080763" y="-1309"/>
            <a:ext cx="8111237" cy="6859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6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half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79942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37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5689582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6092021" y="0"/>
            <a:ext cx="6099977" cy="6858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1800" baseline="0"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630000" y="1785600"/>
            <a:ext cx="4388400" cy="3286800"/>
          </a:xfrm>
          <a:prstGeom prst="rect">
            <a:avLst/>
          </a:prstGeom>
          <a:noFill/>
        </p:spPr>
        <p:txBody>
          <a:bodyPr wrap="square" lIns="0" tIns="0" rIns="320040" bIns="0"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38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two third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5532894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61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409849" y="0"/>
            <a:ext cx="416951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7819543" y="0"/>
            <a:ext cx="437245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7820025" y="0"/>
            <a:ext cx="4371975" cy="6858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r>
              <a:rPr lang="en-US" dirty="0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630936" y="1785600"/>
            <a:ext cx="6247552" cy="32868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3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Left arrow">
    <p:bg>
      <p:bgPr>
        <a:gradFill>
          <a:gsLst>
            <a:gs pos="0">
              <a:schemeClr val="tx2"/>
            </a:gs>
            <a:gs pos="10000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6910645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85" name="think-cell Slide" r:id="rId5" imgW="324" imgH="324" progId="TCLayout.ActiveDocument.1">
                  <p:embed/>
                </p:oleObj>
              </mc:Choice>
              <mc:Fallback>
                <p:oleObj name="think-cell Slide" r:id="rId5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20" name="Title 2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Click to add title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442" y="3590399"/>
            <a:ext cx="1365250" cy="3382962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1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. Green left arr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744611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09" name="think-cell Slide" r:id="rId5" imgW="327" imgH="327" progId="TCLayout.ActiveDocument.1">
                  <p:embed/>
                </p:oleObj>
              </mc:Choice>
              <mc:Fallback>
                <p:oleObj name="think-cell Slide" r:id="rId5" imgW="327" imgH="32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0" name="Freeform 14"/>
          <p:cNvSpPr/>
          <p:nvPr userDrawn="1"/>
        </p:nvSpPr>
        <p:spPr bwMode="ltGray">
          <a:xfrm>
            <a:off x="1524" y="1310"/>
            <a:ext cx="4088312" cy="6858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tx2"/>
              </a:gs>
              <a:gs pos="100000">
                <a:schemeClr val="accent2"/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</a:pPr>
            <a:endParaRPr lang="en-US" sz="1200" dirty="0">
              <a:solidFill>
                <a:prstClr val="white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30000" y="2764203"/>
            <a:ext cx="2478638" cy="1314311"/>
          </a:xfrm>
        </p:spPr>
        <p:txBody>
          <a:bodyPr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2174642" y="3402828"/>
            <a:ext cx="2694666" cy="3461745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28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99.xml"/><Relationship Id="rId47" Type="http://schemas.openxmlformats.org/officeDocument/2006/relationships/slideLayout" Target="../slideLayouts/slideLayout104.xml"/><Relationship Id="rId63" Type="http://schemas.openxmlformats.org/officeDocument/2006/relationships/slideLayout" Target="../slideLayouts/slideLayout120.xml"/><Relationship Id="rId68" Type="http://schemas.openxmlformats.org/officeDocument/2006/relationships/theme" Target="../theme/theme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9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slideLayout" Target="../slideLayouts/slideLayout89.xml"/><Relationship Id="rId37" Type="http://schemas.openxmlformats.org/officeDocument/2006/relationships/slideLayout" Target="../slideLayouts/slideLayout94.xml"/><Relationship Id="rId40" Type="http://schemas.openxmlformats.org/officeDocument/2006/relationships/slideLayout" Target="../slideLayouts/slideLayout97.xml"/><Relationship Id="rId45" Type="http://schemas.openxmlformats.org/officeDocument/2006/relationships/slideLayout" Target="../slideLayouts/slideLayout102.xml"/><Relationship Id="rId53" Type="http://schemas.openxmlformats.org/officeDocument/2006/relationships/slideLayout" Target="../slideLayouts/slideLayout110.xml"/><Relationship Id="rId58" Type="http://schemas.openxmlformats.org/officeDocument/2006/relationships/slideLayout" Target="../slideLayouts/slideLayout115.xml"/><Relationship Id="rId66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Relationship Id="rId35" Type="http://schemas.openxmlformats.org/officeDocument/2006/relationships/slideLayout" Target="../slideLayouts/slideLayout92.xml"/><Relationship Id="rId43" Type="http://schemas.openxmlformats.org/officeDocument/2006/relationships/slideLayout" Target="../slideLayouts/slideLayout100.xml"/><Relationship Id="rId48" Type="http://schemas.openxmlformats.org/officeDocument/2006/relationships/slideLayout" Target="../slideLayouts/slideLayout105.xml"/><Relationship Id="rId56" Type="http://schemas.openxmlformats.org/officeDocument/2006/relationships/slideLayout" Target="../slideLayouts/slideLayout113.xml"/><Relationship Id="rId64" Type="http://schemas.openxmlformats.org/officeDocument/2006/relationships/slideLayout" Target="../slideLayouts/slideLayout121.xml"/><Relationship Id="rId69" Type="http://schemas.openxmlformats.org/officeDocument/2006/relationships/vmlDrawing" Target="../drawings/vmlDrawing1.vml"/><Relationship Id="rId8" Type="http://schemas.openxmlformats.org/officeDocument/2006/relationships/slideLayout" Target="../slideLayouts/slideLayout65.xml"/><Relationship Id="rId51" Type="http://schemas.openxmlformats.org/officeDocument/2006/relationships/slideLayout" Target="../slideLayouts/slideLayout108.xml"/><Relationship Id="rId72" Type="http://schemas.openxmlformats.org/officeDocument/2006/relationships/oleObject" Target="../embeddings/oleObject1.bin"/><Relationship Id="rId3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33" Type="http://schemas.openxmlformats.org/officeDocument/2006/relationships/slideLayout" Target="../slideLayouts/slideLayout90.xml"/><Relationship Id="rId38" Type="http://schemas.openxmlformats.org/officeDocument/2006/relationships/slideLayout" Target="../slideLayouts/slideLayout95.xml"/><Relationship Id="rId46" Type="http://schemas.openxmlformats.org/officeDocument/2006/relationships/slideLayout" Target="../slideLayouts/slideLayout103.xml"/><Relationship Id="rId59" Type="http://schemas.openxmlformats.org/officeDocument/2006/relationships/slideLayout" Target="../slideLayouts/slideLayout116.xml"/><Relationship Id="rId67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77.xml"/><Relationship Id="rId41" Type="http://schemas.openxmlformats.org/officeDocument/2006/relationships/slideLayout" Target="../slideLayouts/slideLayout98.xml"/><Relationship Id="rId54" Type="http://schemas.openxmlformats.org/officeDocument/2006/relationships/slideLayout" Target="../slideLayouts/slideLayout111.xml"/><Relationship Id="rId62" Type="http://schemas.openxmlformats.org/officeDocument/2006/relationships/slideLayout" Target="../slideLayouts/slideLayout119.xml"/><Relationship Id="rId70" Type="http://schemas.openxmlformats.org/officeDocument/2006/relationships/tags" Target="../tags/tag1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36" Type="http://schemas.openxmlformats.org/officeDocument/2006/relationships/slideLayout" Target="../slideLayouts/slideLayout93.xml"/><Relationship Id="rId49" Type="http://schemas.openxmlformats.org/officeDocument/2006/relationships/slideLayout" Target="../slideLayouts/slideLayout106.xml"/><Relationship Id="rId57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67.xml"/><Relationship Id="rId31" Type="http://schemas.openxmlformats.org/officeDocument/2006/relationships/slideLayout" Target="../slideLayouts/slideLayout88.xml"/><Relationship Id="rId44" Type="http://schemas.openxmlformats.org/officeDocument/2006/relationships/slideLayout" Target="../slideLayouts/slideLayout101.xml"/><Relationship Id="rId52" Type="http://schemas.openxmlformats.org/officeDocument/2006/relationships/slideLayout" Target="../slideLayouts/slideLayout109.xml"/><Relationship Id="rId60" Type="http://schemas.openxmlformats.org/officeDocument/2006/relationships/slideLayout" Target="../slideLayouts/slideLayout117.xml"/><Relationship Id="rId65" Type="http://schemas.openxmlformats.org/officeDocument/2006/relationships/slideLayout" Target="../slideLayouts/slideLayout122.xml"/><Relationship Id="rId73" Type="http://schemas.openxmlformats.org/officeDocument/2006/relationships/image" Target="../media/image25.emf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9" Type="http://schemas.openxmlformats.org/officeDocument/2006/relationships/slideLayout" Target="../slideLayouts/slideLayout96.xml"/><Relationship Id="rId34" Type="http://schemas.openxmlformats.org/officeDocument/2006/relationships/slideLayout" Target="../slideLayouts/slideLayout91.xml"/><Relationship Id="rId50" Type="http://schemas.openxmlformats.org/officeDocument/2006/relationships/slideLayout" Target="../slideLayouts/slideLayout107.xml"/><Relationship Id="rId55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64.xml"/><Relationship Id="rId71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66.xml"/><Relationship Id="rId47" Type="http://schemas.openxmlformats.org/officeDocument/2006/relationships/slideLayout" Target="../slideLayouts/slideLayout171.xml"/><Relationship Id="rId63" Type="http://schemas.openxmlformats.org/officeDocument/2006/relationships/slideLayout" Target="../slideLayouts/slideLayout187.xml"/><Relationship Id="rId68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9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35.xml"/><Relationship Id="rId24" Type="http://schemas.openxmlformats.org/officeDocument/2006/relationships/slideLayout" Target="../slideLayouts/slideLayout148.xml"/><Relationship Id="rId32" Type="http://schemas.openxmlformats.org/officeDocument/2006/relationships/slideLayout" Target="../slideLayouts/slideLayout156.xml"/><Relationship Id="rId37" Type="http://schemas.openxmlformats.org/officeDocument/2006/relationships/slideLayout" Target="../slideLayouts/slideLayout161.xml"/><Relationship Id="rId40" Type="http://schemas.openxmlformats.org/officeDocument/2006/relationships/slideLayout" Target="../slideLayouts/slideLayout164.xml"/><Relationship Id="rId45" Type="http://schemas.openxmlformats.org/officeDocument/2006/relationships/slideLayout" Target="../slideLayouts/slideLayout169.xml"/><Relationship Id="rId53" Type="http://schemas.openxmlformats.org/officeDocument/2006/relationships/slideLayout" Target="../slideLayouts/slideLayout177.xml"/><Relationship Id="rId58" Type="http://schemas.openxmlformats.org/officeDocument/2006/relationships/slideLayout" Target="../slideLayouts/slideLayout182.xml"/><Relationship Id="rId66" Type="http://schemas.openxmlformats.org/officeDocument/2006/relationships/slideLayout" Target="../slideLayouts/slideLayout190.xml"/><Relationship Id="rId74" Type="http://schemas.openxmlformats.org/officeDocument/2006/relationships/tags" Target="../tags/tag118.xml"/><Relationship Id="rId5" Type="http://schemas.openxmlformats.org/officeDocument/2006/relationships/slideLayout" Target="../slideLayouts/slideLayout129.xml"/><Relationship Id="rId61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38.xml"/><Relationship Id="rId22" Type="http://schemas.openxmlformats.org/officeDocument/2006/relationships/slideLayout" Target="../slideLayouts/slideLayout146.xml"/><Relationship Id="rId27" Type="http://schemas.openxmlformats.org/officeDocument/2006/relationships/slideLayout" Target="../slideLayouts/slideLayout151.xml"/><Relationship Id="rId30" Type="http://schemas.openxmlformats.org/officeDocument/2006/relationships/slideLayout" Target="../slideLayouts/slideLayout154.xml"/><Relationship Id="rId35" Type="http://schemas.openxmlformats.org/officeDocument/2006/relationships/slideLayout" Target="../slideLayouts/slideLayout159.xml"/><Relationship Id="rId43" Type="http://schemas.openxmlformats.org/officeDocument/2006/relationships/slideLayout" Target="../slideLayouts/slideLayout167.xml"/><Relationship Id="rId48" Type="http://schemas.openxmlformats.org/officeDocument/2006/relationships/slideLayout" Target="../slideLayouts/slideLayout172.xml"/><Relationship Id="rId56" Type="http://schemas.openxmlformats.org/officeDocument/2006/relationships/slideLayout" Target="../slideLayouts/slideLayout180.xml"/><Relationship Id="rId64" Type="http://schemas.openxmlformats.org/officeDocument/2006/relationships/slideLayout" Target="../slideLayouts/slideLayout188.xml"/><Relationship Id="rId69" Type="http://schemas.openxmlformats.org/officeDocument/2006/relationships/slideLayout" Target="../slideLayouts/slideLayout193.xml"/><Relationship Id="rId8" Type="http://schemas.openxmlformats.org/officeDocument/2006/relationships/slideLayout" Target="../slideLayouts/slideLayout132.xml"/><Relationship Id="rId51" Type="http://schemas.openxmlformats.org/officeDocument/2006/relationships/slideLayout" Target="../slideLayouts/slideLayout175.xml"/><Relationship Id="rId72" Type="http://schemas.openxmlformats.org/officeDocument/2006/relationships/vmlDrawing" Target="../drawings/vmlDrawing69.vml"/><Relationship Id="rId3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5" Type="http://schemas.openxmlformats.org/officeDocument/2006/relationships/slideLayout" Target="../slideLayouts/slideLayout149.xml"/><Relationship Id="rId33" Type="http://schemas.openxmlformats.org/officeDocument/2006/relationships/slideLayout" Target="../slideLayouts/slideLayout157.xml"/><Relationship Id="rId38" Type="http://schemas.openxmlformats.org/officeDocument/2006/relationships/slideLayout" Target="../slideLayouts/slideLayout162.xml"/><Relationship Id="rId46" Type="http://schemas.openxmlformats.org/officeDocument/2006/relationships/slideLayout" Target="../slideLayouts/slideLayout170.xml"/><Relationship Id="rId59" Type="http://schemas.openxmlformats.org/officeDocument/2006/relationships/slideLayout" Target="../slideLayouts/slideLayout183.xml"/><Relationship Id="rId67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44.xml"/><Relationship Id="rId41" Type="http://schemas.openxmlformats.org/officeDocument/2006/relationships/slideLayout" Target="../slideLayouts/slideLayout165.xml"/><Relationship Id="rId54" Type="http://schemas.openxmlformats.org/officeDocument/2006/relationships/slideLayout" Target="../slideLayouts/slideLayout178.xml"/><Relationship Id="rId62" Type="http://schemas.openxmlformats.org/officeDocument/2006/relationships/slideLayout" Target="../slideLayouts/slideLayout186.xml"/><Relationship Id="rId70" Type="http://schemas.openxmlformats.org/officeDocument/2006/relationships/slideLayout" Target="../slideLayouts/slideLayout194.xml"/><Relationship Id="rId75" Type="http://schemas.openxmlformats.org/officeDocument/2006/relationships/oleObject" Target="../embeddings/oleObject69.bin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39.xml"/><Relationship Id="rId23" Type="http://schemas.openxmlformats.org/officeDocument/2006/relationships/slideLayout" Target="../slideLayouts/slideLayout147.xml"/><Relationship Id="rId28" Type="http://schemas.openxmlformats.org/officeDocument/2006/relationships/slideLayout" Target="../slideLayouts/slideLayout152.xml"/><Relationship Id="rId36" Type="http://schemas.openxmlformats.org/officeDocument/2006/relationships/slideLayout" Target="../slideLayouts/slideLayout160.xml"/><Relationship Id="rId49" Type="http://schemas.openxmlformats.org/officeDocument/2006/relationships/slideLayout" Target="../slideLayouts/slideLayout173.xml"/><Relationship Id="rId57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34.xml"/><Relationship Id="rId31" Type="http://schemas.openxmlformats.org/officeDocument/2006/relationships/slideLayout" Target="../slideLayouts/slideLayout155.xml"/><Relationship Id="rId44" Type="http://schemas.openxmlformats.org/officeDocument/2006/relationships/slideLayout" Target="../slideLayouts/slideLayout168.xml"/><Relationship Id="rId52" Type="http://schemas.openxmlformats.org/officeDocument/2006/relationships/slideLayout" Target="../slideLayouts/slideLayout176.xml"/><Relationship Id="rId60" Type="http://schemas.openxmlformats.org/officeDocument/2006/relationships/slideLayout" Target="../slideLayouts/slideLayout184.xml"/><Relationship Id="rId65" Type="http://schemas.openxmlformats.org/officeDocument/2006/relationships/slideLayout" Target="../slideLayouts/slideLayout189.xml"/><Relationship Id="rId73" Type="http://schemas.openxmlformats.org/officeDocument/2006/relationships/tags" Target="../tags/tag117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63.xml"/><Relationship Id="rId34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74.xml"/><Relationship Id="rId55" Type="http://schemas.openxmlformats.org/officeDocument/2006/relationships/slideLayout" Target="../slideLayouts/slideLayout179.xml"/><Relationship Id="rId76" Type="http://schemas.openxmlformats.org/officeDocument/2006/relationships/image" Target="../media/image25.emf"/><Relationship Id="rId7" Type="http://schemas.openxmlformats.org/officeDocument/2006/relationships/slideLayout" Target="../slideLayouts/slideLayout131.xml"/><Relationship Id="rId7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15.xml"/><Relationship Id="rId42" Type="http://schemas.openxmlformats.org/officeDocument/2006/relationships/slideLayout" Target="../slideLayouts/slideLayout236.xml"/><Relationship Id="rId47" Type="http://schemas.openxmlformats.org/officeDocument/2006/relationships/slideLayout" Target="../slideLayouts/slideLayout241.xml"/><Relationship Id="rId63" Type="http://schemas.openxmlformats.org/officeDocument/2006/relationships/slideLayout" Target="../slideLayouts/slideLayout257.xml"/><Relationship Id="rId68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9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34.xml"/><Relationship Id="rId45" Type="http://schemas.openxmlformats.org/officeDocument/2006/relationships/slideLayout" Target="../slideLayouts/slideLayout239.xml"/><Relationship Id="rId53" Type="http://schemas.openxmlformats.org/officeDocument/2006/relationships/slideLayout" Target="../slideLayouts/slideLayout247.xml"/><Relationship Id="rId58" Type="http://schemas.openxmlformats.org/officeDocument/2006/relationships/slideLayout" Target="../slideLayouts/slideLayout252.xml"/><Relationship Id="rId66" Type="http://schemas.openxmlformats.org/officeDocument/2006/relationships/slideLayout" Target="../slideLayouts/slideLayout260.xml"/><Relationship Id="rId74" Type="http://schemas.openxmlformats.org/officeDocument/2006/relationships/tags" Target="../tags/tag234.xml"/><Relationship Id="rId5" Type="http://schemas.openxmlformats.org/officeDocument/2006/relationships/slideLayout" Target="../slideLayouts/slideLayout199.xml"/><Relationship Id="rId61" Type="http://schemas.openxmlformats.org/officeDocument/2006/relationships/slideLayout" Target="../slideLayouts/slideLayout255.xml"/><Relationship Id="rId19" Type="http://schemas.openxmlformats.org/officeDocument/2006/relationships/slideLayout" Target="../slideLayouts/slideLayout21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43" Type="http://schemas.openxmlformats.org/officeDocument/2006/relationships/slideLayout" Target="../slideLayouts/slideLayout237.xml"/><Relationship Id="rId48" Type="http://schemas.openxmlformats.org/officeDocument/2006/relationships/slideLayout" Target="../slideLayouts/slideLayout242.xml"/><Relationship Id="rId56" Type="http://schemas.openxmlformats.org/officeDocument/2006/relationships/slideLayout" Target="../slideLayouts/slideLayout250.xml"/><Relationship Id="rId64" Type="http://schemas.openxmlformats.org/officeDocument/2006/relationships/slideLayout" Target="../slideLayouts/slideLayout258.xml"/><Relationship Id="rId69" Type="http://schemas.openxmlformats.org/officeDocument/2006/relationships/slideLayout" Target="../slideLayouts/slideLayout263.xml"/><Relationship Id="rId8" Type="http://schemas.openxmlformats.org/officeDocument/2006/relationships/slideLayout" Target="../slideLayouts/slideLayout202.xml"/><Relationship Id="rId51" Type="http://schemas.openxmlformats.org/officeDocument/2006/relationships/slideLayout" Target="../slideLayouts/slideLayout245.xml"/><Relationship Id="rId72" Type="http://schemas.openxmlformats.org/officeDocument/2006/relationships/vmlDrawing" Target="../drawings/vmlDrawing137.vml"/><Relationship Id="rId3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slideLayout" Target="../slideLayouts/slideLayout232.xml"/><Relationship Id="rId46" Type="http://schemas.openxmlformats.org/officeDocument/2006/relationships/slideLayout" Target="../slideLayouts/slideLayout240.xml"/><Relationship Id="rId59" Type="http://schemas.openxmlformats.org/officeDocument/2006/relationships/slideLayout" Target="../slideLayouts/slideLayout253.xml"/><Relationship Id="rId67" Type="http://schemas.openxmlformats.org/officeDocument/2006/relationships/slideLayout" Target="../slideLayouts/slideLayout261.xml"/><Relationship Id="rId20" Type="http://schemas.openxmlformats.org/officeDocument/2006/relationships/slideLayout" Target="../slideLayouts/slideLayout214.xml"/><Relationship Id="rId41" Type="http://schemas.openxmlformats.org/officeDocument/2006/relationships/slideLayout" Target="../slideLayouts/slideLayout235.xml"/><Relationship Id="rId54" Type="http://schemas.openxmlformats.org/officeDocument/2006/relationships/slideLayout" Target="../slideLayouts/slideLayout248.xml"/><Relationship Id="rId62" Type="http://schemas.openxmlformats.org/officeDocument/2006/relationships/slideLayout" Target="../slideLayouts/slideLayout256.xml"/><Relationship Id="rId70" Type="http://schemas.openxmlformats.org/officeDocument/2006/relationships/slideLayout" Target="../slideLayouts/slideLayout264.xml"/><Relationship Id="rId75" Type="http://schemas.openxmlformats.org/officeDocument/2006/relationships/oleObject" Target="../embeddings/oleObject137.bin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49" Type="http://schemas.openxmlformats.org/officeDocument/2006/relationships/slideLayout" Target="../slideLayouts/slideLayout243.xml"/><Relationship Id="rId57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04.xml"/><Relationship Id="rId31" Type="http://schemas.openxmlformats.org/officeDocument/2006/relationships/slideLayout" Target="../slideLayouts/slideLayout225.xml"/><Relationship Id="rId44" Type="http://schemas.openxmlformats.org/officeDocument/2006/relationships/slideLayout" Target="../slideLayouts/slideLayout238.xml"/><Relationship Id="rId52" Type="http://schemas.openxmlformats.org/officeDocument/2006/relationships/slideLayout" Target="../slideLayouts/slideLayout246.xml"/><Relationship Id="rId60" Type="http://schemas.openxmlformats.org/officeDocument/2006/relationships/slideLayout" Target="../slideLayouts/slideLayout254.xml"/><Relationship Id="rId65" Type="http://schemas.openxmlformats.org/officeDocument/2006/relationships/slideLayout" Target="../slideLayouts/slideLayout259.xml"/><Relationship Id="rId73" Type="http://schemas.openxmlformats.org/officeDocument/2006/relationships/tags" Target="../tags/tag233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33.xml"/><Relationship Id="rId34" Type="http://schemas.openxmlformats.org/officeDocument/2006/relationships/slideLayout" Target="../slideLayouts/slideLayout228.xml"/><Relationship Id="rId50" Type="http://schemas.openxmlformats.org/officeDocument/2006/relationships/slideLayout" Target="../slideLayouts/slideLayout244.xml"/><Relationship Id="rId55" Type="http://schemas.openxmlformats.org/officeDocument/2006/relationships/slideLayout" Target="../slideLayouts/slideLayout249.xml"/><Relationship Id="rId76" Type="http://schemas.openxmlformats.org/officeDocument/2006/relationships/image" Target="../media/image25.emf"/><Relationship Id="rId7" Type="http://schemas.openxmlformats.org/officeDocument/2006/relationships/slideLayout" Target="../slideLayouts/slideLayout201.xml"/><Relationship Id="rId7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100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</a:lstStyle>
          <a:p>
            <a:fld id="{3535056D-F555-406B-BF1D-286FE836F6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232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33" r:id="rId2"/>
    <p:sldLayoutId id="2147483737" r:id="rId3"/>
    <p:sldLayoutId id="2147483734" r:id="rId4"/>
    <p:sldLayoutId id="2147483735" r:id="rId5"/>
    <p:sldLayoutId id="2147483736" r:id="rId6"/>
    <p:sldLayoutId id="2147483740" r:id="rId7"/>
    <p:sldLayoutId id="2147483666" r:id="rId8"/>
    <p:sldLayoutId id="2147483673" r:id="rId9"/>
    <p:sldLayoutId id="2147483719" r:id="rId10"/>
    <p:sldLayoutId id="2147483674" r:id="rId11"/>
    <p:sldLayoutId id="2147483720" r:id="rId12"/>
    <p:sldLayoutId id="2147483721" r:id="rId13"/>
    <p:sldLayoutId id="2147483675" r:id="rId14"/>
    <p:sldLayoutId id="2147483744" r:id="rId15"/>
    <p:sldLayoutId id="2147483741" r:id="rId16"/>
    <p:sldLayoutId id="2147483665" r:id="rId17"/>
    <p:sldLayoutId id="2147483677" r:id="rId18"/>
    <p:sldLayoutId id="2147483692" r:id="rId19"/>
    <p:sldLayoutId id="2147483696" r:id="rId20"/>
    <p:sldLayoutId id="2147483694" r:id="rId21"/>
    <p:sldLayoutId id="2147483695" r:id="rId22"/>
    <p:sldLayoutId id="2147483739" r:id="rId23"/>
    <p:sldLayoutId id="2147483743" r:id="rId24"/>
    <p:sldLayoutId id="2147483702" r:id="rId25"/>
    <p:sldLayoutId id="2147483725" r:id="rId26"/>
    <p:sldLayoutId id="2147483726" r:id="rId27"/>
    <p:sldLayoutId id="2147483727" r:id="rId28"/>
    <p:sldLayoutId id="2147483728" r:id="rId29"/>
    <p:sldLayoutId id="2147483730" r:id="rId30"/>
    <p:sldLayoutId id="2147483731" r:id="rId31"/>
    <p:sldLayoutId id="2147483732" r:id="rId32"/>
    <p:sldLayoutId id="2147483703" r:id="rId33"/>
    <p:sldLayoutId id="2147483704" r:id="rId34"/>
    <p:sldLayoutId id="2147483705" r:id="rId35"/>
    <p:sldLayoutId id="2147483669" r:id="rId36"/>
    <p:sldLayoutId id="2147483706" r:id="rId37"/>
    <p:sldLayoutId id="2147483707" r:id="rId38"/>
    <p:sldLayoutId id="2147483712" r:id="rId39"/>
    <p:sldLayoutId id="2147483711" r:id="rId40"/>
    <p:sldLayoutId id="2147483713" r:id="rId41"/>
    <p:sldLayoutId id="2147483742" r:id="rId42"/>
    <p:sldLayoutId id="2147483714" r:id="rId43"/>
    <p:sldLayoutId id="2147483715" r:id="rId44"/>
    <p:sldLayoutId id="2147483738" r:id="rId45"/>
    <p:sldLayoutId id="2147483667" r:id="rId46"/>
    <p:sldLayoutId id="2147483716" r:id="rId47"/>
    <p:sldLayoutId id="2147483724" r:id="rId48"/>
    <p:sldLayoutId id="2147483718" r:id="rId49"/>
    <p:sldLayoutId id="2147483717" r:id="rId50"/>
    <p:sldLayoutId id="2147483693" r:id="rId51"/>
    <p:sldLayoutId id="2147483747" r:id="rId52"/>
    <p:sldLayoutId id="2147483748" r:id="rId53"/>
    <p:sldLayoutId id="2147483668" r:id="rId54"/>
    <p:sldLayoutId id="2147483961" r:id="rId55"/>
    <p:sldLayoutId id="2147483972" r:id="rId56"/>
    <p:sldLayoutId id="2147483973" r:id="rId5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rgbClr val="349D96"/>
        </a:buClr>
        <a:buFont typeface="Wingdings" panose="05000000000000000000" pitchFamily="2" charset="2"/>
        <a:buChar char="£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19113" indent="-238125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ourier New" panose="02070309020205020404" pitchFamily="49" charset="0"/>
        <a:buChar char="o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74771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entury Gothic" panose="020B0502020202020204" pitchFamily="34" charset="0"/>
        <a:buChar char="■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919163" indent="-171450" algn="l" defTabSz="914400" rtl="0" eaLnBrk="1" latinLnBrk="0" hangingPunct="1">
        <a:lnSpc>
          <a:spcPct val="90000"/>
        </a:lnSpc>
        <a:spcBef>
          <a:spcPts val="500"/>
        </a:spcBef>
        <a:buClr>
          <a:srgbClr val="349D96"/>
        </a:buClr>
        <a:buFont typeface="Century Gothic" panose="020B0502020202020204" pitchFamily="34" charset="0"/>
        <a:buChar char="♦"/>
        <a:defRPr sz="18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69963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B8A49"/>
        </a:buClr>
        <a:buFont typeface="Century Gothic" panose="020B0502020202020204" pitchFamily="34" charset="0"/>
        <a:buChar char="♦"/>
        <a:defRPr sz="1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0"/>
            </p:custDataLst>
            <p:extLst>
              <p:ext uri="{D42A27DB-BD31-4B8C-83A1-F6EECF244321}">
                <p14:modId xmlns:p14="http://schemas.microsoft.com/office/powerpoint/2010/main" val="326696474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01"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85530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  <p:sldLayoutId id="2147483810" r:id="rId59"/>
    <p:sldLayoutId id="2147483811" r:id="rId60"/>
    <p:sldLayoutId id="2147483812" r:id="rId61"/>
    <p:sldLayoutId id="2147483813" r:id="rId62"/>
    <p:sldLayoutId id="2147483814" r:id="rId63"/>
    <p:sldLayoutId id="2147483815" r:id="rId64"/>
    <p:sldLayoutId id="2147483816" r:id="rId65"/>
    <p:sldLayoutId id="2147483817" r:id="rId66"/>
    <p:sldLayoutId id="2147483818" r:id="rId6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207397407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33" name="think-cell Slide" r:id="rId75" imgW="270" imgH="270" progId="TCLayout.ActiveDocument.1">
                  <p:embed/>
                </p:oleObj>
              </mc:Choice>
              <mc:Fallback>
                <p:oleObj name="think-cell Slide" r:id="rId7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97107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  <p:sldLayoutId id="2147483838" r:id="rId19"/>
    <p:sldLayoutId id="2147483839" r:id="rId20"/>
    <p:sldLayoutId id="2147483840" r:id="rId21"/>
    <p:sldLayoutId id="2147483841" r:id="rId22"/>
    <p:sldLayoutId id="2147483842" r:id="rId23"/>
    <p:sldLayoutId id="2147483843" r:id="rId24"/>
    <p:sldLayoutId id="2147483844" r:id="rId25"/>
    <p:sldLayoutId id="2147483845" r:id="rId26"/>
    <p:sldLayoutId id="2147483846" r:id="rId27"/>
    <p:sldLayoutId id="2147483847" r:id="rId28"/>
    <p:sldLayoutId id="2147483848" r:id="rId29"/>
    <p:sldLayoutId id="2147483849" r:id="rId30"/>
    <p:sldLayoutId id="2147483850" r:id="rId31"/>
    <p:sldLayoutId id="2147483851" r:id="rId32"/>
    <p:sldLayoutId id="2147483852" r:id="rId33"/>
    <p:sldLayoutId id="2147483853" r:id="rId34"/>
    <p:sldLayoutId id="2147483854" r:id="rId35"/>
    <p:sldLayoutId id="2147483855" r:id="rId36"/>
    <p:sldLayoutId id="2147483856" r:id="rId37"/>
    <p:sldLayoutId id="2147483857" r:id="rId38"/>
    <p:sldLayoutId id="2147483858" r:id="rId39"/>
    <p:sldLayoutId id="2147483859" r:id="rId40"/>
    <p:sldLayoutId id="2147483860" r:id="rId41"/>
    <p:sldLayoutId id="2147483861" r:id="rId42"/>
    <p:sldLayoutId id="2147483862" r:id="rId43"/>
    <p:sldLayoutId id="2147483863" r:id="rId44"/>
    <p:sldLayoutId id="2147483864" r:id="rId45"/>
    <p:sldLayoutId id="2147483865" r:id="rId46"/>
    <p:sldLayoutId id="2147483866" r:id="rId47"/>
    <p:sldLayoutId id="2147483867" r:id="rId48"/>
    <p:sldLayoutId id="2147483868" r:id="rId49"/>
    <p:sldLayoutId id="2147483869" r:id="rId50"/>
    <p:sldLayoutId id="2147483870" r:id="rId51"/>
    <p:sldLayoutId id="2147483871" r:id="rId52"/>
    <p:sldLayoutId id="2147483872" r:id="rId53"/>
    <p:sldLayoutId id="2147483873" r:id="rId54"/>
    <p:sldLayoutId id="2147483874" r:id="rId55"/>
    <p:sldLayoutId id="2147483875" r:id="rId56"/>
    <p:sldLayoutId id="2147483876" r:id="rId57"/>
    <p:sldLayoutId id="2147483877" r:id="rId58"/>
    <p:sldLayoutId id="2147483878" r:id="rId59"/>
    <p:sldLayoutId id="2147483879" r:id="rId60"/>
    <p:sldLayoutId id="2147483880" r:id="rId61"/>
    <p:sldLayoutId id="2147483881" r:id="rId62"/>
    <p:sldLayoutId id="2147483882" r:id="rId63"/>
    <p:sldLayoutId id="2147483883" r:id="rId64"/>
    <p:sldLayoutId id="2147483884" r:id="rId65"/>
    <p:sldLayoutId id="2147483885" r:id="rId66"/>
    <p:sldLayoutId id="2147483886" r:id="rId67"/>
    <p:sldLayoutId id="2147483887" r:id="rId68"/>
    <p:sldLayoutId id="2147483888" r:id="rId69"/>
    <p:sldLayoutId id="2147483889" r:id="rId7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73"/>
            </p:custDataLst>
            <p:extLst>
              <p:ext uri="{D42A27DB-BD31-4B8C-83A1-F6EECF244321}">
                <p14:modId xmlns:p14="http://schemas.microsoft.com/office/powerpoint/2010/main" val="21289907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65" name="think-cell Slide" r:id="rId75" imgW="270" imgH="270" progId="TCLayout.ActiveDocument.1">
                  <p:embed/>
                </p:oleObj>
              </mc:Choice>
              <mc:Fallback>
                <p:oleObj name="think-cell Slide" r:id="rId75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7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2400" b="0" i="0" baseline="0" dirty="0">
              <a:solidFill>
                <a:srgbClr val="FFFFFF"/>
              </a:solidFill>
              <a:latin typeface="Trebuchet MS" panose="020B0603020202020204" pitchFamily="34" charset="0"/>
              <a:ea typeface="+mj-ea"/>
              <a:cs typeface="+mj-cs"/>
              <a:sym typeface="Trebuchet MS" panose="020B0603020202020204" pitchFamily="34" charset="0"/>
            </a:endParaRP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9677400" y="6405036"/>
            <a:ext cx="1482051" cy="15388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7872" y="6405036"/>
            <a:ext cx="381000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10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30000" y="622800"/>
            <a:ext cx="10933350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0000" y="1825625"/>
            <a:ext cx="1093335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Level six</a:t>
            </a:r>
          </a:p>
          <a:p>
            <a:pPr lvl="6"/>
            <a:r>
              <a:rPr lang="en-US" dirty="0"/>
              <a:t>Level seven</a:t>
            </a:r>
          </a:p>
          <a:p>
            <a:pPr lvl="7"/>
            <a:r>
              <a:rPr lang="en-US" dirty="0"/>
              <a:t>Level eight</a:t>
            </a:r>
          </a:p>
          <a:p>
            <a:pPr lvl="8"/>
            <a:r>
              <a:rPr lang="en-US" dirty="0"/>
              <a:t>Level nine</a:t>
            </a:r>
          </a:p>
        </p:txBody>
      </p:sp>
    </p:spTree>
    <p:extLst>
      <p:ext uri="{BB962C8B-B14F-4D97-AF65-F5344CB8AC3E}">
        <p14:creationId xmlns:p14="http://schemas.microsoft.com/office/powerpoint/2010/main" val="24328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  <p:sldLayoutId id="2147483915" r:id="rId25"/>
    <p:sldLayoutId id="2147483916" r:id="rId26"/>
    <p:sldLayoutId id="2147483917" r:id="rId27"/>
    <p:sldLayoutId id="2147483918" r:id="rId28"/>
    <p:sldLayoutId id="2147483919" r:id="rId29"/>
    <p:sldLayoutId id="2147483920" r:id="rId30"/>
    <p:sldLayoutId id="2147483921" r:id="rId31"/>
    <p:sldLayoutId id="2147483922" r:id="rId32"/>
    <p:sldLayoutId id="2147483923" r:id="rId33"/>
    <p:sldLayoutId id="2147483924" r:id="rId34"/>
    <p:sldLayoutId id="2147483925" r:id="rId35"/>
    <p:sldLayoutId id="2147483926" r:id="rId36"/>
    <p:sldLayoutId id="2147483927" r:id="rId37"/>
    <p:sldLayoutId id="2147483928" r:id="rId38"/>
    <p:sldLayoutId id="2147483929" r:id="rId39"/>
    <p:sldLayoutId id="2147483930" r:id="rId40"/>
    <p:sldLayoutId id="2147483931" r:id="rId41"/>
    <p:sldLayoutId id="2147483932" r:id="rId42"/>
    <p:sldLayoutId id="2147483933" r:id="rId43"/>
    <p:sldLayoutId id="2147483934" r:id="rId44"/>
    <p:sldLayoutId id="2147483935" r:id="rId45"/>
    <p:sldLayoutId id="2147483936" r:id="rId46"/>
    <p:sldLayoutId id="2147483937" r:id="rId47"/>
    <p:sldLayoutId id="2147483938" r:id="rId48"/>
    <p:sldLayoutId id="2147483939" r:id="rId49"/>
    <p:sldLayoutId id="2147483940" r:id="rId50"/>
    <p:sldLayoutId id="2147483941" r:id="rId51"/>
    <p:sldLayoutId id="2147483942" r:id="rId52"/>
    <p:sldLayoutId id="2147483943" r:id="rId53"/>
    <p:sldLayoutId id="2147483944" r:id="rId54"/>
    <p:sldLayoutId id="2147483945" r:id="rId55"/>
    <p:sldLayoutId id="2147483946" r:id="rId56"/>
    <p:sldLayoutId id="2147483947" r:id="rId57"/>
    <p:sldLayoutId id="2147483948" r:id="rId58"/>
    <p:sldLayoutId id="2147483949" r:id="rId59"/>
    <p:sldLayoutId id="2147483950" r:id="rId60"/>
    <p:sldLayoutId id="2147483951" r:id="rId61"/>
    <p:sldLayoutId id="2147483952" r:id="rId62"/>
    <p:sldLayoutId id="2147483953" r:id="rId63"/>
    <p:sldLayoutId id="2147483954" r:id="rId64"/>
    <p:sldLayoutId id="2147483955" r:id="rId65"/>
    <p:sldLayoutId id="2147483956" r:id="rId66"/>
    <p:sldLayoutId id="2147483957" r:id="rId67"/>
    <p:sldLayoutId id="2147483958" r:id="rId68"/>
    <p:sldLayoutId id="2147483959" r:id="rId69"/>
    <p:sldLayoutId id="2147483960" r:id="rId7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300"/>
        </a:spcAft>
        <a:buFont typeface="Arial" panose="020B0604020202020204" pitchFamily="34" charset="0"/>
        <a:buChar char="​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1pPr>
      <a:lvl2pPr marL="284400" indent="-1728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•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2pPr>
      <a:lvl3pPr marL="511200" indent="-165600" algn="l" defTabSz="914400" rtl="0" eaLnBrk="1" latinLnBrk="0" hangingPunct="1">
        <a:lnSpc>
          <a:spcPct val="90000"/>
        </a:lnSpc>
        <a:spcBef>
          <a:spcPts val="0"/>
        </a:spcBef>
        <a:spcAft>
          <a:spcPts val="300"/>
        </a:spcAft>
        <a:buClr>
          <a:schemeClr val="tx2"/>
        </a:buClr>
        <a:buFont typeface="Trebuchet MS" panose="020B0603020202020204" pitchFamily="34" charset="0"/>
        <a:buChar char="–"/>
        <a:defRPr lang="en-US" sz="1200" kern="1200">
          <a:solidFill>
            <a:schemeClr val="tx1"/>
          </a:solidFill>
          <a:latin typeface="+mn-lt"/>
          <a:ea typeface="+mn-ea"/>
          <a:cs typeface="+mn-cs"/>
          <a:sym typeface="+mn-lt"/>
        </a:defRPr>
      </a:lvl3pPr>
      <a:lvl4pPr marL="0" indent="0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Clr>
          <a:schemeClr val="tx2"/>
        </a:buClr>
        <a:buFont typeface="Arial" panose="020B0604020202020204" pitchFamily="34" charset="0"/>
        <a:buChar char="​"/>
        <a:defRPr lang="en-US" sz="1600" kern="1200">
          <a:solidFill>
            <a:schemeClr val="tx2"/>
          </a:solidFill>
          <a:latin typeface="+mn-lt"/>
          <a:ea typeface="+mn-ea"/>
          <a:cs typeface="+mn-cs"/>
          <a:sym typeface="+mn-lt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Tx/>
        <a:buFont typeface="Arial" panose="020B0604020202020204" pitchFamily="34" charset="0"/>
        <a:buChar char="​"/>
        <a:defRPr lang="en-US" sz="1600" b="1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5pPr>
      <a:lvl6pPr marL="269875" indent="-1524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6pPr>
      <a:lvl7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900"/>
        </a:spcAft>
        <a:buFont typeface="Arial" panose="020B0604020202020204" pitchFamily="34" charset="0"/>
        <a:buChar char="​"/>
        <a:defRPr lang="en-US" sz="4400" kern="1200" baseline="0" smtClean="0">
          <a:solidFill>
            <a:schemeClr val="tx1"/>
          </a:solidFill>
          <a:latin typeface="+mn-lt"/>
          <a:ea typeface="+mn-ea"/>
          <a:cs typeface="+mn-cs"/>
          <a:sym typeface="+mn-lt"/>
        </a:defRPr>
      </a:lvl7pPr>
      <a:lvl8pPr marL="0" indent="0" algn="l" defTabSz="914400" rtl="0" eaLnBrk="1" latinLnBrk="0" hangingPunct="1">
        <a:lnSpc>
          <a:spcPct val="90000"/>
        </a:lnSpc>
        <a:spcBef>
          <a:spcPts val="900"/>
        </a:spcBef>
        <a:spcAft>
          <a:spcPts val="0"/>
        </a:spcAft>
        <a:buFont typeface="Arial" panose="020B0604020202020204" pitchFamily="34" charset="0"/>
        <a:buChar char="​"/>
        <a:defRPr lang="en-US" sz="5400" kern="1200" baseline="0" smtClean="0">
          <a:solidFill>
            <a:schemeClr val="tx2"/>
          </a:solidFill>
          <a:latin typeface="+mn-lt"/>
          <a:ea typeface="+mn-ea"/>
          <a:cs typeface="+mn-cs"/>
          <a:sym typeface="+mn-lt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Char char="​"/>
        <a:defRPr lang="en-US" sz="2400" kern="1200" baseline="0" dirty="0">
          <a:solidFill>
            <a:schemeClr val="tx2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11">
          <p15:clr>
            <a:srgbClr val="F26B43"/>
          </p15:clr>
        </p15:guide>
        <p15:guide id="2" pos="396">
          <p15:clr>
            <a:srgbClr val="F26B43"/>
          </p15:clr>
        </p15:guide>
        <p15:guide id="3" pos="7284">
          <p15:clr>
            <a:srgbClr val="F26B43"/>
          </p15:clr>
        </p15:guide>
        <p15:guide id="4" orient="horz" pos="38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ronavirus.wa.gov/partner-toolkit/covid-19-vaccine-phase-find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onavirus.wa.gov/partner-toolki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h.wa.gov/Emergencies/COVID19/HealthcareProviders/VaccineInformationforHealthcareProviders/ToolkitandResourc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Relationship Id="rId4" Type="http://schemas.openxmlformats.org/officeDocument/2006/relationships/hyperlink" Target="https://www.doh.wa.gov/Portals/1/Documents/1600/coronavirus/820-124-CovidVaccineReactions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tress.wa.gov/doh/wtn/WTNIBL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tel:+12533722181,,854319411#%20" TargetMode="External"/><Relationship Id="rId3" Type="http://schemas.openxmlformats.org/officeDocument/2006/relationships/hyperlink" Target="https://gcc02.safelinks.protection.outlook.com/?url=https://www.doh.wa.gov/Portals/1/Documents/1600/coronavirus/LanguageAccessPlanningTool.pdf&amp;data=04|01|Kathleen.Meehan@DOH.WA.GOV|88ae114e5d5a4447ad0508d8e5b6eaf9|11d0e217264e400a8ba057dcc127d72d|0|0|637511921097621468|Unknown|TWFpbGZsb3d8eyJWIjoiMC4wLjAwMDAiLCJQIjoiV2luMzIiLCJBTiI6Ik1haWwiLCJXVCI6Mn0%3D|1000&amp;sdata=g0Z%2BzVF0bGmoxdwpGPNwLn/%2BMtys4OrNbq8lXxuDK10%3D&amp;reserved=0" TargetMode="External"/><Relationship Id="rId7" Type="http://schemas.openxmlformats.org/officeDocument/2006/relationships/hyperlink" Target="https://gcc02.safelinks.protection.outlook.com/ap/t-59584e83/?url=https%3A%2F%2Fteams.microsoft.com%2Fl%2Fmeetup-join%2F19%253ameeting_MDk3ZjQxYTYtMDkwNi00ZWJhLWE3YzUtOGNmYjM0MGFiOWU1%2540thread.v2%2F0%3Fcontext%3D%257b%2522Tid%2522%253a%252211d0e217-264e-400a-8ba0-57dcc127d72d%2522%252c%2522Oid%2522%253a%2522ecead427-1d38-4924-a501-832a153e583a%2522%257d&amp;data=04%7C01%7CKathleen.Meehan%40DOH.WA.GOV%7C88ae114e5d5a4447ad0508d8e5b6eaf9%7C11d0e217264e400a8ba057dcc127d72d%7C0%7C0%7C637511921097661293%7CUnknown%7CTWFpbGZsb3d8eyJWIjoiMC4wLjAwMDAiLCJQIjoiV2luMzIiLCJBTiI6Ik1haWwiLCJXVCI6Mn0%3D%7C1000&amp;sdata=TxEsLFNpm8KE%2Fp6qCQWDqeok3IcLGHEzNUECnH022Os%3D&amp;reserved=0" TargetMode="External"/><Relationship Id="rId12" Type="http://schemas.openxmlformats.org/officeDocument/2006/relationships/hyperlink" Target="tel:+12533722181,,206909579#%2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www.doh.wa.gov/Emergencies/COVID19/VaccineInformation/Engagement" TargetMode="External"/><Relationship Id="rId11" Type="http://schemas.openxmlformats.org/officeDocument/2006/relationships/hyperlink" Target="https://gcc02.safelinks.protection.outlook.com/ap/t-59584e83/?url=https%3A%2F%2Fteams.microsoft.com%2Fl%2Fmeetup-join%2F19%253ameeting_ZjFmMWVhY2EtN2MzZi00M2U3LThhMjAtYTBmN2E3YTYxMmYw%2540thread.v2%2F0%3Fcontext%3D%257b%2522Tid%2522%253a%252211d0e217-264e-400a-8ba0-57dcc127d72d%2522%252c%2522Oid%2522%253a%2522ecead427-1d38-4924-a501-832a153e583a%2522%257d&amp;data=04%7C01%7CKathleen.Meehan%40DOH.WA.GOV%7C88ae114e5d5a4447ad0508d8e5b6eaf9%7C11d0e217264e400a8ba057dcc127d72d%7C0%7C0%7C637511921097671235%7CUnknown%7CTWFpbGZsb3d8eyJWIjoiMC4wLjAwMDAiLCJQIjoiV2luMzIiLCJBTiI6Ik1haWwiLCJXVCI6Mn0%3D%7C1000&amp;sdata=o1sbNnJzUL8wEXv0KQp5IQK5v2KSdHqVnWaAF8UhcJ4%3D&amp;reserved=0" TargetMode="External"/><Relationship Id="rId5" Type="http://schemas.openxmlformats.org/officeDocument/2006/relationships/hyperlink" Target="https://gcc02.safelinks.protection.outlook.com/?url=https://www.doh.wa.gov/Portals/1/Documents/1600/coronavirus/EquitableVaccinationSitePlanningTool.pdf&amp;data=04|01|Kathleen.Meehan@DOH.WA.GOV|88ae114e5d5a4447ad0508d8e5b6eaf9|11d0e217264e400a8ba057dcc127d72d|0|0|637511921097631418|Unknown|TWFpbGZsb3d8eyJWIjoiMC4wLjAwMDAiLCJQIjoiV2luMzIiLCJBTiI6Ik1haWwiLCJXVCI6Mn0%3D|1000&amp;sdata=abo8Zc4ds%2BhcTlI08DGUxRcAsuB/pys1cUi0u3nBBck%3D&amp;reserved=0" TargetMode="External"/><Relationship Id="rId10" Type="http://schemas.openxmlformats.org/officeDocument/2006/relationships/hyperlink" Target="tel:+12533722181,,294387824#%20" TargetMode="External"/><Relationship Id="rId4" Type="http://schemas.openxmlformats.org/officeDocument/2006/relationships/hyperlink" Target="https://gcc02.safelinks.protection.outlook.com/?url=https://disasterstrategies.org/wp-content/uploads/2021/03/WA-DOH-Access-Checklist-for-Vaccination-Sites.pdf&amp;data=04|01|Kathleen.Meehan@DOH.WA.GOV|88ae114e5d5a4447ad0508d8e5b6eaf9|11d0e217264e400a8ba057dcc127d72d|0|0|637511921097621468|Unknown|TWFpbGZsb3d8eyJWIjoiMC4wLjAwMDAiLCJQIjoiV2luMzIiLCJBTiI6Ik1haWwiLCJXVCI6Mn0%3D|1000&amp;sdata=Gdz3UgZkB%2BKL8kmuAyu4%2BGPTl/KXLxq6MAB0PrVujZo%3D&amp;reserved=0" TargetMode="External"/><Relationship Id="rId9" Type="http://schemas.openxmlformats.org/officeDocument/2006/relationships/hyperlink" Target="https://gcc02.safelinks.protection.outlook.com/ap/t-59584e83/?url=https://teams.microsoft.com/l/meetup-join/19:meeting_NGQ4YTViOTYtYzQ5OS00ZDg2LThmOGUtYmE0MTA5NjM2M2Qz@thread.v2/0?context%3D%7b%22Tid%22:%2211d0e217-264e-400a-8ba0-57dcc127d72d%22,%22Oid%22:%22ecead427-1d38-4924-a501-832a153e583a%22%7d&amp;data=04|01|Kathleen.Meehan@DOH.WA.GOV|88ae114e5d5a4447ad0508d8e5b6eaf9|11d0e217264e400a8ba057dcc127d72d|0|0|637511921097671235|Unknown|TWFpbGZsb3d8eyJWIjoiMC4wLjAwMDAiLCJQIjoiV2luMzIiLCJBTiI6Ik1haWwiLCJXVCI6Mn0%3D|1000&amp;sdata=PtS35jC398tGVBxkLjLoypPfSToLXnThXmVYLwM%2BT9U%3D&amp;reserved=0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hyperlink" Target="https://www.doh.wa.gov/Emergencies/COVID19/VaccineInformation/Engagement/Collaborative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h.wa.gov/Emergencies/COVID19/VaccineInformation/Engagemen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5" Type="http://schemas.openxmlformats.org/officeDocument/2006/relationships/hyperlink" Target="https://gcc02.safelinks.protection.outlook.com/?url=http%3A%2F%2Fwww.doh.wa.gov%2F&amp;data=04%7C01%7CFrances.Limtiaco%40DOH.WA.GOV%7Ce01414f0e0064e36a0fb08d8d3521b0f%7C11d0e217264e400a8ba057dcc127d72d%7C0%7C0%7C637491696879909278%7CUnknown%7CTWFpbGZsb3d8eyJWIjoiMC4wLjAwMDAiLCJQIjoiV2luMzIiLCJBTiI6Ik1haWwiLCJXVCI6Mn0%3D%7C1000&amp;sdata=clKIGLBGYAAo2AFPB0Hz0IzhbZe0yxAIF%2FUMxuoi2cU%3D&amp;reserved=0" TargetMode="External"/><Relationship Id="rId4" Type="http://schemas.openxmlformats.org/officeDocument/2006/relationships/hyperlink" Target="mailto:Frances.limtiaco@doh.wa.go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gcc02.safelinks.protection.outlook.com/?url=https://public.govdelivery.com/accounts/WADOH/subscriber/new?preferences%3Dtrue#tab1&amp;data=04|01|mary.huynh@doh.wa.gov|848b73a940a34270379f08d8ad1bdeb2|11d0e217264e400a8ba057dcc127d72d|0|0|637449682853280433|Unknown|TWFpbGZsb3d8eyJWIjoiMC4wLjAwMDAiLCJQIjoiV2luMzIiLCJBTiI6Ik1haWwiLCJXVCI6Mn0%3D|1000&amp;sdata=Eq9w3S04RhaR9ZEjOqyVi7JlT%2BZ/pABSrvLmwVOhpb4%3D&amp;reserved=0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downloads/slides-2021-02/28-03-01/02-COVID-Dooling.pdf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cdc.gov/vaccines/acip/meetings/slides-2021-02-28-03-01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cdc.gov/vaccines/acip/meetings/slides-2021-02-28-03-01.htm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doh.wa.gov/Emergencies/COVID19/VaccineInformation/AllocationandPrioritization" TargetMode="Externa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medium.com/wagovernor/inslee-announces-extension-of-eviction-moratorium-expansion-of-vaccine-eligibility-long-term-635b34eb0ca" TargetMode="External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vaccines/acip/meetings/slides-2021-02-28-03-01.html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s://www.cdc.gov/vaccines/acip/meetings/slides-2021-02-28-03-01.html" TargetMode="Externa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https://www.cdc.gov/vaccines/acip/meetings/downloads/slides-2021-02/28-03-01/02-COVID-Douoguih.pdf" TargetMode="Externa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stho.org/COVID-19/Pfizer-Moderna-Vaccine-Comparison/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doh.wa.gov/Emergencies/COVID19/DataDashboard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600540" y="5264165"/>
            <a:ext cx="6139475" cy="5541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87443" y="5385732"/>
            <a:ext cx="5828738" cy="123021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CAPAA Public Board Meeting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March 20,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499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1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Vaccine Locator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D638-D628-4CA5-8A4E-C8D135C5F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7706" y="1606085"/>
            <a:ext cx="10070943" cy="4839871"/>
          </a:xfrm>
        </p:spPr>
        <p:txBody>
          <a:bodyPr>
            <a:normAutofit/>
          </a:bodyPr>
          <a:lstStyle/>
          <a:p>
            <a:pPr marL="804863" lvl="1" indent="-28575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  <a:p>
            <a:r>
              <a:rPr lang="en-US" sz="2200" b="1" dirty="0">
                <a:latin typeface="+mn-lt"/>
              </a:rPr>
              <a:t>Changes to Vaccine Locator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Easier-to-navigate map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Easier to see where vaccine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 is in stock*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Multiple languages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Updated daily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+mn-lt"/>
              </a:rPr>
              <a:t>More coming soon!</a:t>
            </a:r>
          </a:p>
          <a:p>
            <a:pPr>
              <a:spcAft>
                <a:spcPts val="600"/>
              </a:spcAft>
            </a:pPr>
            <a:endParaRPr lang="en-US" sz="1200" i="1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i="1" dirty="0">
                <a:latin typeface="+mn-lt"/>
              </a:rPr>
              <a:t>* </a:t>
            </a:r>
            <a:r>
              <a:rPr lang="en-US" dirty="0"/>
              <a:t>Current data are only as reliable 	</a:t>
            </a:r>
            <a:br>
              <a:rPr lang="en-US" dirty="0"/>
            </a:br>
            <a:r>
              <a:rPr lang="en-US" dirty="0"/>
              <a:t>as providers reporting in WA Health</a:t>
            </a:r>
          </a:p>
          <a:p>
            <a:pPr>
              <a:spcAft>
                <a:spcPts val="600"/>
              </a:spcAft>
            </a:pPr>
            <a:endParaRPr lang="en-US" sz="2200" i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69C792-A5F9-43C7-835F-A9C2C6F67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36" b="-5937"/>
          <a:stretch/>
        </p:blipFill>
        <p:spPr>
          <a:xfrm>
            <a:off x="7966205" y="1606085"/>
            <a:ext cx="3493189" cy="736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1AE70A-4C6A-4DCA-809F-BBC155B9B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020" y="2792769"/>
            <a:ext cx="6142876" cy="33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45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Phase Finder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D638-D628-4CA5-8A4E-C8D135C5F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2200" b="1" dirty="0">
                <a:latin typeface="+mn-lt"/>
              </a:rPr>
              <a:t>Changes to Online Phase Finder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Now available in 10 languages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+mn-lt"/>
              </a:rPr>
              <a:t>Coming soon: 20 more languages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+mn-lt"/>
              </a:rPr>
              <a:t>New: Paper Version!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Providers: Please print to help anyone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who has struggled with the online version</a:t>
            </a:r>
          </a:p>
          <a:p>
            <a:pPr marL="804863" lvl="1" indent="-285750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Found in partner toolkit: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  <a:hlinkClick r:id="rId3"/>
              </a:rPr>
              <a:t>https://coronavirus.wa.gov/partner-toolkit/</a:t>
            </a:r>
            <a:br>
              <a:rPr lang="en-US" sz="2200" dirty="0">
                <a:latin typeface="+mn-lt"/>
                <a:hlinkClick r:id="rId3"/>
              </a:rPr>
            </a:br>
            <a:r>
              <a:rPr lang="en-US" sz="2200" dirty="0">
                <a:latin typeface="+mn-lt"/>
                <a:hlinkClick r:id="rId3"/>
              </a:rPr>
              <a:t>covid-19-vaccine-phase-finder</a:t>
            </a:r>
            <a:r>
              <a:rPr lang="en-US" sz="2200" dirty="0">
                <a:latin typeface="+mn-lt"/>
              </a:rPr>
              <a:t> </a:t>
            </a:r>
          </a:p>
          <a:p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FFD4E-2F28-4108-9155-5E3F983676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563" b="4795"/>
          <a:stretch/>
        </p:blipFill>
        <p:spPr>
          <a:xfrm>
            <a:off x="1304355" y="5522047"/>
            <a:ext cx="3294150" cy="661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20552-979F-4391-882C-118F1E3F7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7668" y="673973"/>
            <a:ext cx="4572902" cy="59447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673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Vaccinate WA Campaign: Current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D638-D628-4CA5-8A4E-C8D135C5F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7706" y="1471615"/>
            <a:ext cx="10070943" cy="4662833"/>
          </a:xfrm>
        </p:spPr>
        <p:txBody>
          <a:bodyPr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As of Feb. 15: 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Campaign has delivered </a:t>
            </a:r>
            <a:r>
              <a:rPr lang="en-US" sz="2000" b="1" dirty="0">
                <a:latin typeface="+mn-lt"/>
              </a:rPr>
              <a:t>175 million impressions, reaching 77% of the Washington population an average of 45 times</a:t>
            </a:r>
            <a:r>
              <a:rPr lang="en-US" sz="2000" dirty="0">
                <a:latin typeface="+mn-lt"/>
              </a:rPr>
              <a:t>. 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Social media and Google Search campaigns have delivered 798,000 clicks to CovidVaccineWA.org, Coronavirus.wa.gov, and FindYourPhaseWA.org.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Feb. 15: Launched traditional and digital ads focused on Phase Finder. Online ads are in 28 languages that direct people to in-language Phase Finder.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Feb. 18: Hosted expert panel webinar, “Understanding WA’s COVID-19 Phases.” Over 2,750 people registered, and over 800 people attended.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Last week: DOH’s videos on How Vaccines Work in the Body and How Vaccines are Being Made were translated into 11 languages. Find them in the </a:t>
            </a:r>
            <a:r>
              <a:rPr lang="en-US" sz="2200" u="sng" dirty="0">
                <a:latin typeface="+mn-lt"/>
                <a:hlinkClick r:id="rId3"/>
              </a:rPr>
              <a:t>partner toolkit</a:t>
            </a:r>
            <a:r>
              <a:rPr lang="en-US" sz="2200" dirty="0">
                <a:latin typeface="+mn-lt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Continue to do audience research. A couple recent points: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Over 80% of respondents know if they are currently eligible for the vaccine. 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80% of respondents say they do not plan to ask for a particular brand.</a:t>
            </a:r>
          </a:p>
          <a:p>
            <a:endParaRPr lang="en-US" sz="2200" dirty="0">
              <a:latin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4126EE-F4DE-4491-A054-6EBE57952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91" y="130313"/>
            <a:ext cx="2287905" cy="13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948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Vaccinate WA Campaign: What’s Coming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D638-D628-4CA5-8A4E-C8D135C5F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sz="2200" b="1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200" b="1" dirty="0">
                <a:latin typeface="+mn-lt"/>
              </a:rPr>
              <a:t>Campaign Messaging Stages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349D96"/>
                </a:solidFill>
                <a:latin typeface="+mn-lt"/>
              </a:rPr>
              <a:t>Gratitude (March): </a:t>
            </a:r>
            <a:r>
              <a:rPr lang="en-US" sz="2200" dirty="0">
                <a:latin typeface="+mn-lt"/>
              </a:rPr>
              <a:t>Highlight stories of people helping others get the COVID-19 vaccine and thank them for their efforts to vaccinate our communities. 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349D96"/>
                </a:solidFill>
                <a:latin typeface="+mn-lt"/>
              </a:rPr>
              <a:t>Success Stories (April-May): </a:t>
            </a:r>
            <a:r>
              <a:rPr lang="en-US" sz="2200" dirty="0">
                <a:latin typeface="+mn-lt"/>
              </a:rPr>
              <a:t>Highlight individuals and families who have received the vaccine and share their stories of why they chose to get vaccinated and how their experience went. 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olidFill>
                  <a:srgbClr val="349D96"/>
                </a:solidFill>
                <a:latin typeface="+mn-lt"/>
              </a:rPr>
              <a:t>Trusted Messengers (June-onward): </a:t>
            </a:r>
            <a:r>
              <a:rPr lang="en-US" sz="2200" dirty="0">
                <a:latin typeface="+mn-lt"/>
              </a:rPr>
              <a:t>Feature trusted community voices to address specific priority audience barriers – those with either “wait and see” attitudes or hesitancy due to historical trauma around engaging with health care and public health systems.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53F157-32FB-4057-8289-1D0014DB0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91" y="130313"/>
            <a:ext cx="2287905" cy="137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198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Health Promotion and Communication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90D638-D628-4CA5-8A4E-C8D135C5F3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7706" y="1606085"/>
            <a:ext cx="10070943" cy="4873737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Weekly newsletter: 40,000 subscribers, about 20-25% open 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Regular provider guidance (email, </a:t>
            </a:r>
            <a:r>
              <a:rPr lang="en-US" sz="2200" dirty="0">
                <a:latin typeface="+mn-lt"/>
                <a:hlinkClick r:id="rId3"/>
              </a:rPr>
              <a:t>website</a:t>
            </a:r>
            <a:r>
              <a:rPr lang="en-US" sz="2200" dirty="0">
                <a:latin typeface="+mn-lt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Blogs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Recent topics: </a:t>
            </a:r>
            <a:r>
              <a:rPr lang="en-US" sz="2000" dirty="0">
                <a:latin typeface="+mn-lt"/>
              </a:rPr>
              <a:t>Importance of second doses, vaccine safety, developing resilience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</a:rPr>
              <a:t>Upcoming topics: </a:t>
            </a:r>
            <a:r>
              <a:rPr lang="en-US" sz="2000" dirty="0">
                <a:latin typeface="+mn-lt"/>
              </a:rPr>
              <a:t>Expert panel follow-up, COVID-19 numbers (Spanish only)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Educational materials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One recent item: </a:t>
            </a:r>
            <a:r>
              <a:rPr lang="en-US" sz="2000" dirty="0">
                <a:latin typeface="+mn-lt"/>
                <a:hlinkClick r:id="rId4"/>
              </a:rPr>
              <a:t>“Is it COVID-19 or a Vaccine Reaction?” </a:t>
            </a:r>
            <a:r>
              <a:rPr lang="en-US" sz="2000" dirty="0">
                <a:latin typeface="+mn-lt"/>
              </a:rPr>
              <a:t>visual (see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Toolkits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Translation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Culturally competent approaches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Template clinic signs (in </a:t>
            </a:r>
            <a:r>
              <a:rPr lang="en-US" sz="2200" u="sng" dirty="0">
                <a:latin typeface="+mn-lt"/>
                <a:hlinkClick r:id="rId3"/>
              </a:rPr>
              <a:t>provider toolkit</a:t>
            </a:r>
            <a:r>
              <a:rPr lang="en-US" sz="2200" u="sng" dirty="0">
                <a:latin typeface="+mn-lt"/>
              </a:rPr>
              <a:t>)</a:t>
            </a:r>
            <a:r>
              <a:rPr lang="en-US" sz="2200" dirty="0">
                <a:latin typeface="+mn-lt"/>
              </a:rPr>
              <a:t>. Signs are available in two sizes in English and Spanish.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Social media (see next slide)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3404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Recent items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89EE0-4A66-4F41-B814-31AAD145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38" y="1156003"/>
            <a:ext cx="6550908" cy="51419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15D99DC1-2F64-4DEF-9CA2-26977A1741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175" y="2379633"/>
            <a:ext cx="3857449" cy="2025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23963C-CF1F-4F94-864D-1A00CCC9D6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507" y="106635"/>
            <a:ext cx="3857448" cy="2025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4258" name="Picture 2" descr="Image">
            <a:extLst>
              <a:ext uri="{FF2B5EF4-FFF2-40B4-BE49-F238E27FC236}">
                <a16:creationId xmlns:a16="http://schemas.microsoft.com/office/drawing/2014/main" id="{95E13E15-1837-4B88-AA21-4F560CC9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084" y="4581549"/>
            <a:ext cx="3857449" cy="216981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14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992307-5227-4BEE-99E7-1327040D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Equity &amp; Engagement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BA2B41-1A70-4A57-9E7A-37EF2C98D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Frances </a:t>
            </a:r>
            <a:r>
              <a:rPr lang="en-US" dirty="0" err="1"/>
              <a:t>LimTIaco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35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2"/>
          </p:nvPr>
        </p:nvSpPr>
        <p:spPr>
          <a:xfrm>
            <a:off x="1216251" y="1521193"/>
            <a:ext cx="10070943" cy="466283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Engage communities to inform vaccine prioritization and planning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Integrate a pro-equity approach into vaccine allocation and distribution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Prioritize allocation and support to providers who effectively serve disproportionately impacted communities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 in trusted community leaders, messengers and organizations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Ensure all communications, education and outreach efforts are culturally and linguistically appropriate and accessible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Strengthen the public health system’s ability to center communities in vaccine outreach and access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Foster opportunities for collaboration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Support a trauma-informed approach to vaccine conversations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DOH COVID-19 CURRENT VACCINE EQUITY STRATEGIES</a:t>
            </a:r>
          </a:p>
        </p:txBody>
      </p:sp>
    </p:spTree>
    <p:extLst>
      <p:ext uri="{BB962C8B-B14F-4D97-AF65-F5344CB8AC3E}">
        <p14:creationId xmlns:p14="http://schemas.microsoft.com/office/powerpoint/2010/main" val="6494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Ensuring equitable access: </a:t>
            </a:r>
            <a:r>
              <a:rPr lang="en-US" b="1" dirty="0"/>
              <a:t>Where to start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Use DOH’s </a:t>
            </a:r>
            <a:r>
              <a:rPr lang="en-US" u="sng" dirty="0">
                <a:hlinkClick r:id="rId3"/>
              </a:rPr>
              <a:t>COVID-19 Social Vulnerability Index (SVI)</a:t>
            </a:r>
            <a:r>
              <a:rPr lang="en-US" dirty="0"/>
              <a:t> for planning.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dirty="0"/>
              <a:t>Reserve appointments to be filled directly by trusted community partners.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dirty="0"/>
              <a:t>Reserve appointments to be filled by phone only.</a:t>
            </a:r>
          </a:p>
          <a:p>
            <a:pPr lvl="0">
              <a:buFont typeface="Wingdings" panose="05000000000000000000" pitchFamily="2" charset="2"/>
              <a:buChar char="q"/>
            </a:pPr>
            <a:r>
              <a:rPr lang="en-US" dirty="0"/>
              <a:t>Collect race, ethnicity, and language data and ensure appropriate reporting through the IIS.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Provide alternative and accessible options for those to get their vaccine.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Ensure translated and culturally relevant materials are available on-site.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Set up telephonic interpretation services.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 explicit in your statements that the vaccine is for everyone, including immigrants and any person living or working in Washington regardless of immigration status.</a:t>
            </a:r>
          </a:p>
          <a:p>
            <a:pPr marL="0" indent="0">
              <a:buNone/>
            </a:pPr>
            <a:endParaRPr lang="en-US" dirty="0"/>
          </a:p>
          <a:p>
            <a:pPr lvl="0"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84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1874E34-73B0-45C5-B24D-C010EB9129B9}"/>
              </a:ext>
            </a:extLst>
          </p:cNvPr>
          <p:cNvGraphicFramePr/>
          <p:nvPr/>
        </p:nvGraphicFramePr>
        <p:xfrm>
          <a:off x="1193320" y="1542214"/>
          <a:ext cx="10070943" cy="4662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15C4651-A899-4F78-84EF-7D48F88F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953"/>
            <a:ext cx="12180916" cy="482030"/>
          </a:xfrm>
        </p:spPr>
        <p:txBody>
          <a:bodyPr>
            <a:normAutofit fontScale="90000"/>
          </a:bodyPr>
          <a:lstStyle/>
          <a:p>
            <a:r>
              <a:rPr lang="en-US" dirty="0"/>
              <a:t>Pro-equity Strategies </a:t>
            </a:r>
          </a:p>
        </p:txBody>
      </p:sp>
    </p:spTree>
    <p:extLst>
      <p:ext uri="{BB962C8B-B14F-4D97-AF65-F5344CB8AC3E}">
        <p14:creationId xmlns:p14="http://schemas.microsoft.com/office/powerpoint/2010/main" val="370476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992307-5227-4BEE-99E7-1327040D1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COVID Vaccine Program Updates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BA2B41-1A70-4A57-9E7A-37EF2C98D0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Mary Huynh</a:t>
            </a:r>
          </a:p>
        </p:txBody>
      </p:sp>
    </p:spTree>
    <p:extLst>
      <p:ext uri="{BB962C8B-B14F-4D97-AF65-F5344CB8AC3E}">
        <p14:creationId xmlns:p14="http://schemas.microsoft.com/office/powerpoint/2010/main" val="2585144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New Vaccine Equity &amp; Engagement Resources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7240" y="1365992"/>
            <a:ext cx="10984230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Pro-equity strategies – rolled out Friday, March 12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u="sng" dirty="0">
                <a:hlinkClick r:id="rId3"/>
              </a:rPr>
              <a:t>Language Access Planning Tool</a:t>
            </a:r>
            <a:r>
              <a:rPr lang="en-US" sz="19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u="sng" dirty="0">
                <a:hlinkClick r:id="rId4"/>
              </a:rPr>
              <a:t>Checklist to Ensure that Vaccine Sites are Accessible to People with Disabilities</a:t>
            </a:r>
            <a:endParaRPr lang="en-US" sz="1900" u="sng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u="sng" dirty="0">
                <a:hlinkClick r:id="rId5"/>
              </a:rPr>
              <a:t>Equitable Vaccine Site Placement Planning Tool</a:t>
            </a:r>
            <a:r>
              <a:rPr lang="en-US" sz="19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Other tools &amp; resources available at: </a:t>
            </a:r>
            <a:r>
              <a:rPr lang="en-US" sz="1900" dirty="0">
                <a:hlinkClick r:id="rId6"/>
              </a:rPr>
              <a:t>https://www.doh.wa.gov/Emergencies/COVID19/VaccineInformation/Engagement</a:t>
            </a:r>
            <a:r>
              <a:rPr lang="en-US" sz="1900" dirty="0"/>
              <a:t> </a:t>
            </a:r>
          </a:p>
          <a:p>
            <a:pPr indent="-238125"/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2368" y="4340909"/>
            <a:ext cx="400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16, 3:00 – 4:00 PM </a:t>
            </a:r>
            <a:br>
              <a:rPr lang="en-US" dirty="0"/>
            </a:br>
            <a:r>
              <a:rPr lang="en-US" u="sng" dirty="0">
                <a:hlinkClick r:id="rId7"/>
              </a:rPr>
              <a:t>Click here to join the meeting</a:t>
            </a:r>
            <a:r>
              <a:rPr lang="en-US" dirty="0"/>
              <a:t> </a:t>
            </a:r>
            <a:br>
              <a:rPr lang="en-US" dirty="0"/>
            </a:br>
            <a:r>
              <a:rPr lang="en-US" u="sng" dirty="0">
                <a:hlinkClick r:id="rId8"/>
              </a:rPr>
              <a:t>+1 253-372-2181,,854319411#</a:t>
            </a:r>
            <a:r>
              <a:rPr lang="en-US" dirty="0"/>
              <a:t>   </a:t>
            </a:r>
            <a:br>
              <a:rPr lang="en-US" dirty="0"/>
            </a:br>
            <a:r>
              <a:rPr lang="en-US" dirty="0"/>
              <a:t>Phone Conference ID: 854 319 411#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7946" y="4357428"/>
            <a:ext cx="400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19, 2:30-3:30 PM </a:t>
            </a:r>
            <a:br>
              <a:rPr lang="en-US" dirty="0"/>
            </a:br>
            <a:r>
              <a:rPr lang="en-US" u="sng" dirty="0">
                <a:hlinkClick r:id="rId9"/>
              </a:rPr>
              <a:t>Click here to join the meeting</a:t>
            </a:r>
            <a:br>
              <a:rPr lang="en-US" dirty="0"/>
            </a:br>
            <a:r>
              <a:rPr lang="en-US" u="sng" dirty="0">
                <a:hlinkClick r:id="rId10"/>
              </a:rPr>
              <a:t>+1 253-372-2181,,294387824#</a:t>
            </a:r>
            <a:r>
              <a:rPr lang="en-US" dirty="0"/>
              <a:t>   </a:t>
            </a:r>
            <a:br>
              <a:rPr lang="en-US" dirty="0"/>
            </a:br>
            <a:r>
              <a:rPr lang="en-US" dirty="0"/>
              <a:t>Phone Conference ID: 294 387 824#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49777" y="4332466"/>
            <a:ext cx="4007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March 24, 11:00 AM – 12:00 PM </a:t>
            </a:r>
            <a:br>
              <a:rPr lang="en-US" dirty="0"/>
            </a:br>
            <a:r>
              <a:rPr lang="en-US" u="sng" dirty="0">
                <a:hlinkClick r:id="rId11"/>
              </a:rPr>
              <a:t>Click here to join the meeting</a:t>
            </a:r>
            <a:r>
              <a:rPr lang="en-US" dirty="0"/>
              <a:t> </a:t>
            </a:r>
            <a:br>
              <a:rPr lang="en-US" dirty="0"/>
            </a:br>
            <a:r>
              <a:rPr lang="en-US" u="sng" dirty="0">
                <a:hlinkClick r:id="rId12"/>
              </a:rPr>
              <a:t>+1 253-372-2181,,206909579#</a:t>
            </a:r>
            <a:r>
              <a:rPr lang="en-US" dirty="0"/>
              <a:t>   </a:t>
            </a:r>
            <a:br>
              <a:rPr lang="en-US" dirty="0"/>
            </a:br>
            <a:r>
              <a:rPr lang="en-US" dirty="0"/>
              <a:t>Phone Conference ID: 206 909 579#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2368" y="3588781"/>
            <a:ext cx="10395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Need technical assistance or support? Come to a provider drop-in space</a:t>
            </a:r>
          </a:p>
        </p:txBody>
      </p:sp>
    </p:spTree>
    <p:extLst>
      <p:ext uri="{BB962C8B-B14F-4D97-AF65-F5344CB8AC3E}">
        <p14:creationId xmlns:p14="http://schemas.microsoft.com/office/powerpoint/2010/main" val="42414116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03FC094-95A4-4EC9-9654-C54E7262E350}"/>
              </a:ext>
            </a:extLst>
          </p:cNvPr>
          <p:cNvSpPr txBox="1">
            <a:spLocks/>
          </p:cNvSpPr>
          <p:nvPr/>
        </p:nvSpPr>
        <p:spPr>
          <a:xfrm>
            <a:off x="508031" y="2852229"/>
            <a:ext cx="6197569" cy="30680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/>
              <a:t>Video remote ASL interpretation at mass vaccination sites</a:t>
            </a:r>
          </a:p>
          <a:p>
            <a:pPr algn="ctr"/>
            <a:endParaRPr lang="en-US" sz="3000" b="1" dirty="0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60072B9-A266-4655-AFC9-C135F33640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t="5417" r="727" b="8590"/>
          <a:stretch/>
        </p:blipFill>
        <p:spPr>
          <a:xfrm>
            <a:off x="6815138" y="0"/>
            <a:ext cx="4868831" cy="628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82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6AA55-0864-4DD2-9403-D0A778E09E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9625" y="2477620"/>
            <a:ext cx="10572750" cy="4662833"/>
          </a:xfrm>
        </p:spPr>
        <p:txBody>
          <a:bodyPr/>
          <a:lstStyle/>
          <a:p>
            <a:pPr marL="280987" lvl="1" indent="0"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56657A-84C7-4130-92A1-A1BACF51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81" y="223037"/>
            <a:ext cx="12180916" cy="48203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Vaccine Implementation Collaborative:</a:t>
            </a:r>
            <a:br>
              <a:rPr lang="en-US" b="1" dirty="0"/>
            </a:br>
            <a:r>
              <a:rPr lang="en-US" b="1" dirty="0"/>
              <a:t>Equitable Participation and Power Sharing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F28EBE-7AFC-44FE-9DB5-D0A58BE38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701" y="1314651"/>
            <a:ext cx="6259781" cy="4643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73A16E-B83A-4F86-8821-D4A0F528B6DC}"/>
              </a:ext>
            </a:extLst>
          </p:cNvPr>
          <p:cNvSpPr txBox="1"/>
          <p:nvPr/>
        </p:nvSpPr>
        <p:spPr>
          <a:xfrm>
            <a:off x="425886" y="5958019"/>
            <a:ext cx="691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Collaborative: Washington State Department of Health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ECF61-E80B-4BC4-B3F0-A06645B67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677" y="1314650"/>
            <a:ext cx="5879326" cy="42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48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0522D3-433B-43F3-A46B-6168E32708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3944A-0DE5-4CAC-92A6-7D4BD1E50FAA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1077913" y="1606550"/>
            <a:ext cx="10071100" cy="4165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information and resources available on DOH’S COVID-19 Vaccine Equity &amp; Engagement Page: </a:t>
            </a:r>
            <a:r>
              <a:rPr lang="en-US" dirty="0">
                <a:hlinkClick r:id="rId3"/>
              </a:rPr>
              <a:t>https://www.doh.wa.gov/Emergencies/COVID19/VaccineInformation/Engagement</a:t>
            </a:r>
            <a:endParaRPr lang="en-US" dirty="0"/>
          </a:p>
          <a:p>
            <a:endParaRPr lang="en-US" dirty="0"/>
          </a:p>
          <a:p>
            <a:pPr algn="ctr"/>
            <a:r>
              <a:rPr lang="en-US" sz="1600" dirty="0"/>
              <a:t>Frances Limtiaco</a:t>
            </a:r>
          </a:p>
          <a:p>
            <a:pPr algn="ctr"/>
            <a:r>
              <a:rPr lang="en-US" sz="1600" dirty="0"/>
              <a:t>Community Partnership and Engagement Manager</a:t>
            </a:r>
          </a:p>
          <a:p>
            <a:pPr algn="ctr"/>
            <a:r>
              <a:rPr lang="en-US" sz="1600" dirty="0"/>
              <a:t>Community Relations and Equity Team</a:t>
            </a:r>
          </a:p>
          <a:p>
            <a:pPr algn="ctr"/>
            <a:r>
              <a:rPr lang="en-US" sz="1600" u="sng" dirty="0">
                <a:hlinkClick r:id="rId4"/>
              </a:rPr>
              <a:t>Frances.limtiaco@doh.wa.gov</a:t>
            </a:r>
            <a:endParaRPr lang="en-US" sz="1600" dirty="0"/>
          </a:p>
          <a:p>
            <a:pPr algn="ctr"/>
            <a:r>
              <a:rPr lang="en-US" sz="1600" dirty="0"/>
              <a:t>564-999-1754 | </a:t>
            </a:r>
            <a:r>
              <a:rPr lang="en-US" sz="1600" u="sng" dirty="0">
                <a:hlinkClick r:id="rId5"/>
              </a:rPr>
              <a:t>www.doh.wa.gov</a:t>
            </a: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43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BD79C5-1508-4F3F-9105-35A96DBABD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4CE82D-14C9-413D-BDF2-8029AC503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808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0716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-7078"/>
            <a:ext cx="12192001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Resources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2698" y="2893762"/>
            <a:ext cx="1301143" cy="115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682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61C414-45BC-4549-820C-3575CB08E67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0528" y="1521193"/>
            <a:ext cx="10070943" cy="46628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COVID-19 Vaccine Newsletter is a topic people can subscribe to on GovDelivery.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People can manage their subscriptions by going to the following </a:t>
            </a:r>
            <a:r>
              <a:rPr lang="en-US" u="sng" dirty="0">
                <a:hlinkClick r:id="rId2" tooltip="https://public.govdelivery.com/accounts/wadoh/subscriber/new?preferences=true#tab1"/>
              </a:rPr>
              <a:t>link</a:t>
            </a:r>
            <a:r>
              <a:rPr lang="en-US" dirty="0"/>
              <a:t>. 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dirty="0"/>
              <a:t>From there, click on ‘add subscriptions’ at the bottom of the page. </a:t>
            </a:r>
          </a:p>
          <a:p>
            <a:pPr lvl="1" indent="0">
              <a:buNone/>
            </a:pPr>
            <a:endParaRPr lang="en-US" dirty="0"/>
          </a:p>
          <a:p>
            <a:pPr lvl="1" indent="0">
              <a:buNone/>
            </a:pPr>
            <a:endParaRPr lang="en-US" dirty="0"/>
          </a:p>
          <a:p>
            <a:pPr marL="862013" lvl="1" indent="-342900">
              <a:buFont typeface="Arial" panose="020B0604020202020204" pitchFamily="34" charset="0"/>
              <a:buChar char="•"/>
            </a:pPr>
            <a:r>
              <a:rPr lang="en-US" dirty="0"/>
              <a:t>On the next page, expand the ‘Immunizations’ tab and check the box for “COVID-19 Vaccine Partner Newsletter.” </a:t>
            </a:r>
          </a:p>
          <a:p>
            <a:pPr marL="862013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62013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62013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62013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63B125-8768-4E65-B162-D98E35BF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COVID-19 Vaccine Newsletter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444FD-D941-4974-B75B-D50F6F7A3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555" y="4651546"/>
            <a:ext cx="4181475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FB031C-2AE0-4763-BA7D-21C1F3460C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555" y="3229135"/>
            <a:ext cx="2039261" cy="4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73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025C1-C982-4F89-BFF8-F943CC58C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1" y="307719"/>
            <a:ext cx="10303568" cy="58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14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A3174E-2B55-4168-8C10-CBD05503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40" y="457887"/>
            <a:ext cx="10242406" cy="56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3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>
            <a:extLst>
              <a:ext uri="{FF2B5EF4-FFF2-40B4-BE49-F238E27FC236}">
                <a16:creationId xmlns:a16="http://schemas.microsoft.com/office/drawing/2014/main" id="{1D65856C-4475-47D5-BA2D-099C256EB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31" y="34245"/>
            <a:ext cx="6767738" cy="676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094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DEAD21-43B3-4819-82F1-9CE2E76F6FC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22C197-5DEC-488D-93EF-9D4C61FCE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760EB-A85D-4FB2-A183-8D763F70D2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696334" y="104776"/>
            <a:ext cx="5152391" cy="67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0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ED8583-1120-4D53-9360-42F3060D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21" y="428172"/>
            <a:ext cx="10146104" cy="570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689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3ACBCB-8131-4E81-AC8E-6E37B7BAC8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FRPP: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Allocation remaining relatively steady for past 2 weeks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101,520</a:t>
            </a:r>
            <a:r>
              <a:rPr lang="en-US" dirty="0"/>
              <a:t> doses ordered for March 7 through March 12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Ordering data on prime vs. booster doses not available</a:t>
            </a:r>
          </a:p>
          <a:p>
            <a:endParaRPr lang="en-US" dirty="0">
              <a:latin typeface="+mn-lt"/>
            </a:endParaRPr>
          </a:p>
          <a:p>
            <a:r>
              <a:rPr lang="en-US" dirty="0"/>
              <a:t>FQHC: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HRSA steadily expanding to more FQHC and Community Health Centers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Allocation:  </a:t>
            </a:r>
            <a:r>
              <a:rPr lang="en-US" b="1" dirty="0"/>
              <a:t>12,100 </a:t>
            </a:r>
            <a:r>
              <a:rPr lang="en-US" dirty="0"/>
              <a:t>doses ordered and arriving this week for WA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56 facilities receiving vaccine this week via this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Ordering data on prime vs. booster doses not available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C2BD95-0DC8-4761-A4BD-4CB1F04B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2" y="640521"/>
            <a:ext cx="12180916" cy="482030"/>
          </a:xfrm>
        </p:spPr>
        <p:txBody>
          <a:bodyPr>
            <a:normAutofit fontScale="90000"/>
          </a:bodyPr>
          <a:lstStyle/>
          <a:p>
            <a:r>
              <a:rPr lang="en-US" dirty="0"/>
              <a:t>Federal Retail Pharmacy Partnership (FRPP)</a:t>
            </a:r>
            <a:br>
              <a:rPr lang="en-US" dirty="0"/>
            </a:br>
            <a:r>
              <a:rPr lang="en-US" dirty="0"/>
              <a:t>Federally Qualified Health Center (FQHC) Federal Program</a:t>
            </a:r>
          </a:p>
        </p:txBody>
      </p:sp>
    </p:spTree>
    <p:extLst>
      <p:ext uri="{BB962C8B-B14F-4D97-AF65-F5344CB8AC3E}">
        <p14:creationId xmlns:p14="http://schemas.microsoft.com/office/powerpoint/2010/main" val="19814167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15FE0-FEB5-4A55-A80D-862963B811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JANSSEN (Johnson &amp; Johnson) Vaccine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1319D6-D1CE-4036-A417-1EED0F8C7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33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F89FFA-5EF5-4085-B1C7-0C24F70AAC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F2709B-421E-47EB-8577-F37A3872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4BE9D6-8F52-47FD-9524-3C2C721BC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299"/>
          <a:stretch/>
        </p:blipFill>
        <p:spPr>
          <a:xfrm>
            <a:off x="523094" y="248740"/>
            <a:ext cx="11134725" cy="49724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27CCCF-1661-4E2A-8BD9-EA8A6A0367F0}"/>
              </a:ext>
            </a:extLst>
          </p:cNvPr>
          <p:cNvSpPr/>
          <p:nvPr/>
        </p:nvSpPr>
        <p:spPr>
          <a:xfrm>
            <a:off x="713057" y="5690512"/>
            <a:ext cx="10754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https://www.cdc.gov/vaccines/acip/meetings/downloads/slides-2021-02/28-03-01/02-COVID-Dooling.pdf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903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CFB895-E65E-4B84-9166-BC62D03D0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7" b="422"/>
          <a:stretch/>
        </p:blipFill>
        <p:spPr>
          <a:xfrm>
            <a:off x="1352550" y="800099"/>
            <a:ext cx="9486900" cy="5339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01ECA1-77A6-4671-BA77-CFDC8F375B5E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2095964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708378-37F4-49F2-9711-43BD46D6A8A3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3E08E-A8FD-4854-B54B-5B92D0C17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730" y="456849"/>
            <a:ext cx="957262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53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1D862-D1F5-43C3-A356-546A2FC04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43" y="413657"/>
            <a:ext cx="9601200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E65CE-7E06-4787-B138-7B62C909F484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600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88824-D274-43C7-B14C-21D92B0F1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39" y="408214"/>
            <a:ext cx="96583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57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764F9A-8CB9-4BA3-A2E3-CDE7332E4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4" r="691"/>
          <a:stretch/>
        </p:blipFill>
        <p:spPr>
          <a:xfrm>
            <a:off x="1266825" y="718457"/>
            <a:ext cx="9591675" cy="54823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28102-F624-4F95-9DE6-A58E5B27F507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94655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B9E2EE-6CBF-4B61-B264-BE6FC03D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3 Week Forecast </a:t>
            </a:r>
          </a:p>
        </p:txBody>
      </p:sp>
      <p:pic>
        <p:nvPicPr>
          <p:cNvPr id="223234" name="Picture 1">
            <a:extLst>
              <a:ext uri="{FF2B5EF4-FFF2-40B4-BE49-F238E27FC236}">
                <a16:creationId xmlns:a16="http://schemas.microsoft.com/office/drawing/2014/main" id="{5D974165-A3DB-4F7F-876E-675FAF57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77" y="1722656"/>
            <a:ext cx="11546845" cy="341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0560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D986FA-5D6D-4FFA-84A3-DF9C69D9D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714375"/>
            <a:ext cx="9572625" cy="5429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7E2683-CE5E-4205-9E53-FE09FE1FE109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659164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484D18-206F-4E8A-AA5B-0F2C4C104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652462"/>
            <a:ext cx="9667875" cy="5553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2DF60F-AF62-42AA-A9FA-15113B6556D6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5343156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DC282D-20BC-4F23-AB19-24C9011B8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723900"/>
            <a:ext cx="9629775" cy="541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B7AE5-6616-49D2-A0B2-6CFEF7522911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748995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9B8EAA-1656-412E-B824-FC424CA4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350" y="681037"/>
            <a:ext cx="9639300" cy="5495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DC2E97-AAC7-4062-92AB-DD25E7F2A451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8850910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CB067F-25AB-4F07-A013-2D155487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112" y="747712"/>
            <a:ext cx="9629775" cy="53625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0C61-3FCF-4B6C-9FF0-9A74A03D9A6C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181963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55EBFB-2E5E-42DE-8777-BDD882688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681037"/>
            <a:ext cx="9648825" cy="5495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D1B92-88D8-4FEE-8B7E-B2D428A68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725" y="704850"/>
            <a:ext cx="9734550" cy="544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D135F-DAAB-4CC4-A2EC-E2C28ED9CE8C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4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16615185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BDA0F-04E5-4860-865A-0E30908A4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062" y="700087"/>
            <a:ext cx="9667875" cy="5457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E8BA9-79DF-4B0E-A916-FA9F590E2E9C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4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263137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16A99C-917F-4633-A9AA-96A8D1A6A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685800"/>
            <a:ext cx="9667875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7A89B6-7EED-481F-90CF-0C262A7BC617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592608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C81E25-745D-4318-B6B3-4B4466A1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676275"/>
            <a:ext cx="9677400" cy="550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12EED8-BC8C-4F42-9BC8-039B7040CC1C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056518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93D49B-3F57-41A6-8C12-4EE53633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690562"/>
            <a:ext cx="9705975" cy="5476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65A81F-3464-48EF-9DB5-65C31AE92C41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916192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A3E3B0-7D13-437C-9818-C6E67A27E27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365" y="5897124"/>
            <a:ext cx="3839075" cy="727838"/>
          </a:xfrm>
        </p:spPr>
        <p:txBody>
          <a:bodyPr/>
          <a:lstStyle/>
          <a:p>
            <a:r>
              <a:rPr lang="en-US" sz="1400" dirty="0">
                <a:hlinkClick r:id="rId2"/>
              </a:rPr>
              <a:t>https://www.doh.wa.gov/Emergencies/COVID19/VaccineInformation/AllocationandPrioritization</a:t>
            </a:r>
            <a:r>
              <a:rPr lang="en-US" sz="1400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298D02-050B-478A-AB81-6D614A1F4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76D500-9231-49AA-A9C4-99D610E0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35"/>
            <a:ext cx="7581014" cy="5808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9CE0F0-C7A9-4AFA-92DC-0AE51C49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830" y="1275906"/>
            <a:ext cx="7460328" cy="41612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10EEC0-3732-486A-BFA9-4B80B64AF8E1}"/>
              </a:ext>
            </a:extLst>
          </p:cNvPr>
          <p:cNvSpPr/>
          <p:nvPr/>
        </p:nvSpPr>
        <p:spPr>
          <a:xfrm>
            <a:off x="5327175" y="5847054"/>
            <a:ext cx="579119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https://medium.com/wagovernor/inslee-announces-extension-of-eviction-moratorium-expansion-of-vaccine-eligibility-long-term-635b34eb0ca</a:t>
            </a:r>
            <a:endParaRPr lang="en-US" sz="1400" dirty="0"/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FD6E87-6DA9-4C3C-A214-B589375F4D6D}"/>
              </a:ext>
            </a:extLst>
          </p:cNvPr>
          <p:cNvSpPr/>
          <p:nvPr/>
        </p:nvSpPr>
        <p:spPr>
          <a:xfrm>
            <a:off x="4678326" y="3147238"/>
            <a:ext cx="7070651" cy="214777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780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45AA4-519D-4614-B055-F517D8DD6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671512"/>
            <a:ext cx="9705975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770D20-7C06-48E6-9F7B-CEF65C03E98A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686327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8442CB-8F70-440F-A88A-D9EA7792F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78" y="629329"/>
            <a:ext cx="10594644" cy="4579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9AB80-186B-4371-B44F-B3DB41C07FD6}"/>
              </a:ext>
            </a:extLst>
          </p:cNvPr>
          <p:cNvSpPr txBox="1"/>
          <p:nvPr/>
        </p:nvSpPr>
        <p:spPr>
          <a:xfrm>
            <a:off x="783772" y="5731327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29609045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744484-E31E-402E-A1BF-CAD570FA6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23"/>
          <a:stretch/>
        </p:blipFill>
        <p:spPr>
          <a:xfrm>
            <a:off x="1413782" y="307522"/>
            <a:ext cx="9658350" cy="54238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2C466C-65BB-4C1D-BE43-D7CACC8A4B05}"/>
              </a:ext>
            </a:extLst>
          </p:cNvPr>
          <p:cNvSpPr txBox="1"/>
          <p:nvPr/>
        </p:nvSpPr>
        <p:spPr>
          <a:xfrm>
            <a:off x="783772" y="5992584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9955782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A42C1F-97DB-4158-8E11-E3FC683AC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661987"/>
            <a:ext cx="9696450" cy="5534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5BF975-CE27-4210-90B7-5BDAF4EC5A22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9317212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71AFBA-D047-4C0E-B9C3-0C6080951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709612"/>
            <a:ext cx="9515475" cy="5438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5EDDD-45E9-4DAB-BB45-DCBA9E127F11}"/>
              </a:ext>
            </a:extLst>
          </p:cNvPr>
          <p:cNvSpPr txBox="1"/>
          <p:nvPr/>
        </p:nvSpPr>
        <p:spPr>
          <a:xfrm>
            <a:off x="783772" y="6139541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4177389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4F27B-D605-4121-92C1-AC60516F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687" y="295275"/>
            <a:ext cx="9572625" cy="5581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44332C-5045-4B86-84C2-235C80567D2C}"/>
              </a:ext>
            </a:extLst>
          </p:cNvPr>
          <p:cNvSpPr txBox="1"/>
          <p:nvPr/>
        </p:nvSpPr>
        <p:spPr>
          <a:xfrm>
            <a:off x="783772" y="6008913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3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</p:spTree>
    <p:extLst>
      <p:ext uri="{BB962C8B-B14F-4D97-AF65-F5344CB8AC3E}">
        <p14:creationId xmlns:p14="http://schemas.microsoft.com/office/powerpoint/2010/main" val="3456976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A4C022-F9EB-409B-97DA-0A41227B88C5}"/>
              </a:ext>
            </a:extLst>
          </p:cNvPr>
          <p:cNvSpPr txBox="1"/>
          <p:nvPr/>
        </p:nvSpPr>
        <p:spPr>
          <a:xfrm>
            <a:off x="783772" y="6008913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 Janssen Pharmaceuticals presentation, ACIP 02-28-2021; available </a:t>
            </a:r>
            <a:r>
              <a:rPr lang="en-US" sz="1100" dirty="0">
                <a:hlinkClick r:id="rId2"/>
              </a:rPr>
              <a:t>https://www.cdc.gov/vaccines/acip/meetings/slides-2021-02-28-03-01.html</a:t>
            </a:r>
            <a:r>
              <a:rPr lang="en-US" sz="1100" dirty="0"/>
              <a:t>.  Accessed 02-28-2021.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7955B8-5DD6-4B6A-AD63-47852436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25" y="161925"/>
            <a:ext cx="98107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560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B93569-0029-4FA7-86C2-BDE32BA84E5C}"/>
              </a:ext>
            </a:extLst>
          </p:cNvPr>
          <p:cNvSpPr txBox="1"/>
          <p:nvPr/>
        </p:nvSpPr>
        <p:spPr>
          <a:xfrm>
            <a:off x="783772" y="6008913"/>
            <a:ext cx="112727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ACIP meeting 03-01-2021; available </a:t>
            </a:r>
            <a:r>
              <a:rPr lang="en-US" sz="1100" dirty="0">
                <a:hlinkClick r:id="rId2"/>
              </a:rPr>
              <a:t>https://www.cdc.gov/vaccines/acip/meetings/downloads/slides-2021-02/28-03-01/02-COVID-Douoguih.pdf</a:t>
            </a:r>
            <a:r>
              <a:rPr lang="en-US" sz="1100" dirty="0"/>
              <a:t>. Accessed 03-01-2021.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24DC1-B3BF-42EC-AD75-D8ECD93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812" y="587477"/>
            <a:ext cx="98583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13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65EA8B-F420-49EE-A514-F28BE7BD3F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225" y="323850"/>
            <a:ext cx="11020425" cy="65341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0EFCD9-D62E-4507-B7A6-A61223C74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FD2DB-577C-4EEA-902E-7AAD3723799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1"/>
            <a:ext cx="12119783" cy="6734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64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48EF3-5A09-49B9-AECF-730FAAB968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8521" y="6404421"/>
            <a:ext cx="10070125" cy="38332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800" b="1" dirty="0">
                <a:hlinkClick r:id="rId2"/>
              </a:rPr>
              <a:t>https://www.astho.org/COVID-19/Pfizer-Moderna-Vaccine-Comparison/</a:t>
            </a:r>
            <a:r>
              <a:rPr lang="en-US" sz="1800" b="1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15D303-019B-4A9C-9B2D-2CD249130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790"/>
            <a:ext cx="12180916" cy="482030"/>
          </a:xfrm>
        </p:spPr>
        <p:txBody>
          <a:bodyPr>
            <a:normAutofit fontScale="90000"/>
          </a:bodyPr>
          <a:lstStyle/>
          <a:p>
            <a:r>
              <a:rPr lang="en-US" dirty="0"/>
              <a:t>COVID-19 Vaccine Comparison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66CC067-4867-43C3-B597-24724DF75B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467441"/>
              </p:ext>
            </p:extLst>
          </p:nvPr>
        </p:nvGraphicFramePr>
        <p:xfrm>
          <a:off x="227859" y="1298011"/>
          <a:ext cx="11771454" cy="51118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1210">
                  <a:extLst>
                    <a:ext uri="{9D8B030D-6E8A-4147-A177-3AD203B41FA5}">
                      <a16:colId xmlns:a16="http://schemas.microsoft.com/office/drawing/2014/main" val="1084607747"/>
                    </a:ext>
                  </a:extLst>
                </a:gridCol>
                <a:gridCol w="3312007">
                  <a:extLst>
                    <a:ext uri="{9D8B030D-6E8A-4147-A177-3AD203B41FA5}">
                      <a16:colId xmlns:a16="http://schemas.microsoft.com/office/drawing/2014/main" val="661159764"/>
                    </a:ext>
                  </a:extLst>
                </a:gridCol>
                <a:gridCol w="3312007">
                  <a:extLst>
                    <a:ext uri="{9D8B030D-6E8A-4147-A177-3AD203B41FA5}">
                      <a16:colId xmlns:a16="http://schemas.microsoft.com/office/drawing/2014/main" val="3817997988"/>
                    </a:ext>
                  </a:extLst>
                </a:gridCol>
                <a:gridCol w="4146230">
                  <a:extLst>
                    <a:ext uri="{9D8B030D-6E8A-4147-A177-3AD203B41FA5}">
                      <a16:colId xmlns:a16="http://schemas.microsoft.com/office/drawing/2014/main" val="3554148838"/>
                    </a:ext>
                  </a:extLst>
                </a:gridCol>
              </a:tblGrid>
              <a:tr h="485937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Pfizer/</a:t>
                      </a:r>
                      <a:r>
                        <a:rPr lang="en-US" dirty="0" err="1"/>
                        <a:t>BioNTech</a:t>
                      </a:r>
                      <a:r>
                        <a:rPr lang="en-US" dirty="0"/>
                        <a:t> 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err="1"/>
                        <a:t>Moderna</a:t>
                      </a:r>
                      <a:r>
                        <a:rPr lang="en-US" dirty="0"/>
                        <a:t> vaccine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Janssen vaccine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412306"/>
                  </a:ext>
                </a:extLst>
              </a:tr>
              <a:tr h="632998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Target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Approved for people aged 16 and older.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Approved for people aged 18 and older.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Approved for people aged 18 and older.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000277"/>
                  </a:ext>
                </a:extLst>
              </a:tr>
              <a:tr h="3930065">
                <a:tc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Vaccine efficacy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95% effective at preventing symptomatic COVID-19 infection occurring at least seven days after administration of the second dose.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Vaccine is 100% effective against hospitalizations and deaths from COVID-19.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Efficacy rates did not vary based on demographic factors like age, race, or ethnicity.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Insufficient data to determine if asymptomatic infection or infection transmission is prevented.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94.1% effective at preventing symptomatic COVID-19 infection occurring at least 14 days after administration of the second dose.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Vaccine is 89% effective against hospitalizations and 100% effective against deaths from COVID-19.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No difference in efficacy based on race or ethnicity.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Insufficient data to determine if asymptomatic infection or infection transmission is prevented.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66.9% effective at preventing moderate to severe COVID-19 infection occurring at least 14 days after vaccine administration globally.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76.7% effective at preventing severe/critical COVID-19 infection occurring at least 14 days after vaccine administration in the United States.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85.4% effective at preventing severe/critical COVID-19 infection occurring at least 28 days after vaccine administration in the United States.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Vaccine is 100% effective against hospitalizations and deaths from COVID-19.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Vaccine efficacy was similar across both age groups (18- 59 and ≥60).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07569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35E1BDF-1917-4B55-81ED-68A92531D168}"/>
              </a:ext>
            </a:extLst>
          </p:cNvPr>
          <p:cNvSpPr/>
          <p:nvPr/>
        </p:nvSpPr>
        <p:spPr>
          <a:xfrm>
            <a:off x="227858" y="507367"/>
            <a:ext cx="117714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“A comparison of key details for each vaccine can be found below. This list is not exhaustive. For further details, see the FDA EUA document for Pfizer/</a:t>
            </a:r>
            <a:r>
              <a:rPr lang="en-US" sz="1600" dirty="0" err="1"/>
              <a:t>BioNTech</a:t>
            </a:r>
            <a:r>
              <a:rPr lang="en-US" sz="1600" dirty="0"/>
              <a:t>, </a:t>
            </a:r>
            <a:r>
              <a:rPr lang="en-US" sz="1600" dirty="0" err="1"/>
              <a:t>Moderna</a:t>
            </a:r>
            <a:r>
              <a:rPr lang="en-US" sz="1600" dirty="0"/>
              <a:t>, and Janssen. Note: head-to-head COVID-19 vaccine studies have not been conducted. Therefore, direct vaccine efficacy comparisons are not possible at this time.” </a:t>
            </a:r>
          </a:p>
        </p:txBody>
      </p:sp>
    </p:spTree>
    <p:extLst>
      <p:ext uri="{BB962C8B-B14F-4D97-AF65-F5344CB8AC3E}">
        <p14:creationId xmlns:p14="http://schemas.microsoft.com/office/powerpoint/2010/main" val="41746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BFEF85-5D0D-48F4-A3FE-AF208714D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776"/>
            <a:ext cx="12180916" cy="482030"/>
          </a:xfrm>
        </p:spPr>
        <p:txBody>
          <a:bodyPr>
            <a:normAutofit fontScale="90000"/>
          </a:bodyPr>
          <a:lstStyle/>
          <a:p>
            <a:r>
              <a:rPr lang="en-US" dirty="0"/>
              <a:t>Data Dashboard – Race Ethnicity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05D4F6-6D87-4B91-8975-F3D0E0E4913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77705" y="6020755"/>
            <a:ext cx="10070943" cy="482030"/>
          </a:xfrm>
        </p:spPr>
        <p:txBody>
          <a:bodyPr/>
          <a:lstStyle/>
          <a:p>
            <a:pPr algn="ctr"/>
            <a:r>
              <a:rPr lang="en-US" sz="1800" dirty="0">
                <a:hlinkClick r:id="rId2"/>
              </a:rPr>
              <a:t>https://www.doh.wa.gov/Emergencies/COVID19/DataDashboard</a:t>
            </a:r>
            <a:r>
              <a:rPr lang="en-US" sz="18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AC1A6-64FF-449E-9B18-51D1193A4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82" y="651410"/>
            <a:ext cx="9816952" cy="536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48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D13C62A-A981-462F-B4F4-4646016A992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Website Changes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9E05D0-7664-4D6D-B9CD-624ABF5EA18D}"/>
              </a:ext>
            </a:extLst>
          </p:cNvPr>
          <p:cNvSpPr/>
          <p:nvPr/>
        </p:nvSpPr>
        <p:spPr>
          <a:xfrm>
            <a:off x="1128133" y="2076019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B7B97EF-2038-4836-915A-EB2F902D77E4}"/>
              </a:ext>
            </a:extLst>
          </p:cNvPr>
          <p:cNvSpPr/>
          <p:nvPr/>
        </p:nvSpPr>
        <p:spPr>
          <a:xfrm>
            <a:off x="6417130" y="2076018"/>
            <a:ext cx="329319" cy="294275"/>
          </a:xfrm>
          <a:prstGeom prst="ellipse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349D96"/>
                </a:solidFill>
                <a:sym typeface="Wingdings" panose="05000000000000000000" pitchFamily="2" charset="2"/>
              </a:rPr>
              <a:t></a:t>
            </a:r>
            <a:endParaRPr lang="en-US" sz="4000" dirty="0">
              <a:solidFill>
                <a:srgbClr val="349D96"/>
              </a:solidFill>
            </a:endParaRPr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F629A9-500D-446A-92B6-6E74F7A55E82}"/>
              </a:ext>
            </a:extLst>
          </p:cNvPr>
          <p:cNvSpPr txBox="1">
            <a:spLocks/>
          </p:cNvSpPr>
          <p:nvPr/>
        </p:nvSpPr>
        <p:spPr>
          <a:xfrm>
            <a:off x="1752601" y="2984938"/>
            <a:ext cx="4011084" cy="3113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49D96"/>
              </a:buClr>
              <a:buFont typeface="Wingdings" panose="05000000000000000000" pitchFamily="2" charset="2"/>
              <a:buNone/>
              <a:defRPr sz="2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113" indent="-238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7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■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1916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♦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8A49"/>
              </a:buClr>
              <a:buFont typeface="Century Gothic" panose="020B0502020202020204" pitchFamily="34" charset="0"/>
              <a:buChar char="♦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Updates to in-language pages</a:t>
            </a:r>
          </a:p>
          <a:p>
            <a:pPr>
              <a:spcAft>
                <a:spcPts val="600"/>
              </a:spcAft>
            </a:pPr>
            <a:r>
              <a:rPr lang="en-US" dirty="0"/>
              <a:t>Updated Frequently Asked Questions</a:t>
            </a:r>
          </a:p>
          <a:p>
            <a:pPr>
              <a:spcAft>
                <a:spcPts val="600"/>
              </a:spcAft>
            </a:pPr>
            <a:r>
              <a:rPr lang="en-US" dirty="0"/>
              <a:t>Vaccine Collaborative page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69091DC3-2F09-48E5-BA87-EC1EDE6DF617}"/>
              </a:ext>
            </a:extLst>
          </p:cNvPr>
          <p:cNvSpPr txBox="1">
            <a:spLocks/>
          </p:cNvSpPr>
          <p:nvPr/>
        </p:nvSpPr>
        <p:spPr>
          <a:xfrm>
            <a:off x="7048477" y="2990572"/>
            <a:ext cx="4011084" cy="31077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49D96"/>
              </a:buClr>
              <a:buFont typeface="Wingdings" panose="05000000000000000000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113" indent="-238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7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■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1916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♦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8A49"/>
              </a:buClr>
              <a:buFont typeface="Century Gothic" panose="020B0502020202020204" pitchFamily="34" charset="0"/>
              <a:buChar char="♦"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Tile-based front page</a:t>
            </a:r>
          </a:p>
          <a:p>
            <a:pPr>
              <a:spcAft>
                <a:spcPts val="600"/>
              </a:spcAft>
            </a:pPr>
            <a:r>
              <a:rPr lang="en-US" dirty="0"/>
              <a:t>Content separated into pages</a:t>
            </a:r>
          </a:p>
          <a:p>
            <a:pPr>
              <a:spcAft>
                <a:spcPts val="600"/>
              </a:spcAft>
            </a:pPr>
            <a:r>
              <a:rPr lang="en-US" dirty="0"/>
              <a:t>New guidance section</a:t>
            </a:r>
          </a:p>
          <a:p>
            <a:pPr>
              <a:spcAft>
                <a:spcPts val="600"/>
              </a:spcAft>
            </a:pPr>
            <a:r>
              <a:rPr lang="en-US" dirty="0"/>
              <a:t>Toolkit is easier to navigate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E4F55DB-FB8D-468A-B4B4-F7BBE697E2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51719" y="2106227"/>
            <a:ext cx="4011964" cy="373362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Public-facing pages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5325328B-8C26-4267-B0AF-A5BD01D53B1C}"/>
              </a:ext>
            </a:extLst>
          </p:cNvPr>
          <p:cNvSpPr txBox="1">
            <a:spLocks/>
          </p:cNvSpPr>
          <p:nvPr/>
        </p:nvSpPr>
        <p:spPr>
          <a:xfrm>
            <a:off x="7047597" y="2106227"/>
            <a:ext cx="4011964" cy="3733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49D96"/>
              </a:buClr>
              <a:buFont typeface="Wingdings" panose="05000000000000000000" pitchFamily="2" charset="2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9113" indent="-2381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ourier New" panose="02070309020205020404" pitchFamily="49" charset="0"/>
              <a:buChar char="o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77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■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919163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49D96"/>
              </a:buClr>
              <a:buFont typeface="Century Gothic" panose="020B0502020202020204" pitchFamily="34" charset="0"/>
              <a:buChar char="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96996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B8A49"/>
              </a:buClr>
              <a:buFont typeface="Century Gothic" panose="020B0502020202020204" pitchFamily="34" charset="0"/>
              <a:buChar char="♦"/>
              <a:defRPr sz="1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Provider-facing pages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26B9BA-C697-4AD0-8D8E-E2546A8398CC}"/>
              </a:ext>
            </a:extLst>
          </p:cNvPr>
          <p:cNvSpPr/>
          <p:nvPr/>
        </p:nvSpPr>
        <p:spPr>
          <a:xfrm>
            <a:off x="2957907" y="5192403"/>
            <a:ext cx="62540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i="1" dirty="0"/>
              <a:t>Coming soon: Information on new vaccine candidates</a:t>
            </a:r>
          </a:p>
        </p:txBody>
      </p:sp>
    </p:spTree>
    <p:extLst>
      <p:ext uri="{BB962C8B-B14F-4D97-AF65-F5344CB8AC3E}">
        <p14:creationId xmlns:p14="http://schemas.microsoft.com/office/powerpoint/2010/main" val="1596161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369DA5-3889-4E5F-96D3-3D8E68F4DD1A}"/>
              </a:ext>
            </a:extLst>
          </p:cNvPr>
          <p:cNvSpPr/>
          <p:nvPr/>
        </p:nvSpPr>
        <p:spPr>
          <a:xfrm>
            <a:off x="5579165" y="993913"/>
            <a:ext cx="1126435" cy="569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D91D12-4269-4F29-AF83-CEDCAC6B1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189180"/>
            <a:ext cx="5630041" cy="61056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4FFA5-3D00-4B97-BB87-B75A81B15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23" y="211310"/>
            <a:ext cx="5341247" cy="60834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444127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pR8edgodvrSq1cdJLsa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uIllmRtE1S13L5bO_Er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z7CzbGgqG6ODf37Ydi.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mw6CJxfMIhSgmR6yuwU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4Ez53f8FhqXqHGV35j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yHHICwmzxrkjUUWyN7P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pR8edgodvrSq1cdJLsa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z7CzbGgqG6ODf37Ydi.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km9n9tWuLXAPpB1TnRu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yQTozoheinXjAenkrrt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bSkw8RfLteExLRt.5QW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nAXSGKXfhD1yO9zSB6T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ai7ZERZeshP_TKEVphk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km9n9tWuLXAPpB1TnRu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SyJpMPgVXITXwoo1YzB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WScw.HQvHa2V3yHaCQZ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Wy37jMqXIo.nDvk0V13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0GtIc3S6_DrYst1C2tU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moG1pp.PtJ5H3sV4qQgw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T0GbMPvRAVQnBQdmmIb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SZ_LltrM1uFAD7Bmlt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K1WDWecsOIRIdKwGVpU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S7LhgZ27OF9oTZOHJKS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YtzIEcNH4BXKsLd4.0Zg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yQTozoheinXjAenkrrtA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SWOV5sJMZBoVnkIc.5iU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15bKz0vLoFCJ.0g8r_uw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ARE0h4kvIzqrPMyYzmHw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Rz8ZeIf.28YDeMxLHCO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2b6Z2ncL0yVvD3K9tVq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QP_BRz29JPsBlh2PT6K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vfYMVEVabYCBYGbNnjn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bSkw8RfLteExLRt.5QW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Ux0EjMeXflarjG3E1PA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W9_OJeQWyrMIddJrNuy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3fIamk.Dujcj1KVPuun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PWCLadiy1V2Lk7mjAeL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Chu3Tv3Wj4SziOudzqvw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cDbbBFIz48ZZH10oWk_A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vSK.4KsV6YUXmpjhv2A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9kHNEM9AOTg6WpCCpUsn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FSq8WcaiaMQI6ccMJF_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TFHFeMBF26UkUwVj0aQ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uIllmRtE1S13L5bO_Er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nAXSGKXfhD1yO9zSB6T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VFKQTmKZ9NFs67Nqtl3Q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us3u2WosdvKhU0GPXWE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5j8oZMAJGipZWOmLy3Q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v2_5QvkbhGbv1VUZqmO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NX_CaMP1Ivb5d.XKeavw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XNb6ou1dEwfwOZveqPI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vnsB7K4JahSOuulFPRA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zyn03N77zfPDs6IiFTfQ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ai7ZERZeshP_TKEVphkA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puIllmRtE1S13L5bO_Erw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mw6CJxfMIhSgmR6yuwU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4Ez53f8FhqXqHGV35j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SyJpMPgVXITXwoo1YzBw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yHHICwmzxrkjUUWyN7P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pR8edgodvrSq1cdJLsa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nz7CzbGgqG6ODf37Ydi.A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km9n9tWuLXAPpB1TnRu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ByQTozoheinXjAenkrrtA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bSkw8RfLteExLRt.5QW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nAXSGKXfhD1yO9zSB6TA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xai7ZERZeshP_TKEVphk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QSyJpMPgVXITXwoo1YzBw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WScw.HQvHa2V3yHaCQZ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WScw.HQvHa2V3yHaCQZ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Wy37jMqXIo.nDvk0V13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0GtIc3S6_DrYst1C2tU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moG1pp.PtJ5H3sV4qQg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T0GbMPvRAVQnBQdmmIbg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SZ_LltrM1uFAD7Bmlt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K1WDWecsOIRIdKwGVpU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S7LhgZ27OF9oTZOHJKSA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YtzIEcNH4BXKsLd4.0Z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SWOV5sJMZBoVnkIc.5iU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15bKz0vLoFCJ.0g8r_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hWy37jMqXIo.nDvk0V13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ARE0h4kvIzqrPMyYzmH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Rz8ZeIf.28YDeMxLHCO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2b6Z2ncL0yVvD3K9tVqQ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QP_BRz29JPsBlh2PT6K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vfYMVEVabYCBYGbNnjnw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Ux0EjMeXflarjG3E1P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W9_OJeQWyrMIddJrNuy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G0GtIc3S6_DrYst1C2tUg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3fIamk.Dujcj1KVPuun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PWCLadiy1V2Lk7mjAeL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Chu3Tv3Wj4SziOudzqv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cDbbBFIz48ZZH10oWk_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vSK.4KsV6YUXmpjhv2A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9kHNEM9AOTg6WpCCpUsn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FSq8WcaiaMQI6ccMJF_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TFHFeMBF26UkUwVj0aQg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VFKQTmKZ9NFs67Nqtl3Q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us3u2WosdvKhU0GPXWE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TmoG1pp.PtJ5H3sV4qQg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5j8oZMAJGipZWOmLy3Qg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v2_5QvkbhGbv1VUZqmO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NX_CaMP1Ivb5d.XKeavw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XNb6ou1dEwfwOZveqPIA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vnsB7K4JahSOuulFPRA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zyn03N77zfPDs6IiFTf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GT0GbMPvRAVQnBQdmmIbg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bSZ_LltrM1uFAD7Bmlt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JK1WDWecsOIRIdKwGVpU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wmw6CJxfMIhSgmR6yuwU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S7LhgZ27OF9oTZOHJKS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tYtzIEcNH4BXKsLd4.0Z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SWOV5sJMZBoVnkIc.5iU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115bKz0vLoFCJ.0g8r_u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ARE0h4kvIzqrPMyYzmHw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tRz8ZeIf.28YDeMxLHCO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A2b6Z2ncL0yVvD3K9tVq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24Ez53f8FhqXqHGV35j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QP_BRz29JPsBlh2PT6K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gvfYMVEVabYCBYGbNnjn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KUx0EjMeXflarjG3E1PA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MW9_OJeQWyrMIddJrNuy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F3fIamk.Dujcj1KVPuun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5PWCLadiy1V2Lk7mjAeL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Chu3Tv3Wj4SziOudzqv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BcDbbBFIz48ZZH10oWk_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ovSK.4KsV6YUXmpjhv2A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9kHNEM9AOTg6WpCCpUsn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yHHICwmzxrkjUUWyN7P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FSq8WcaiaMQI6ccMJF_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TFHFeMBF26UkUwVj0aQ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kVFKQTmKZ9NFs67Nqtl3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Rus3u2WosdvKhU0GPXWE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W5j8oZMAJGipZWOmLy3Q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v2_5QvkbhGbv1VUZqmO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NX_CaMP1Ivb5d.XKeav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OXNb6ou1dEwfwOZveqPI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vnsB7K4JahSOuulFPRA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Zzyn03N77zfPDs6IiFTfQ"/>
</p:tagLst>
</file>

<file path=ppt/theme/theme1.xml><?xml version="1.0" encoding="utf-8"?>
<a:theme xmlns:a="http://schemas.openxmlformats.org/drawingml/2006/main" name="Office Theme">
  <a:themeElements>
    <a:clrScheme name="DOH PPT Template">
      <a:dk1>
        <a:srgbClr val="000000"/>
      </a:dk1>
      <a:lt1>
        <a:srgbClr val="FFFFFF"/>
      </a:lt1>
      <a:dk2>
        <a:srgbClr val="3F3F3F"/>
      </a:dk2>
      <a:lt2>
        <a:srgbClr val="FFFFFF"/>
      </a:lt2>
      <a:accent1>
        <a:srgbClr val="349D96"/>
      </a:accent1>
      <a:accent2>
        <a:srgbClr val="F3D170"/>
      </a:accent2>
      <a:accent3>
        <a:srgbClr val="E8E8E8"/>
      </a:accent3>
      <a:accent4>
        <a:srgbClr val="999999"/>
      </a:accent4>
      <a:accent5>
        <a:srgbClr val="9BDAD9"/>
      </a:accent5>
      <a:accent6>
        <a:srgbClr val="3F3F3F"/>
      </a:accent6>
      <a:hlink>
        <a:srgbClr val="349D96"/>
      </a:hlink>
      <a:folHlink>
        <a:srgbClr val="9BDAD9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H PPT Template2.potx" id="{5898FDF5-3F3F-469B-A93D-9CD3D81F0B87}" vid="{6A118528-C9F9-4441-8AC6-EB840EA39D60}"/>
    </a:ext>
  </a:extLst>
</a:theme>
</file>

<file path=ppt/theme/theme2.xml><?xml version="1.0" encoding="utf-8"?>
<a:theme xmlns:a="http://schemas.openxmlformats.org/drawingml/2006/main" name="Washington State DoH Grid 16:9">
  <a:themeElements>
    <a:clrScheme name="Custom 47">
      <a:dk1>
        <a:srgbClr val="000000"/>
      </a:dk1>
      <a:lt1>
        <a:sysClr val="window" lastClr="FFFFFF"/>
      </a:lt1>
      <a:dk2>
        <a:srgbClr val="349D96"/>
      </a:dk2>
      <a:lt2>
        <a:srgbClr val="F2F2F2"/>
      </a:lt2>
      <a:accent1>
        <a:srgbClr val="2C847E"/>
      </a:accent1>
      <a:accent2>
        <a:srgbClr val="2F8D86"/>
      </a:accent2>
      <a:accent3>
        <a:srgbClr val="D8E36E"/>
      </a:accent3>
      <a:accent4>
        <a:srgbClr val="9BDAD9"/>
      </a:accent4>
      <a:accent5>
        <a:srgbClr val="3F3F3F"/>
      </a:accent5>
      <a:accent6>
        <a:srgbClr val="FF00FF"/>
      </a:accent6>
      <a:hlink>
        <a:srgbClr val="0000FF"/>
      </a:hlink>
      <a:folHlink>
        <a:srgbClr val="0000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3.xml><?xml version="1.0" encoding="utf-8"?>
<a:theme xmlns:a="http://schemas.openxmlformats.org/drawingml/2006/main" name="1_Washington State DoH Grid 16:9">
  <a:themeElements>
    <a:clrScheme name="Custom 47">
      <a:dk1>
        <a:srgbClr val="000000"/>
      </a:dk1>
      <a:lt1>
        <a:sysClr val="window" lastClr="FFFFFF"/>
      </a:lt1>
      <a:dk2>
        <a:srgbClr val="349D96"/>
      </a:dk2>
      <a:lt2>
        <a:srgbClr val="F2F2F2"/>
      </a:lt2>
      <a:accent1>
        <a:srgbClr val="2C847E"/>
      </a:accent1>
      <a:accent2>
        <a:srgbClr val="2F8D86"/>
      </a:accent2>
      <a:accent3>
        <a:srgbClr val="D8E36E"/>
      </a:accent3>
      <a:accent4>
        <a:srgbClr val="9BDAD9"/>
      </a:accent4>
      <a:accent5>
        <a:srgbClr val="3F3F3F"/>
      </a:accent5>
      <a:accent6>
        <a:srgbClr val="FF00FF"/>
      </a:accent6>
      <a:hlink>
        <a:srgbClr val="0000FF"/>
      </a:hlink>
      <a:folHlink>
        <a:srgbClr val="0000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4.xml><?xml version="1.0" encoding="utf-8"?>
<a:theme xmlns:a="http://schemas.openxmlformats.org/drawingml/2006/main" name="2_Washington State DoH Grid 16:9">
  <a:themeElements>
    <a:clrScheme name="Custom 47">
      <a:dk1>
        <a:srgbClr val="000000"/>
      </a:dk1>
      <a:lt1>
        <a:sysClr val="window" lastClr="FFFFFF"/>
      </a:lt1>
      <a:dk2>
        <a:srgbClr val="349D96"/>
      </a:dk2>
      <a:lt2>
        <a:srgbClr val="F2F2F2"/>
      </a:lt2>
      <a:accent1>
        <a:srgbClr val="2C847E"/>
      </a:accent1>
      <a:accent2>
        <a:srgbClr val="2F8D86"/>
      </a:accent2>
      <a:accent3>
        <a:srgbClr val="D8E36E"/>
      </a:accent3>
      <a:accent4>
        <a:srgbClr val="9BDAD9"/>
      </a:accent4>
      <a:accent5>
        <a:srgbClr val="3F3F3F"/>
      </a:accent5>
      <a:accent6>
        <a:srgbClr val="FF00FF"/>
      </a:accent6>
      <a:hlink>
        <a:srgbClr val="0000FF"/>
      </a:hlink>
      <a:folHlink>
        <a:srgbClr val="0000FF"/>
      </a:folHlink>
    </a:clrScheme>
    <a:fontScheme name="BCG Trebuche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9525" cap="rnd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rgbClr val="9A9A9A"/>
          </a:solidFill>
          <a:prstDash val="solid"/>
          <a:round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lank_16x9.potx" id="{F1417891-ADEE-4A5A-84BF-A61365689D8D}" vid="{7D249777-7FCF-437A-B862-D77B0EF45DB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BC0E1661DB1D42B04F1C7F5931BB11" ma:contentTypeVersion="2" ma:contentTypeDescription="Create a new document." ma:contentTypeScope="" ma:versionID="692d5031129c76f3a9023e2c66c644f2">
  <xsd:schema xmlns:xsd="http://www.w3.org/2001/XMLSchema" xmlns:xs="http://www.w3.org/2001/XMLSchema" xmlns:p="http://schemas.microsoft.com/office/2006/metadata/properties" xmlns:ns2="705272f9-4722-48fb-941c-405cda110530" xmlns:ns3="fc8ba496-191c-4efa-995b-2397535f04d5" targetNamespace="http://schemas.microsoft.com/office/2006/metadata/properties" ma:root="true" ma:fieldsID="52e7cbb07a1486ed9b226ddd70231459" ns2:_="" ns3:_="">
    <xsd:import namespace="705272f9-4722-48fb-941c-405cda110530"/>
    <xsd:import namespace="fc8ba496-191c-4efa-995b-2397535f04d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" minOccurs="0"/>
                <xsd:element ref="ns3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272f9-4722-48fb-941c-405cda11053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8ba496-191c-4efa-995b-2397535f04d5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Resources"/>
                    <xsd:enumeration value="News Release Process"/>
                  </xsd:restriction>
                </xsd:simpleType>
              </xsd:element>
            </xsd:sequence>
          </xsd:extension>
        </xsd:complexContent>
      </xsd:complexType>
    </xsd:element>
    <xsd:element name="Topic" ma:index="12" nillable="true" ma:displayName="Focus Area" ma:internalName="Topic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ollaboration"/>
                    <xsd:enumeration value="Crisis/Risk Communication"/>
                    <xsd:enumeration value="General"/>
                    <xsd:enumeration value="Reports"/>
                    <xsd:enumeration value="Media Relations"/>
                    <xsd:enumeration value="Media Relations Articles"/>
                    <xsd:enumeration value="PowerPoint"/>
                    <xsd:enumeration value="Social Media"/>
                    <xsd:enumeration value="Video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fc8ba496-191c-4efa-995b-2397535f04d5">
      <Value>Resources</Value>
    </Category>
    <Topic xmlns="fc8ba496-191c-4efa-995b-2397535f04d5">
      <Value>PowerPoint</Value>
    </Topic>
    <_dlc_DocId xmlns="705272f9-4722-48fb-941c-405cda110530">7A4W3MJ5XWKC-2090435860-57</_dlc_DocId>
    <_dlc_DocIdUrl xmlns="705272f9-4722-48fb-941c-405cda110530">
      <Url>https://doh.sp.wa.gov/sites/OS/pr/cpa/_layouts/15/DocIdRedir.aspx?ID=7A4W3MJ5XWKC-2090435860-57</Url>
      <Description>7A4W3MJ5XWKC-2090435860-57</Description>
    </_dlc_DocIdUrl>
  </documentManagement>
</p:properties>
</file>

<file path=customXml/itemProps1.xml><?xml version="1.0" encoding="utf-8"?>
<ds:datastoreItem xmlns:ds="http://schemas.openxmlformats.org/officeDocument/2006/customXml" ds:itemID="{B4F5C952-0622-4D38-B3C6-BA66DD130C24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0865247-BFF8-4094-A1E3-953AAF60184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BFAF43-6E03-4D43-8E1E-68CCD6364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5272f9-4722-48fb-941c-405cda110530"/>
    <ds:schemaRef ds:uri="fc8ba496-191c-4efa-995b-2397535f04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9DCB941-C581-444C-8E3C-E94646AACC2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05272f9-4722-48fb-941c-405cda110530"/>
    <ds:schemaRef ds:uri="http://purl.org/dc/terms/"/>
    <ds:schemaRef ds:uri="http://schemas.openxmlformats.org/package/2006/metadata/core-properties"/>
    <ds:schemaRef ds:uri="fc8ba496-191c-4efa-995b-2397535f04d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3816</TotalTime>
  <Words>3063</Words>
  <Application>Microsoft Office PowerPoint</Application>
  <PresentationFormat>Widescreen</PresentationFormat>
  <Paragraphs>266</Paragraphs>
  <Slides>58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Arial</vt:lpstr>
      <vt:lpstr>Calibri</vt:lpstr>
      <vt:lpstr>Century Gothic</vt:lpstr>
      <vt:lpstr>Courier New</vt:lpstr>
      <vt:lpstr>Trebuchet MS</vt:lpstr>
      <vt:lpstr>Wingdings</vt:lpstr>
      <vt:lpstr>Office Theme</vt:lpstr>
      <vt:lpstr>Washington State DoH Grid 16:9</vt:lpstr>
      <vt:lpstr>1_Washington State DoH Grid 16:9</vt:lpstr>
      <vt:lpstr>2_Washington State DoH Grid 16:9</vt:lpstr>
      <vt:lpstr>think-cell Slide</vt:lpstr>
      <vt:lpstr>PowerPoint Presentation</vt:lpstr>
      <vt:lpstr>COVID Vaccine Program Updates</vt:lpstr>
      <vt:lpstr>PowerPoint Presentation</vt:lpstr>
      <vt:lpstr>3 Week Forecast </vt:lpstr>
      <vt:lpstr>PowerPoint Presentation</vt:lpstr>
      <vt:lpstr>COVID-19 Vaccine Comparison</vt:lpstr>
      <vt:lpstr>Data Dashboard – Race Ethnicity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Equity &amp; Engagement</vt:lpstr>
      <vt:lpstr>DOH COVID-19 CURRENT VACCINE EQUITY STRATEGIES</vt:lpstr>
      <vt:lpstr>PowerPoint Presentation</vt:lpstr>
      <vt:lpstr>Pro-equity Strategies </vt:lpstr>
      <vt:lpstr>PowerPoint Presentation</vt:lpstr>
      <vt:lpstr>PowerPoint Presentation</vt:lpstr>
      <vt:lpstr>Vaccine Implementation Collaborative: Equitable Participation and Power Sharing</vt:lpstr>
      <vt:lpstr>PowerPoint Presentation</vt:lpstr>
      <vt:lpstr>Questions?</vt:lpstr>
      <vt:lpstr>PowerPoint Presentation</vt:lpstr>
      <vt:lpstr>Additional Resources</vt:lpstr>
      <vt:lpstr>COVID-19 Vaccine Newsletter</vt:lpstr>
      <vt:lpstr>PowerPoint Presentation</vt:lpstr>
      <vt:lpstr>PowerPoint Presentation</vt:lpstr>
      <vt:lpstr>PowerPoint Presentation</vt:lpstr>
      <vt:lpstr>PowerPoint Presentation</vt:lpstr>
      <vt:lpstr>Federal Retail Pharmacy Partnership (FRPP) Federally Qualified Health Center (FQHC) Federal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Allen, Sheanne (DOH)</dc:creator>
  <cp:lastModifiedBy>Huynh, Mary (DOH CDC Assignee)</cp:lastModifiedBy>
  <cp:revision>28</cp:revision>
  <dcterms:created xsi:type="dcterms:W3CDTF">2021-03-16T11:30:38Z</dcterms:created>
  <dcterms:modified xsi:type="dcterms:W3CDTF">2021-03-20T16:17:28Z</dcterms:modified>
</cp:coreProperties>
</file>